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0" r:id="rId1"/>
    <p:sldMasterId id="2147483750" r:id="rId2"/>
    <p:sldMasterId id="2147483745" r:id="rId3"/>
    <p:sldMasterId id="2147483799" r:id="rId4"/>
    <p:sldMasterId id="2147483803" r:id="rId5"/>
    <p:sldMasterId id="2147483807" r:id="rId6"/>
    <p:sldMasterId id="2147483811" r:id="rId7"/>
    <p:sldMasterId id="2147483793" r:id="rId8"/>
    <p:sldMasterId id="2147483764" r:id="rId9"/>
  </p:sldMasterIdLst>
  <p:notesMasterIdLst>
    <p:notesMasterId r:id="rId86"/>
  </p:notesMasterIdLst>
  <p:sldIdLst>
    <p:sldId id="275" r:id="rId10"/>
    <p:sldId id="276" r:id="rId11"/>
    <p:sldId id="291" r:id="rId12"/>
    <p:sldId id="278" r:id="rId13"/>
    <p:sldId id="277" r:id="rId14"/>
    <p:sldId id="384" r:id="rId15"/>
    <p:sldId id="303" r:id="rId16"/>
    <p:sldId id="304" r:id="rId17"/>
    <p:sldId id="281" r:id="rId18"/>
    <p:sldId id="305" r:id="rId19"/>
    <p:sldId id="290" r:id="rId20"/>
    <p:sldId id="280" r:id="rId21"/>
    <p:sldId id="306" r:id="rId22"/>
    <p:sldId id="307" r:id="rId23"/>
    <p:sldId id="308" r:id="rId24"/>
    <p:sldId id="292" r:id="rId25"/>
    <p:sldId id="300" r:id="rId26"/>
    <p:sldId id="309" r:id="rId27"/>
    <p:sldId id="310" r:id="rId28"/>
    <p:sldId id="311" r:id="rId29"/>
    <p:sldId id="312" r:id="rId30"/>
    <p:sldId id="369" r:id="rId31"/>
    <p:sldId id="370" r:id="rId32"/>
    <p:sldId id="371" r:id="rId33"/>
    <p:sldId id="375" r:id="rId34"/>
    <p:sldId id="372" r:id="rId35"/>
    <p:sldId id="373" r:id="rId36"/>
    <p:sldId id="374" r:id="rId37"/>
    <p:sldId id="376" r:id="rId38"/>
    <p:sldId id="377" r:id="rId39"/>
    <p:sldId id="378" r:id="rId40"/>
    <p:sldId id="379" r:id="rId41"/>
    <p:sldId id="380" r:id="rId42"/>
    <p:sldId id="381" r:id="rId43"/>
    <p:sldId id="383" r:id="rId44"/>
    <p:sldId id="330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85" r:id="rId57"/>
    <p:sldId id="345" r:id="rId58"/>
    <p:sldId id="346" r:id="rId59"/>
    <p:sldId id="294" r:id="rId60"/>
    <p:sldId id="347" r:id="rId61"/>
    <p:sldId id="348" r:id="rId62"/>
    <p:sldId id="350" r:id="rId63"/>
    <p:sldId id="349" r:id="rId64"/>
    <p:sldId id="301" r:id="rId65"/>
    <p:sldId id="368" r:id="rId66"/>
    <p:sldId id="352" r:id="rId67"/>
    <p:sldId id="353" r:id="rId68"/>
    <p:sldId id="363" r:id="rId69"/>
    <p:sldId id="354" r:id="rId70"/>
    <p:sldId id="355" r:id="rId71"/>
    <p:sldId id="364" r:id="rId72"/>
    <p:sldId id="365" r:id="rId73"/>
    <p:sldId id="366" r:id="rId74"/>
    <p:sldId id="367" r:id="rId75"/>
    <p:sldId id="296" r:id="rId76"/>
    <p:sldId id="302" r:id="rId77"/>
    <p:sldId id="356" r:id="rId78"/>
    <p:sldId id="361" r:id="rId79"/>
    <p:sldId id="357" r:id="rId80"/>
    <p:sldId id="360" r:id="rId81"/>
    <p:sldId id="358" r:id="rId82"/>
    <p:sldId id="362" r:id="rId83"/>
    <p:sldId id="359" r:id="rId84"/>
    <p:sldId id="299" r:id="rId85"/>
  </p:sldIdLst>
  <p:sldSz cx="9361488" cy="6840538"/>
  <p:notesSz cx="6864350" cy="9994900"/>
  <p:embeddedFontLst>
    <p:embeddedFont>
      <p:font typeface="산돌고딕B" panose="020B0600000101010101" charset="-127"/>
      <p:regular r:id="rId87"/>
    </p:embeddedFont>
    <p:embeddedFont>
      <p:font typeface="맑은 고딕" panose="020B0503020000020004" pitchFamily="50" charset="-127"/>
      <p:regular r:id="rId88"/>
      <p:bold r:id="rId89"/>
    </p:embeddedFont>
    <p:embeddedFont>
      <p:font typeface="Ebrima" panose="02000000000000000000" pitchFamily="2" charset="0"/>
      <p:regular r:id="rId90"/>
      <p:bold r:id="rId91"/>
    </p:embeddedFont>
    <p:embeddedFont>
      <p:font typeface="나눔고딕" panose="020D0604000000000000" pitchFamily="50" charset="-127"/>
      <p:regular r:id="rId92"/>
      <p:bold r:id="rId93"/>
    </p:embeddedFont>
    <p:embeddedFont>
      <p:font typeface="산돌고딕 L" panose="020B0600000101010101" charset="-127"/>
      <p:regular r:id="rId94"/>
    </p:embeddedFon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나눔바른고딕" panose="020B0603020101020101" pitchFamily="50" charset="-127"/>
      <p:regular r:id="rId99"/>
      <p:bold r:id="rId100"/>
    </p:embeddedFont>
    <p:embeddedFont>
      <p:font typeface="나눔고딕 Bold" panose="020D0804000000000000" pitchFamily="50" charset="-127"/>
      <p:bold r:id="rId101"/>
    </p:embeddedFont>
    <p:embeddedFont>
      <p:font typeface="Segoe UI" panose="020B0502040204020203" pitchFamily="34" charset="0"/>
      <p:regular r:id="rId102"/>
      <p:bold r:id="rId103"/>
      <p:italic r:id="rId104"/>
      <p:boldItalic r:id="rId105"/>
    </p:embeddedFont>
    <p:embeddedFont>
      <p:font typeface="나눔고딕 ExtraBold" panose="020D0904000000000000" pitchFamily="50" charset="-127"/>
      <p:bold r:id="rId106"/>
    </p:embeddedFont>
    <p:embeddedFont>
      <p:font typeface="나눔고딕OTF ExtraBold" panose="020B0600000101010101" charset="-127"/>
      <p:bold r:id="rId107"/>
    </p:embeddedFont>
  </p:embeddedFontLst>
  <p:defaultTextStyle>
    <a:defPPr>
      <a:defRPr lang="ko-KR"/>
    </a:defPPr>
    <a:lvl1pPr marL="0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62837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25675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88513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51351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14188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77025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39862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702700" algn="l" defTabSz="925675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0">
          <p15:clr>
            <a:srgbClr val="A4A3A4"/>
          </p15:clr>
        </p15:guide>
        <p15:guide id="2" orient="horz" pos="4309">
          <p15:clr>
            <a:srgbClr val="A4A3A4"/>
          </p15:clr>
        </p15:guide>
        <p15:guide id="3" orient="horz" pos="136">
          <p15:clr>
            <a:srgbClr val="A4A3A4"/>
          </p15:clr>
        </p15:guide>
        <p15:guide id="4" orient="horz" pos="408">
          <p15:clr>
            <a:srgbClr val="A4A3A4"/>
          </p15:clr>
        </p15:guide>
        <p15:guide id="5" orient="horz">
          <p15:clr>
            <a:srgbClr val="A4A3A4"/>
          </p15:clr>
        </p15:guide>
        <p15:guide id="6" orient="horz" pos="1361" userDrawn="1">
          <p15:clr>
            <a:srgbClr val="A4A3A4"/>
          </p15:clr>
        </p15:guide>
        <p15:guide id="8" orient="horz" pos="225">
          <p15:clr>
            <a:srgbClr val="A4A3A4"/>
          </p15:clr>
        </p15:guide>
        <p15:guide id="9" pos="215" userDrawn="1">
          <p15:clr>
            <a:srgbClr val="A4A3A4"/>
          </p15:clr>
        </p15:guide>
        <p15:guide id="10" pos="4434" userDrawn="1">
          <p15:clr>
            <a:srgbClr val="A4A3A4"/>
          </p15:clr>
        </p15:guide>
        <p15:guide id="11" orient="horz" pos="561">
          <p15:clr>
            <a:srgbClr val="A4A3A4"/>
          </p15:clr>
        </p15:guide>
        <p15:guide id="12" orient="horz" pos="4094">
          <p15:clr>
            <a:srgbClr val="A4A3A4"/>
          </p15:clr>
        </p15:guide>
        <p15:guide id="13" orient="horz" pos="129">
          <p15:clr>
            <a:srgbClr val="A4A3A4"/>
          </p15:clr>
        </p15:guide>
        <p15:guide id="14" orient="horz" pos="387">
          <p15:clr>
            <a:srgbClr val="A4A3A4"/>
          </p15:clr>
        </p15:guide>
        <p15:guide id="15" orient="horz" pos="1293">
          <p15:clr>
            <a:srgbClr val="A4A3A4"/>
          </p15:clr>
        </p15:guide>
        <p15:guide id="16" orient="horz" pos="214">
          <p15:clr>
            <a:srgbClr val="A4A3A4"/>
          </p15:clr>
        </p15:guide>
        <p15:guide id="17" pos="194">
          <p15:clr>
            <a:srgbClr val="A4A3A4"/>
          </p15:clr>
        </p15:guide>
        <p15:guide id="18" pos="40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19"/>
    <a:srgbClr val="7CA228"/>
    <a:srgbClr val="339966"/>
    <a:srgbClr val="F7F7F7"/>
    <a:srgbClr val="EEEEEE"/>
    <a:srgbClr val="093019"/>
    <a:srgbClr val="293B9F"/>
    <a:srgbClr val="FFFFFF"/>
    <a:srgbClr val="12A5C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4" autoAdjust="0"/>
    <p:restoredTop sz="90031" autoAdjust="0"/>
  </p:normalViewPr>
  <p:slideViewPr>
    <p:cSldViewPr showGuides="1">
      <p:cViewPr varScale="1">
        <p:scale>
          <a:sx n="104" d="100"/>
          <a:sy n="104" d="100"/>
        </p:scale>
        <p:origin x="120" y="216"/>
      </p:cViewPr>
      <p:guideLst>
        <p:guide orient="horz" pos="590"/>
        <p:guide orient="horz" pos="4309"/>
        <p:guide orient="horz" pos="136"/>
        <p:guide orient="horz" pos="408"/>
        <p:guide orient="horz"/>
        <p:guide orient="horz" pos="1361"/>
        <p:guide orient="horz" pos="225"/>
        <p:guide pos="215"/>
        <p:guide pos="4434"/>
        <p:guide orient="horz" pos="561"/>
        <p:guide orient="horz" pos="4094"/>
        <p:guide orient="horz" pos="129"/>
        <p:guide orient="horz" pos="387"/>
        <p:guide orient="horz" pos="1293"/>
        <p:guide orient="horz" pos="214"/>
        <p:guide pos="194"/>
        <p:guide pos="40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font" Target="fonts/font3.fntdata"/><Relationship Id="rId16" Type="http://schemas.openxmlformats.org/officeDocument/2006/relationships/slide" Target="slides/slide7.xml"/><Relationship Id="rId107" Type="http://schemas.openxmlformats.org/officeDocument/2006/relationships/font" Target="fonts/font21.fntdata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font" Target="fonts/font16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font" Target="fonts/font17.fntdata"/><Relationship Id="rId108" Type="http://schemas.openxmlformats.org/officeDocument/2006/relationships/presProps" Target="presProps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font" Target="fonts/font20.fntdata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viewProps" Target="view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font" Target="fonts/font11.fntdata"/><Relationship Id="rId104" Type="http://schemas.openxmlformats.org/officeDocument/2006/relationships/font" Target="fonts/font18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font" Target="fonts/font1.fntdata"/><Relationship Id="rId110" Type="http://schemas.openxmlformats.org/officeDocument/2006/relationships/theme" Target="theme/theme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font" Target="fonts/font14.fntdata"/><Relationship Id="rId105" Type="http://schemas.openxmlformats.org/officeDocument/2006/relationships/font" Target="fonts/font19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font" Target="fonts/font2.fntdata"/><Relationship Id="rId11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6FCEC-A2F3-4726-8278-26A3F0E23A7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ADE9004F-9913-4C56-AA77-6392A5AAEB01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56A28EF9-DBFF-49D4-9980-35690CC55B76}" type="sibTrans" cxnId="{8DD394CB-63FF-4848-9DB8-883D440DE884}">
      <dgm:prSet/>
      <dgm:spPr/>
      <dgm:t>
        <a:bodyPr/>
        <a:lstStyle/>
        <a:p>
          <a:pPr latinLnBrk="1"/>
          <a:endParaRPr lang="ko-KR" altLang="en-US"/>
        </a:p>
      </dgm:t>
    </dgm:pt>
    <dgm:pt modelId="{190D3DAF-D33E-4820-BA19-C932B32D763A}" type="parTrans" cxnId="{8DD394CB-63FF-4848-9DB8-883D440DE884}">
      <dgm:prSet/>
      <dgm:spPr/>
      <dgm:t>
        <a:bodyPr/>
        <a:lstStyle/>
        <a:p>
          <a:pPr latinLnBrk="1"/>
          <a:endParaRPr lang="ko-KR" altLang="en-US"/>
        </a:p>
      </dgm:t>
    </dgm:pt>
    <dgm:pt modelId="{C7AD81A3-3374-44F0-954F-59628AB8485A}" type="pres">
      <dgm:prSet presAssocID="{6D96FCEC-A2F3-4726-8278-26A3F0E23A7F}" presName="arrowDiagram" presStyleCnt="0">
        <dgm:presLayoutVars>
          <dgm:chMax val="5"/>
          <dgm:dir/>
          <dgm:resizeHandles val="exact"/>
        </dgm:presLayoutVars>
      </dgm:prSet>
      <dgm:spPr/>
    </dgm:pt>
    <dgm:pt modelId="{9A1CCA69-3434-449E-AFB9-F6E9B0C63A9A}" type="pres">
      <dgm:prSet presAssocID="{6D96FCEC-A2F3-4726-8278-26A3F0E23A7F}" presName="arrow" presStyleLbl="bgShp" presStyleIdx="0" presStyleCnt="1" custAng="4663097" custFlipVert="1" custScaleX="52423" custScaleY="75948" custLinFactNeighborX="-22889" custLinFactNeighborY="38556"/>
      <dgm:spPr>
        <a:gradFill flip="none" rotWithShape="1">
          <a:gsLst>
            <a:gs pos="10000">
              <a:srgbClr val="093019"/>
            </a:gs>
            <a:gs pos="100000">
              <a:schemeClr val="accent5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</dgm:spPr>
    </dgm:pt>
    <dgm:pt modelId="{59980F2C-90E2-4EC5-A4CB-1F1EBBDA0F55}" type="pres">
      <dgm:prSet presAssocID="{6D96FCEC-A2F3-4726-8278-26A3F0E23A7F}" presName="arrowDiagram1" presStyleCnt="0">
        <dgm:presLayoutVars>
          <dgm:bulletEnabled val="1"/>
        </dgm:presLayoutVars>
      </dgm:prSet>
      <dgm:spPr/>
    </dgm:pt>
    <dgm:pt modelId="{9B74E68A-D704-4C27-8C90-93A8DF71A389}" type="pres">
      <dgm:prSet presAssocID="{ADE9004F-9913-4C56-AA77-6392A5AAEB01}" presName="bullet1" presStyleLbl="node1" presStyleIdx="0" presStyleCnt="1"/>
      <dgm:spPr>
        <a:noFill/>
        <a:ln>
          <a:noFill/>
        </a:ln>
      </dgm:spPr>
    </dgm:pt>
    <dgm:pt modelId="{3CD957AB-EFD1-467A-9A80-146BED881573}" type="pres">
      <dgm:prSet presAssocID="{ADE9004F-9913-4C56-AA77-6392A5AAEB01}" presName="textBox1" presStyleLbl="revTx" presStyleIdx="0" presStyleCnt="1" custLinFactNeighborX="3055" custLinFactNeighborY="61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DD394CB-63FF-4848-9DB8-883D440DE884}" srcId="{6D96FCEC-A2F3-4726-8278-26A3F0E23A7F}" destId="{ADE9004F-9913-4C56-AA77-6392A5AAEB01}" srcOrd="0" destOrd="0" parTransId="{190D3DAF-D33E-4820-BA19-C932B32D763A}" sibTransId="{56A28EF9-DBFF-49D4-9980-35690CC55B76}"/>
    <dgm:cxn modelId="{A8C55479-EED3-448E-A9AF-15D5091C61F0}" type="presOf" srcId="{ADE9004F-9913-4C56-AA77-6392A5AAEB01}" destId="{3CD957AB-EFD1-467A-9A80-146BED881573}" srcOrd="0" destOrd="0" presId="urn:microsoft.com/office/officeart/2005/8/layout/arrow2"/>
    <dgm:cxn modelId="{50C6EFDB-8233-404C-B3E4-8DDB589C40D4}" type="presOf" srcId="{6D96FCEC-A2F3-4726-8278-26A3F0E23A7F}" destId="{C7AD81A3-3374-44F0-954F-59628AB8485A}" srcOrd="0" destOrd="0" presId="urn:microsoft.com/office/officeart/2005/8/layout/arrow2"/>
    <dgm:cxn modelId="{E8A0D82F-9A70-4CBE-B401-7F5038F4AECF}" type="presParOf" srcId="{C7AD81A3-3374-44F0-954F-59628AB8485A}" destId="{9A1CCA69-3434-449E-AFB9-F6E9B0C63A9A}" srcOrd="0" destOrd="0" presId="urn:microsoft.com/office/officeart/2005/8/layout/arrow2"/>
    <dgm:cxn modelId="{600E3ABA-2987-4008-89D6-E9A0C042F729}" type="presParOf" srcId="{C7AD81A3-3374-44F0-954F-59628AB8485A}" destId="{59980F2C-90E2-4EC5-A4CB-1F1EBBDA0F55}" srcOrd="1" destOrd="0" presId="urn:microsoft.com/office/officeart/2005/8/layout/arrow2"/>
    <dgm:cxn modelId="{0D82EE95-F138-40FC-A5E4-C62C2809D75D}" type="presParOf" srcId="{59980F2C-90E2-4EC5-A4CB-1F1EBBDA0F55}" destId="{9B74E68A-D704-4C27-8C90-93A8DF71A389}" srcOrd="0" destOrd="0" presId="urn:microsoft.com/office/officeart/2005/8/layout/arrow2"/>
    <dgm:cxn modelId="{CD651629-4497-43D3-A7CD-E85182B1E12F}" type="presParOf" srcId="{59980F2C-90E2-4EC5-A4CB-1F1EBBDA0F55}" destId="{3CD957AB-EFD1-467A-9A80-146BED881573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D91C65-DAEC-4986-9BC8-360FF3AD47BD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</dgm:pt>
    <dgm:pt modelId="{4439550D-8AFA-4486-9937-C7E410828840}">
      <dgm:prSet phldrT="[텍스트]" custT="1"/>
      <dgm:spPr>
        <a:xfrm>
          <a:off x="677" y="0"/>
          <a:ext cx="1109321" cy="338280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Diagnostic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B9DB9DE0-B479-4BE0-8B7A-6963648E15C7}" type="parTrans" cxnId="{940B5A2E-2280-498B-B664-CB5CD7A9472A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CCADB5D-8CBC-4A03-9A8C-19EFA61A165C}" type="sibTrans" cxnId="{940B5A2E-2280-498B-B664-CB5CD7A9472A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1EABDC7-C9A5-4B3E-A01E-4348D3853C80}">
      <dgm:prSet phldrT="[텍스트]" custT="1"/>
      <dgm:spPr>
        <a:xfrm>
          <a:off x="888134" y="0"/>
          <a:ext cx="1109321" cy="338280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Analysis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2888FBE7-8480-46FC-BC5F-B53CC25C5A6D}" type="parTrans" cxnId="{67CFB695-8CA0-4EA6-805C-41316A66FC64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B43EF983-D19F-44FD-80A1-552892D7FBD5}" type="sibTrans" cxnId="{67CFB695-8CA0-4EA6-805C-41316A66FC64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6C77C253-BEBE-40CD-97B7-D76B6DB8E005}">
      <dgm:prSet phldrT="[텍스트]" custT="1"/>
      <dgm:spPr>
        <a:xfrm>
          <a:off x="1775592" y="0"/>
          <a:ext cx="1109321" cy="338280"/>
        </a:xfr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Design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32A84CB5-D4F0-4145-86BE-23B58FF44B03}" type="parTrans" cxnId="{B30A2847-BD1C-451F-855A-32758D762494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6A99E0E9-F513-4A77-8C27-8137D7573373}" type="sibTrans" cxnId="{B30A2847-BD1C-451F-855A-32758D762494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379E7E6B-6778-4E18-8EFD-14AA96D4412B}">
      <dgm:prSet phldrT="[텍스트]" custT="1"/>
      <dgm:spPr>
        <a:xfrm>
          <a:off x="2663049" y="0"/>
          <a:ext cx="1109321" cy="338280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Development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9CEF3D6D-1E1C-44B5-9FF4-12EE1D8BAF89}" type="parTrans" cxnId="{519FE938-A08F-42A1-AA05-14050FF4C987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7433C06-3964-4A36-83D8-17565F1DDBC0}" type="sibTrans" cxnId="{519FE938-A08F-42A1-AA05-14050FF4C987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F2EEB11D-ACB1-4B1B-B0FB-E74D52A4B824}">
      <dgm:prSet phldrT="[텍스트]" custT="1"/>
      <dgm:spPr>
        <a:xfrm>
          <a:off x="3550507" y="0"/>
          <a:ext cx="1109321" cy="338280"/>
        </a:xfrm>
        <a:solidFill>
          <a:srgbClr val="F7964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Deployment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AFBEFEE4-F35A-43AF-BAB5-1D835E65F5E2}" type="parTrans" cxnId="{D4565FCA-D5A8-417A-B1E6-1EE92E0F77D7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834FAF22-0680-414B-BA21-B5A4695F533E}" type="sibTrans" cxnId="{D4565FCA-D5A8-417A-B1E6-1EE92E0F77D7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E592545-BDE0-408E-8ADC-3EAA893BD5F2}">
      <dgm:prSet phldrT="[텍스트]" custT="1"/>
      <dgm:spPr>
        <a:xfrm>
          <a:off x="4437964" y="0"/>
          <a:ext cx="1109321" cy="338280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en-US" altLang="ko-KR" sz="800" b="1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Operation</a:t>
          </a:r>
          <a:endParaRPr lang="ko-KR" altLang="en-US" sz="800" b="1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82DB17AE-ECC9-41E1-8CF7-CDD38B7AA7A1}" type="parTrans" cxnId="{F158ED39-FAD4-467C-904D-09B5C32CA77A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ECFF1F2F-1DE8-4477-970C-9AE1305F3093}" type="sibTrans" cxnId="{F158ED39-FAD4-467C-904D-09B5C32CA77A}">
      <dgm:prSet/>
      <dgm:spPr/>
      <dgm:t>
        <a:bodyPr/>
        <a:lstStyle/>
        <a:p>
          <a:pPr latinLnBrk="1"/>
          <a:endParaRPr lang="ko-KR" altLang="en-US" sz="800" b="1">
            <a:latin typeface="나눔고딕" panose="020D0604000000000000" pitchFamily="50" charset="-127"/>
            <a:ea typeface="나눔고딕" panose="020D0604000000000000" pitchFamily="50" charset="-127"/>
          </a:endParaRPr>
        </a:p>
      </dgm:t>
    </dgm:pt>
    <dgm:pt modelId="{9980FA85-A595-4FC1-99ED-0CB6C97BA72E}" type="pres">
      <dgm:prSet presAssocID="{A7D91C65-DAEC-4986-9BC8-360FF3AD47BD}" presName="Name0" presStyleCnt="0">
        <dgm:presLayoutVars>
          <dgm:dir/>
          <dgm:resizeHandles val="exact"/>
        </dgm:presLayoutVars>
      </dgm:prSet>
      <dgm:spPr/>
    </dgm:pt>
    <dgm:pt modelId="{3DC8F7F5-02EF-468D-8592-4F597BA1CD10}" type="pres">
      <dgm:prSet presAssocID="{4439550D-8AFA-4486-9937-C7E410828840}" presName="parTxOnly" presStyleLbl="node1" presStyleIdx="0" presStyleCnt="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E899D75-23D4-477F-8296-42EF6C726FE5}" type="pres">
      <dgm:prSet presAssocID="{ECCADB5D-8CBC-4A03-9A8C-19EFA61A165C}" presName="parSpace" presStyleCnt="0"/>
      <dgm:spPr/>
    </dgm:pt>
    <dgm:pt modelId="{FDCA6FA4-94F2-4194-9E1F-318334CBFBB3}" type="pres">
      <dgm:prSet presAssocID="{31EABDC7-C9A5-4B3E-A01E-4348D3853C80}" presName="parTxOnly" presStyleLbl="node1" presStyleIdx="1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599A741-394B-4A53-9356-AE8ECB1A1F84}" type="pres">
      <dgm:prSet presAssocID="{B43EF983-D19F-44FD-80A1-552892D7FBD5}" presName="parSpace" presStyleCnt="0"/>
      <dgm:spPr/>
    </dgm:pt>
    <dgm:pt modelId="{F9085F4B-4BFC-43F2-A6E1-6FAB2753C918}" type="pres">
      <dgm:prSet presAssocID="{6C77C253-BEBE-40CD-97B7-D76B6DB8E005}" presName="parTxOnly" presStyleLbl="node1" presStyleIdx="2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7AC61D3-5091-4E8F-9525-DDB16D8CACA4}" type="pres">
      <dgm:prSet presAssocID="{6A99E0E9-F513-4A77-8C27-8137D7573373}" presName="parSpace" presStyleCnt="0"/>
      <dgm:spPr/>
    </dgm:pt>
    <dgm:pt modelId="{6E7FE443-2B20-4F5B-9B8F-FCA80C395CC1}" type="pres">
      <dgm:prSet presAssocID="{379E7E6B-6778-4E18-8EFD-14AA96D4412B}" presName="parTxOnly" presStyleLbl="node1" presStyleIdx="3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39EE6B00-349C-4143-947C-FA7239D7D807}" type="pres">
      <dgm:prSet presAssocID="{87433C06-3964-4A36-83D8-17565F1DDBC0}" presName="parSpace" presStyleCnt="0"/>
      <dgm:spPr/>
    </dgm:pt>
    <dgm:pt modelId="{FEB3B3BF-D288-4065-A855-D9F06EE1DECB}" type="pres">
      <dgm:prSet presAssocID="{F2EEB11D-ACB1-4B1B-B0FB-E74D52A4B824}" presName="parTxOnly" presStyleLbl="node1" presStyleIdx="4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780F649-9831-4C29-91FA-4AA72679DC86}" type="pres">
      <dgm:prSet presAssocID="{834FAF22-0680-414B-BA21-B5A4695F533E}" presName="parSpace" presStyleCnt="0"/>
      <dgm:spPr/>
    </dgm:pt>
    <dgm:pt modelId="{1EA0C585-E3D4-493F-912A-863B11494750}" type="pres">
      <dgm:prSet presAssocID="{EE592545-BDE0-408E-8ADC-3EAA893BD5F2}" presName="parTxOnly" presStyleLbl="node1" presStyleIdx="5" presStyleCnt="6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DC824F42-D446-4701-A5D3-95028A75F169}" type="presOf" srcId="{F2EEB11D-ACB1-4B1B-B0FB-E74D52A4B824}" destId="{FEB3B3BF-D288-4065-A855-D9F06EE1DECB}" srcOrd="0" destOrd="0" presId="urn:microsoft.com/office/officeart/2005/8/layout/hChevron3"/>
    <dgm:cxn modelId="{67CFB695-8CA0-4EA6-805C-41316A66FC64}" srcId="{A7D91C65-DAEC-4986-9BC8-360FF3AD47BD}" destId="{31EABDC7-C9A5-4B3E-A01E-4348D3853C80}" srcOrd="1" destOrd="0" parTransId="{2888FBE7-8480-46FC-BC5F-B53CC25C5A6D}" sibTransId="{B43EF983-D19F-44FD-80A1-552892D7FBD5}"/>
    <dgm:cxn modelId="{077F6769-AA7B-4470-89E0-5D81C15C8B71}" type="presOf" srcId="{6C77C253-BEBE-40CD-97B7-D76B6DB8E005}" destId="{F9085F4B-4BFC-43F2-A6E1-6FAB2753C918}" srcOrd="0" destOrd="0" presId="urn:microsoft.com/office/officeart/2005/8/layout/hChevron3"/>
    <dgm:cxn modelId="{519FE938-A08F-42A1-AA05-14050FF4C987}" srcId="{A7D91C65-DAEC-4986-9BC8-360FF3AD47BD}" destId="{379E7E6B-6778-4E18-8EFD-14AA96D4412B}" srcOrd="3" destOrd="0" parTransId="{9CEF3D6D-1E1C-44B5-9FF4-12EE1D8BAF89}" sibTransId="{87433C06-3964-4A36-83D8-17565F1DDBC0}"/>
    <dgm:cxn modelId="{DED57F45-729B-4154-A674-F56F33F54D0D}" type="presOf" srcId="{379E7E6B-6778-4E18-8EFD-14AA96D4412B}" destId="{6E7FE443-2B20-4F5B-9B8F-FCA80C395CC1}" srcOrd="0" destOrd="0" presId="urn:microsoft.com/office/officeart/2005/8/layout/hChevron3"/>
    <dgm:cxn modelId="{2A6788A8-C7DC-4410-A2A4-9C93DE7D04D7}" type="presOf" srcId="{EE592545-BDE0-408E-8ADC-3EAA893BD5F2}" destId="{1EA0C585-E3D4-493F-912A-863B11494750}" srcOrd="0" destOrd="0" presId="urn:microsoft.com/office/officeart/2005/8/layout/hChevron3"/>
    <dgm:cxn modelId="{940B5A2E-2280-498B-B664-CB5CD7A9472A}" srcId="{A7D91C65-DAEC-4986-9BC8-360FF3AD47BD}" destId="{4439550D-8AFA-4486-9937-C7E410828840}" srcOrd="0" destOrd="0" parTransId="{B9DB9DE0-B479-4BE0-8B7A-6963648E15C7}" sibTransId="{ECCADB5D-8CBC-4A03-9A8C-19EFA61A165C}"/>
    <dgm:cxn modelId="{B30A2847-BD1C-451F-855A-32758D762494}" srcId="{A7D91C65-DAEC-4986-9BC8-360FF3AD47BD}" destId="{6C77C253-BEBE-40CD-97B7-D76B6DB8E005}" srcOrd="2" destOrd="0" parTransId="{32A84CB5-D4F0-4145-86BE-23B58FF44B03}" sibTransId="{6A99E0E9-F513-4A77-8C27-8137D7573373}"/>
    <dgm:cxn modelId="{85FBFD1E-B90D-47D6-B59D-5708B79CDE72}" type="presOf" srcId="{4439550D-8AFA-4486-9937-C7E410828840}" destId="{3DC8F7F5-02EF-468D-8592-4F597BA1CD10}" srcOrd="0" destOrd="0" presId="urn:microsoft.com/office/officeart/2005/8/layout/hChevron3"/>
    <dgm:cxn modelId="{F158ED39-FAD4-467C-904D-09B5C32CA77A}" srcId="{A7D91C65-DAEC-4986-9BC8-360FF3AD47BD}" destId="{EE592545-BDE0-408E-8ADC-3EAA893BD5F2}" srcOrd="5" destOrd="0" parTransId="{82DB17AE-ECC9-41E1-8CF7-CDD38B7AA7A1}" sibTransId="{ECFF1F2F-1DE8-4477-970C-9AE1305F3093}"/>
    <dgm:cxn modelId="{C38CCE6F-48E2-44C2-A174-ADCF4EF50C2F}" type="presOf" srcId="{31EABDC7-C9A5-4B3E-A01E-4348D3853C80}" destId="{FDCA6FA4-94F2-4194-9E1F-318334CBFBB3}" srcOrd="0" destOrd="0" presId="urn:microsoft.com/office/officeart/2005/8/layout/hChevron3"/>
    <dgm:cxn modelId="{D4565FCA-D5A8-417A-B1E6-1EE92E0F77D7}" srcId="{A7D91C65-DAEC-4986-9BC8-360FF3AD47BD}" destId="{F2EEB11D-ACB1-4B1B-B0FB-E74D52A4B824}" srcOrd="4" destOrd="0" parTransId="{AFBEFEE4-F35A-43AF-BAB5-1D835E65F5E2}" sibTransId="{834FAF22-0680-414B-BA21-B5A4695F533E}"/>
    <dgm:cxn modelId="{2750256B-94FF-4EC5-A880-F0CA57FD3104}" type="presOf" srcId="{A7D91C65-DAEC-4986-9BC8-360FF3AD47BD}" destId="{9980FA85-A595-4FC1-99ED-0CB6C97BA72E}" srcOrd="0" destOrd="0" presId="urn:microsoft.com/office/officeart/2005/8/layout/hChevron3"/>
    <dgm:cxn modelId="{E4D487EF-353E-4B29-A2F2-71E8F3A68865}" type="presParOf" srcId="{9980FA85-A595-4FC1-99ED-0CB6C97BA72E}" destId="{3DC8F7F5-02EF-468D-8592-4F597BA1CD10}" srcOrd="0" destOrd="0" presId="urn:microsoft.com/office/officeart/2005/8/layout/hChevron3"/>
    <dgm:cxn modelId="{9473A12D-72D3-40F8-AB22-EF08FD98D884}" type="presParOf" srcId="{9980FA85-A595-4FC1-99ED-0CB6C97BA72E}" destId="{CE899D75-23D4-477F-8296-42EF6C726FE5}" srcOrd="1" destOrd="0" presId="urn:microsoft.com/office/officeart/2005/8/layout/hChevron3"/>
    <dgm:cxn modelId="{BDCF4BFA-3C19-43EC-8287-89F1F48CE8CE}" type="presParOf" srcId="{9980FA85-A595-4FC1-99ED-0CB6C97BA72E}" destId="{FDCA6FA4-94F2-4194-9E1F-318334CBFBB3}" srcOrd="2" destOrd="0" presId="urn:microsoft.com/office/officeart/2005/8/layout/hChevron3"/>
    <dgm:cxn modelId="{8D229A7A-3D3B-423D-8029-D41E7C353FF1}" type="presParOf" srcId="{9980FA85-A595-4FC1-99ED-0CB6C97BA72E}" destId="{C599A741-394B-4A53-9356-AE8ECB1A1F84}" srcOrd="3" destOrd="0" presId="urn:microsoft.com/office/officeart/2005/8/layout/hChevron3"/>
    <dgm:cxn modelId="{C8976B13-56AC-417C-815D-5C69A9D27AFC}" type="presParOf" srcId="{9980FA85-A595-4FC1-99ED-0CB6C97BA72E}" destId="{F9085F4B-4BFC-43F2-A6E1-6FAB2753C918}" srcOrd="4" destOrd="0" presId="urn:microsoft.com/office/officeart/2005/8/layout/hChevron3"/>
    <dgm:cxn modelId="{1715E640-3BD3-48E1-A05A-C66593453D5E}" type="presParOf" srcId="{9980FA85-A595-4FC1-99ED-0CB6C97BA72E}" destId="{A7AC61D3-5091-4E8F-9525-DDB16D8CACA4}" srcOrd="5" destOrd="0" presId="urn:microsoft.com/office/officeart/2005/8/layout/hChevron3"/>
    <dgm:cxn modelId="{D9950626-7485-4F16-8369-AF28D5305371}" type="presParOf" srcId="{9980FA85-A595-4FC1-99ED-0CB6C97BA72E}" destId="{6E7FE443-2B20-4F5B-9B8F-FCA80C395CC1}" srcOrd="6" destOrd="0" presId="urn:microsoft.com/office/officeart/2005/8/layout/hChevron3"/>
    <dgm:cxn modelId="{D2F61363-9E43-4DC0-8FB8-9BEA3447D632}" type="presParOf" srcId="{9980FA85-A595-4FC1-99ED-0CB6C97BA72E}" destId="{39EE6B00-349C-4143-947C-FA7239D7D807}" srcOrd="7" destOrd="0" presId="urn:microsoft.com/office/officeart/2005/8/layout/hChevron3"/>
    <dgm:cxn modelId="{FA8DC84D-3DE1-4741-8042-B614551E618C}" type="presParOf" srcId="{9980FA85-A595-4FC1-99ED-0CB6C97BA72E}" destId="{FEB3B3BF-D288-4065-A855-D9F06EE1DECB}" srcOrd="8" destOrd="0" presId="urn:microsoft.com/office/officeart/2005/8/layout/hChevron3"/>
    <dgm:cxn modelId="{D9BC8457-920B-42EA-82A6-99775CF09573}" type="presParOf" srcId="{9980FA85-A595-4FC1-99ED-0CB6C97BA72E}" destId="{D780F649-9831-4C29-91FA-4AA72679DC86}" srcOrd="9" destOrd="0" presId="urn:microsoft.com/office/officeart/2005/8/layout/hChevron3"/>
    <dgm:cxn modelId="{0A65F523-0597-44DA-838C-628910AA96ED}" type="presParOf" srcId="{9980FA85-A595-4FC1-99ED-0CB6C97BA72E}" destId="{1EA0C585-E3D4-493F-912A-863B11494750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CCA69-3434-449E-AFB9-F6E9B0C63A9A}">
      <dsp:nvSpPr>
        <dsp:cNvPr id="0" name=""/>
        <dsp:cNvSpPr/>
      </dsp:nvSpPr>
      <dsp:spPr>
        <a:xfrm rot="16936903" flipV="1">
          <a:off x="-121372" y="2135532"/>
          <a:ext cx="2236650" cy="2025222"/>
        </a:xfrm>
        <a:prstGeom prst="swooshArrow">
          <a:avLst>
            <a:gd name="adj1" fmla="val 25000"/>
            <a:gd name="adj2" fmla="val 25000"/>
          </a:avLst>
        </a:prstGeom>
        <a:gradFill flip="none" rotWithShape="1">
          <a:gsLst>
            <a:gs pos="10000">
              <a:srgbClr val="093019"/>
            </a:gs>
            <a:gs pos="100000">
              <a:schemeClr val="accent5">
                <a:lumMod val="20000"/>
                <a:lumOff val="80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4E68A-D704-4C27-8C90-93A8DF71A389}">
      <dsp:nvSpPr>
        <dsp:cNvPr id="0" name=""/>
        <dsp:cNvSpPr/>
      </dsp:nvSpPr>
      <dsp:spPr>
        <a:xfrm>
          <a:off x="3095623" y="1327502"/>
          <a:ext cx="315724" cy="315724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957AB-EFD1-467A-9A80-146BED881573}">
      <dsp:nvSpPr>
        <dsp:cNvPr id="0" name=""/>
        <dsp:cNvSpPr/>
      </dsp:nvSpPr>
      <dsp:spPr>
        <a:xfrm>
          <a:off x="1599005" y="1607023"/>
          <a:ext cx="1706618" cy="1967943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67296" bIns="0" numCol="1" spcCol="1270" anchor="t" anchorCtr="0">
          <a:noAutofit/>
        </a:bodyPr>
        <a:lstStyle/>
        <a:p>
          <a:pPr lvl="0" algn="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500" kern="1200" dirty="0"/>
        </a:p>
      </dsp:txBody>
      <dsp:txXfrm>
        <a:off x="1682315" y="1690333"/>
        <a:ext cx="1539998" cy="1801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8F7F5-02EF-468D-8592-4F597BA1CD10}">
      <dsp:nvSpPr>
        <dsp:cNvPr id="0" name=""/>
        <dsp:cNvSpPr/>
      </dsp:nvSpPr>
      <dsp:spPr>
        <a:xfrm>
          <a:off x="677" y="0"/>
          <a:ext cx="1109321" cy="318786"/>
        </a:xfrm>
        <a:prstGeom prst="homePlate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Diagnostic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677" y="0"/>
        <a:ext cx="1029625" cy="318786"/>
      </dsp:txXfrm>
    </dsp:sp>
    <dsp:sp modelId="{FDCA6FA4-94F2-4194-9E1F-318334CBFBB3}">
      <dsp:nvSpPr>
        <dsp:cNvPr id="0" name=""/>
        <dsp:cNvSpPr/>
      </dsp:nvSpPr>
      <dsp:spPr>
        <a:xfrm>
          <a:off x="888134" y="0"/>
          <a:ext cx="1109321" cy="318786"/>
        </a:xfrm>
        <a:prstGeom prst="chevron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Analysis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1047527" y="0"/>
        <a:ext cx="790535" cy="318786"/>
      </dsp:txXfrm>
    </dsp:sp>
    <dsp:sp modelId="{F9085F4B-4BFC-43F2-A6E1-6FAB2753C918}">
      <dsp:nvSpPr>
        <dsp:cNvPr id="0" name=""/>
        <dsp:cNvSpPr/>
      </dsp:nvSpPr>
      <dsp:spPr>
        <a:xfrm>
          <a:off x="1775592" y="0"/>
          <a:ext cx="1109321" cy="318786"/>
        </a:xfrm>
        <a:prstGeom prst="chevron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Design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1934985" y="0"/>
        <a:ext cx="790535" cy="318786"/>
      </dsp:txXfrm>
    </dsp:sp>
    <dsp:sp modelId="{6E7FE443-2B20-4F5B-9B8F-FCA80C395CC1}">
      <dsp:nvSpPr>
        <dsp:cNvPr id="0" name=""/>
        <dsp:cNvSpPr/>
      </dsp:nvSpPr>
      <dsp:spPr>
        <a:xfrm>
          <a:off x="2663049" y="0"/>
          <a:ext cx="1109321" cy="318786"/>
        </a:xfrm>
        <a:prstGeom prst="chevron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Development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2822442" y="0"/>
        <a:ext cx="790535" cy="318786"/>
      </dsp:txXfrm>
    </dsp:sp>
    <dsp:sp modelId="{FEB3B3BF-D288-4065-A855-D9F06EE1DECB}">
      <dsp:nvSpPr>
        <dsp:cNvPr id="0" name=""/>
        <dsp:cNvSpPr/>
      </dsp:nvSpPr>
      <dsp:spPr>
        <a:xfrm>
          <a:off x="3550507" y="0"/>
          <a:ext cx="1109321" cy="318786"/>
        </a:xfrm>
        <a:prstGeom prst="chevron">
          <a:avLst/>
        </a:prstGeom>
        <a:solidFill>
          <a:srgbClr val="F7964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Deployment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3709900" y="0"/>
        <a:ext cx="790535" cy="318786"/>
      </dsp:txXfrm>
    </dsp:sp>
    <dsp:sp modelId="{1EA0C585-E3D4-493F-912A-863B11494750}">
      <dsp:nvSpPr>
        <dsp:cNvPr id="0" name=""/>
        <dsp:cNvSpPr/>
      </dsp:nvSpPr>
      <dsp:spPr>
        <a:xfrm>
          <a:off x="4437964" y="0"/>
          <a:ext cx="1109321" cy="318786"/>
        </a:xfrm>
        <a:prstGeom prst="chevron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b="1" kern="1200" dirty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Operation</a:t>
          </a:r>
          <a:endParaRPr lang="ko-KR" altLang="en-US" sz="800" b="1" kern="1200" dirty="0">
            <a:solidFill>
              <a:sysClr val="window" lastClr="FFFFFF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4597357" y="0"/>
        <a:ext cx="790535" cy="318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745"/>
          </a:xfrm>
          <a:prstGeom prst="rect">
            <a:avLst/>
          </a:prstGeom>
        </p:spPr>
        <p:txBody>
          <a:bodyPr vert="horz" lIns="96332" tIns="48166" rIns="96332" bIns="48166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745"/>
          </a:xfrm>
          <a:prstGeom prst="rect">
            <a:avLst/>
          </a:prstGeom>
        </p:spPr>
        <p:txBody>
          <a:bodyPr vert="horz" lIns="96332" tIns="48166" rIns="96332" bIns="48166" rtlCol="0"/>
          <a:lstStyle>
            <a:lvl1pPr algn="r">
              <a:defRPr sz="1300"/>
            </a:lvl1pPr>
          </a:lstStyle>
          <a:p>
            <a:fld id="{BB936E49-F8DB-40CB-A473-3E3F78ED552A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66775" y="749300"/>
            <a:ext cx="5130800" cy="3748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32" tIns="48166" rIns="96332" bIns="48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7578"/>
            <a:ext cx="5491480" cy="4497705"/>
          </a:xfrm>
          <a:prstGeom prst="rect">
            <a:avLst/>
          </a:prstGeom>
        </p:spPr>
        <p:txBody>
          <a:bodyPr vert="horz" lIns="96332" tIns="48166" rIns="96332" bIns="4816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3420"/>
            <a:ext cx="2974552" cy="499745"/>
          </a:xfrm>
          <a:prstGeom prst="rect">
            <a:avLst/>
          </a:prstGeom>
        </p:spPr>
        <p:txBody>
          <a:bodyPr vert="horz" lIns="96332" tIns="48166" rIns="96332" bIns="48166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3420"/>
            <a:ext cx="2974552" cy="499745"/>
          </a:xfrm>
          <a:prstGeom prst="rect">
            <a:avLst/>
          </a:prstGeom>
        </p:spPr>
        <p:txBody>
          <a:bodyPr vert="horz" lIns="96332" tIns="48166" rIns="96332" bIns="48166" rtlCol="0" anchor="b"/>
          <a:lstStyle>
            <a:lvl1pPr algn="r">
              <a:defRPr sz="1300"/>
            </a:lvl1pPr>
          </a:lstStyle>
          <a:p>
            <a:fld id="{7C2CD879-1CFD-47A2-847E-775FEEE400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62837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25675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88513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51351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14188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77025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39862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02700" algn="l" defTabSz="925675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30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7443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19769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955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22286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51174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489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05027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34847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제안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832778" y="1993963"/>
            <a:ext cx="5960997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제안 개요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563987" y="1048144"/>
            <a:ext cx="2546024" cy="55929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162367" algn="ctr">
              <a:buFont typeface="Arial" pitchFamily="34" charset="0"/>
              <a:buNone/>
            </a:pP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 차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제안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516780" y="1993963"/>
            <a:ext cx="5268306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4200" kern="1200" spc="-312" baseline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제안업체 현황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기능 및 기술 요구사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540366" y="1993963"/>
            <a:ext cx="6253408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기술 부문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성능 및 품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518541" y="1993963"/>
            <a:ext cx="4283924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사업관리 부문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640193" y="1993963"/>
            <a:ext cx="4153581" cy="737984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r" defTabSz="818223">
              <a:buFontTx/>
              <a:buNone/>
            </a:pPr>
            <a:r>
              <a:rPr lang="en-US" altLang="ko-KR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4200" kern="1200" spc="-312" baseline="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지원 부문</a:t>
            </a:r>
            <a:endParaRPr lang="ko-KR" altLang="en-US" sz="4200" kern="1200" spc="-312" baseline="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05329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2880544" y="3498379"/>
            <a:ext cx="3598599" cy="608028"/>
          </a:xfrm>
          <a:prstGeom prst="rect">
            <a:avLst/>
          </a:prstGeom>
          <a:noFill/>
        </p:spPr>
        <p:txBody>
          <a:bodyPr wrap="square" lIns="86595" tIns="43297" rIns="86595" bIns="43297" rtlCol="0">
            <a:spAutoFit/>
          </a:bodyPr>
          <a:lstStyle/>
          <a:p>
            <a:pPr marL="162367" indent="-34093" algn="ctr" defTabSz="818223">
              <a:buFontTx/>
              <a:buNone/>
            </a:pPr>
            <a:r>
              <a:rPr lang="ko-KR" altLang="en-US" sz="3300" kern="1200" spc="-312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3300" kern="1200" spc="-312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3300" kern="1200" spc="-312" baseline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5468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624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2162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2162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91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9202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606410" y="752497"/>
            <a:ext cx="8741607" cy="256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888826" eaLnBrk="0" fontAlgn="base" hangingPunct="0">
              <a:lnSpc>
                <a:spcPct val="100000"/>
              </a:lnSpc>
              <a:spcAft>
                <a:spcPct val="0"/>
              </a:spcAft>
              <a:defRPr sz="1300" b="1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algn="l" defTabSz="888826" eaLnBrk="0" fontAlgn="base" hangingPunct="0">
              <a:lnSpc>
                <a:spcPts val="1999"/>
              </a:lnSpc>
              <a:spcAft>
                <a:spcPct val="0"/>
              </a:spcAft>
            </a:pPr>
            <a:r>
              <a:rPr lang="ko-KR" altLang="en-US" dirty="0" smtClean="0"/>
              <a:t>제목이 </a:t>
            </a:r>
            <a:r>
              <a:rPr lang="en-US" altLang="ko-KR" dirty="0" smtClean="0"/>
              <a:t>2depth</a:t>
            </a:r>
            <a:r>
              <a:rPr lang="ko-KR" altLang="en-US" dirty="0" smtClean="0"/>
              <a:t>까지 있을 경우 마스터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눈물 방울 5"/>
          <p:cNvSpPr/>
          <p:nvPr userDrawn="1"/>
        </p:nvSpPr>
        <p:spPr bwMode="auto">
          <a:xfrm>
            <a:off x="419795" y="814123"/>
            <a:ext cx="97845" cy="102548"/>
          </a:xfrm>
          <a:prstGeom prst="teardrop">
            <a:avLst/>
          </a:prstGeom>
          <a:solidFill>
            <a:sysClr val="window" lastClr="FFFFFF"/>
          </a:solidFill>
          <a:ln w="25400" cap="flat" cmpd="sng" algn="ctr">
            <a:solidFill>
              <a:srgbClr val="7CA228"/>
            </a:solidFill>
            <a:prstDash val="solid"/>
            <a:miter lim="800000"/>
          </a:ln>
          <a:effectLst/>
        </p:spPr>
        <p:txBody>
          <a:bodyPr lIns="84482" tIns="42241" rIns="84482" bIns="42241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700" kern="0" spc="-92" dirty="0">
              <a:solidFill>
                <a:sysClr val="window" lastClr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9455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09830" y="724476"/>
            <a:ext cx="8741607" cy="517220"/>
          </a:xfrm>
          <a:prstGeom prst="rect">
            <a:avLst/>
          </a:prstGeom>
        </p:spPr>
        <p:txBody>
          <a:bodyPr wrap="square" lIns="84482" tIns="42241" rIns="84482" bIns="42241">
            <a:spAutoFit/>
          </a:bodyPr>
          <a:lstStyle>
            <a:lvl1pPr marL="0" marR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100" b="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0" marR="0" lvl="0" indent="0" algn="l" defTabSz="925675" rtl="0" eaLnBrk="1" fontAlgn="auto" latinLnBrk="0" hangingPunct="1">
              <a:lnSpc>
                <a:spcPct val="120000"/>
              </a:lnSpc>
              <a:spcBef>
                <a:spcPts val="207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7364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8.xml"/><Relationship Id="rId11" Type="http://schemas.openxmlformats.org/officeDocument/2006/relationships/diagramColors" Target="../diagrams/colors1.xml"/><Relationship Id="rId5" Type="http://schemas.openxmlformats.org/officeDocument/2006/relationships/slideLayout" Target="../slideLayouts/slideLayout23.xml"/><Relationship Id="rId10" Type="http://schemas.openxmlformats.org/officeDocument/2006/relationships/diagramQuickStyle" Target="../diagrams/quickStyle1.xml"/><Relationship Id="rId4" Type="http://schemas.openxmlformats.org/officeDocument/2006/relationships/slideLayout" Target="../slideLayouts/slideLayout22.xml"/><Relationship Id="rId9" Type="http://schemas.openxmlformats.org/officeDocument/2006/relationships/diagramLayout" Target="../diagrams/layout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5"/>
            <a:ext cx="9361488" cy="6240992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 bwMode="auto">
          <a:xfrm>
            <a:off x="8553259" y="663518"/>
            <a:ext cx="0" cy="1308231"/>
          </a:xfrm>
          <a:prstGeom prst="line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9" name="직선 연결선 8"/>
          <p:cNvCxnSpPr/>
          <p:nvPr userDrawn="1"/>
        </p:nvCxnSpPr>
        <p:spPr bwMode="auto">
          <a:xfrm>
            <a:off x="709284" y="1802225"/>
            <a:ext cx="7913472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직선 연결선 9"/>
          <p:cNvCxnSpPr/>
          <p:nvPr userDrawn="1"/>
        </p:nvCxnSpPr>
        <p:spPr bwMode="auto">
          <a:xfrm>
            <a:off x="709284" y="844282"/>
            <a:ext cx="7913472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1" name="직선 연결선 10"/>
          <p:cNvCxnSpPr/>
          <p:nvPr userDrawn="1"/>
        </p:nvCxnSpPr>
        <p:spPr bwMode="auto">
          <a:xfrm>
            <a:off x="794112" y="663518"/>
            <a:ext cx="0" cy="1308231"/>
          </a:xfrm>
          <a:prstGeom prst="line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2" name="타원 11"/>
          <p:cNvSpPr/>
          <p:nvPr userDrawn="1"/>
        </p:nvSpPr>
        <p:spPr>
          <a:xfrm>
            <a:off x="8525427" y="816620"/>
            <a:ext cx="54228" cy="5536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9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3" name="타원 12"/>
          <p:cNvSpPr/>
          <p:nvPr userDrawn="1"/>
        </p:nvSpPr>
        <p:spPr>
          <a:xfrm>
            <a:off x="8525427" y="1780045"/>
            <a:ext cx="54228" cy="5536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9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4" name="타원 13"/>
          <p:cNvSpPr/>
          <p:nvPr userDrawn="1"/>
        </p:nvSpPr>
        <p:spPr>
          <a:xfrm>
            <a:off x="766280" y="816620"/>
            <a:ext cx="54228" cy="5536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9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5" name="타원 14"/>
          <p:cNvSpPr/>
          <p:nvPr userDrawn="1"/>
        </p:nvSpPr>
        <p:spPr>
          <a:xfrm>
            <a:off x="766280" y="1780045"/>
            <a:ext cx="54228" cy="5536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900" dirty="0">
              <a:latin typeface="산돌고딕B" pitchFamily="18" charset="-127"/>
              <a:ea typeface="산돌고딕B" pitchFamily="18" charset="-127"/>
            </a:endParaRPr>
          </a:p>
        </p:txBody>
      </p:sp>
      <p:grpSp>
        <p:nvGrpSpPr>
          <p:cNvPr id="16" name="그룹 33"/>
          <p:cNvGrpSpPr/>
          <p:nvPr userDrawn="1"/>
        </p:nvGrpSpPr>
        <p:grpSpPr>
          <a:xfrm>
            <a:off x="326" y="-8933"/>
            <a:ext cx="9361488" cy="45718"/>
            <a:chOff x="0" y="-3810"/>
            <a:chExt cx="10261600" cy="45719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0" y="-3810"/>
              <a:ext cx="10261600" cy="45719"/>
            </a:xfrm>
            <a:prstGeom prst="rect">
              <a:avLst/>
            </a:prstGeom>
            <a:solidFill>
              <a:srgbClr val="7CA228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1727002" y="-3810"/>
              <a:ext cx="1800000" cy="45719"/>
            </a:xfrm>
            <a:prstGeom prst="rect">
              <a:avLst/>
            </a:prstGeom>
            <a:solidFill>
              <a:srgbClr val="092F19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0832" y="127209"/>
            <a:ext cx="1422054" cy="49388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77230" y="610350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endParaRPr lang="en-US" altLang="ko-KR" sz="2000" b="1" dirty="0" smtClean="0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1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11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5976888" y="5109787"/>
            <a:ext cx="1152128" cy="43204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ctr" defTabSz="811474" rtl="0" eaLnBrk="1" latinLnBrk="1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303" indent="-304303" algn="l" defTabSz="811474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9322" indent="-253586" algn="l" defTabSz="811474" rtl="0" eaLnBrk="1" latinLnBrk="1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4343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0080" indent="-202869" algn="l" defTabSz="811474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817" indent="-202869" algn="l" defTabSz="811474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31553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290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43027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8764" indent="-202869" algn="l" defTabSz="811474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736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1474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7210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2948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8684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422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0158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5896" algn="l" defTabSz="811474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 bwMode="auto">
          <a:xfrm>
            <a:off x="1659249" y="2243573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4" name="직선 연결선 13"/>
          <p:cNvCxnSpPr/>
          <p:nvPr userDrawn="1"/>
        </p:nvCxnSpPr>
        <p:spPr bwMode="auto">
          <a:xfrm>
            <a:off x="1882356" y="2425824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5" name="직선 연결선 14"/>
          <p:cNvCxnSpPr/>
          <p:nvPr userDrawn="1"/>
        </p:nvCxnSpPr>
        <p:spPr bwMode="auto">
          <a:xfrm>
            <a:off x="1659249" y="2904871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6" name="직선 연결선 15"/>
          <p:cNvCxnSpPr/>
          <p:nvPr userDrawn="1"/>
        </p:nvCxnSpPr>
        <p:spPr bwMode="auto">
          <a:xfrm>
            <a:off x="1882356" y="3087273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7" name="직선 연결선 16"/>
          <p:cNvCxnSpPr/>
          <p:nvPr userDrawn="1"/>
        </p:nvCxnSpPr>
        <p:spPr bwMode="auto">
          <a:xfrm>
            <a:off x="1659249" y="3567428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8" name="직선 연결선 17"/>
          <p:cNvCxnSpPr/>
          <p:nvPr userDrawn="1"/>
        </p:nvCxnSpPr>
        <p:spPr bwMode="auto">
          <a:xfrm>
            <a:off x="1882356" y="3749125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19" name="직선 연결선 18"/>
          <p:cNvCxnSpPr/>
          <p:nvPr userDrawn="1"/>
        </p:nvCxnSpPr>
        <p:spPr bwMode="auto">
          <a:xfrm>
            <a:off x="1659249" y="4238805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0" name="직선 연결선 19"/>
          <p:cNvCxnSpPr/>
          <p:nvPr userDrawn="1"/>
        </p:nvCxnSpPr>
        <p:spPr bwMode="auto">
          <a:xfrm>
            <a:off x="1882356" y="4393559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직선 연결선 20"/>
          <p:cNvCxnSpPr/>
          <p:nvPr userDrawn="1"/>
        </p:nvCxnSpPr>
        <p:spPr bwMode="auto">
          <a:xfrm>
            <a:off x="1659249" y="4883240"/>
            <a:ext cx="591504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23" name="직선 연결선 22"/>
          <p:cNvCxnSpPr/>
          <p:nvPr userDrawn="1"/>
        </p:nvCxnSpPr>
        <p:spPr bwMode="auto">
          <a:xfrm>
            <a:off x="1882356" y="1763418"/>
            <a:ext cx="5681701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26" name="평행 사변형 25"/>
          <p:cNvSpPr/>
          <p:nvPr userDrawn="1"/>
        </p:nvSpPr>
        <p:spPr>
          <a:xfrm>
            <a:off x="1656385" y="1763420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9" name="평행 사변형 28"/>
          <p:cNvSpPr/>
          <p:nvPr userDrawn="1"/>
        </p:nvSpPr>
        <p:spPr>
          <a:xfrm>
            <a:off x="1656385" y="2426539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2" name="평행 사변형 31"/>
          <p:cNvSpPr/>
          <p:nvPr userDrawn="1"/>
        </p:nvSpPr>
        <p:spPr>
          <a:xfrm>
            <a:off x="1656385" y="3087275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5" name="평행 사변형 34"/>
          <p:cNvSpPr/>
          <p:nvPr userDrawn="1"/>
        </p:nvSpPr>
        <p:spPr>
          <a:xfrm>
            <a:off x="1656385" y="3753756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8" name="평행 사변형 37"/>
          <p:cNvSpPr/>
          <p:nvPr userDrawn="1"/>
        </p:nvSpPr>
        <p:spPr>
          <a:xfrm>
            <a:off x="1656385" y="4393561"/>
            <a:ext cx="749195" cy="488565"/>
          </a:xfrm>
          <a:prstGeom prst="parallelogram">
            <a:avLst>
              <a:gd name="adj" fmla="val 38554"/>
            </a:avLst>
          </a:prstGeom>
          <a:solidFill>
            <a:srgbClr val="093019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68" name="자유형 67"/>
          <p:cNvSpPr/>
          <p:nvPr userDrawn="1"/>
        </p:nvSpPr>
        <p:spPr bwMode="auto">
          <a:xfrm rot="16381230" flipH="1">
            <a:off x="6257183" y="-2528220"/>
            <a:ext cx="363246" cy="5845273"/>
          </a:xfrm>
          <a:custGeom>
            <a:avLst/>
            <a:gdLst>
              <a:gd name="connsiteX0" fmla="*/ 0 w 1694121"/>
              <a:gd name="connsiteY0" fmla="*/ 0 h 6794204"/>
              <a:gd name="connsiteX1" fmla="*/ 1520456 w 1694121"/>
              <a:gd name="connsiteY1" fmla="*/ 3838353 h 6794204"/>
              <a:gd name="connsiteX2" fmla="*/ 1041991 w 1694121"/>
              <a:gd name="connsiteY2" fmla="*/ 6794204 h 679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4121" h="6794204">
                <a:moveTo>
                  <a:pt x="0" y="0"/>
                </a:moveTo>
                <a:cubicBezTo>
                  <a:pt x="673395" y="1352993"/>
                  <a:pt x="1346791" y="2705986"/>
                  <a:pt x="1520456" y="3838353"/>
                </a:cubicBezTo>
                <a:cubicBezTo>
                  <a:pt x="1694121" y="4970720"/>
                  <a:pt x="1368056" y="5882462"/>
                  <a:pt x="1041991" y="6794204"/>
                </a:cubicBezTo>
              </a:path>
            </a:pathLst>
          </a:custGeom>
          <a:noFill/>
          <a:ln w="63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44"/>
          <p:cNvGrpSpPr/>
          <p:nvPr userDrawn="1"/>
        </p:nvGrpSpPr>
        <p:grpSpPr>
          <a:xfrm>
            <a:off x="6666269" y="518377"/>
            <a:ext cx="2482180" cy="118890"/>
            <a:chOff x="5125292" y="6075371"/>
            <a:chExt cx="1490281" cy="118890"/>
          </a:xfrm>
          <a:solidFill>
            <a:schemeClr val="bg2">
              <a:lumMod val="75000"/>
            </a:schemeClr>
          </a:solidFill>
        </p:grpSpPr>
        <p:sp>
          <p:nvSpPr>
            <p:cNvPr id="54" name="타원 53"/>
            <p:cNvSpPr/>
            <p:nvPr userDrawn="1"/>
          </p:nvSpPr>
          <p:spPr>
            <a:xfrm>
              <a:off x="5125292" y="6075371"/>
              <a:ext cx="36000" cy="65726"/>
            </a:xfrm>
            <a:prstGeom prst="ellipse">
              <a:avLst/>
            </a:prstGeom>
            <a:grpFill/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51" name="타원 50"/>
            <p:cNvSpPr/>
            <p:nvPr userDrawn="1"/>
          </p:nvSpPr>
          <p:spPr>
            <a:xfrm>
              <a:off x="6579573" y="6128535"/>
              <a:ext cx="36000" cy="65726"/>
            </a:xfrm>
            <a:prstGeom prst="ellipse">
              <a:avLst/>
            </a:prstGeom>
            <a:grpFill/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C576183-9DC1-4201-B9B6-A596AA17DB4E}"/>
              </a:ext>
            </a:extLst>
          </p:cNvPr>
          <p:cNvSpPr txBox="1"/>
          <p:nvPr userDrawn="1"/>
        </p:nvSpPr>
        <p:spPr>
          <a:xfrm>
            <a:off x="6120904" y="228197"/>
            <a:ext cx="3084140" cy="269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12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홈페이지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0832" y="127209"/>
            <a:ext cx="1422054" cy="493887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8077230" y="6103502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endParaRPr lang="en-US" altLang="ko-KR" sz="2000" b="1" dirty="0" smtClean="0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sz="11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11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1" name="그룹 33"/>
          <p:cNvGrpSpPr/>
          <p:nvPr userDrawn="1"/>
        </p:nvGrpSpPr>
        <p:grpSpPr>
          <a:xfrm>
            <a:off x="326" y="-8933"/>
            <a:ext cx="9361488" cy="45718"/>
            <a:chOff x="0" y="-3810"/>
            <a:chExt cx="10261600" cy="45719"/>
          </a:xfrm>
        </p:grpSpPr>
        <p:sp>
          <p:nvSpPr>
            <p:cNvPr id="42" name="직사각형 41"/>
            <p:cNvSpPr/>
            <p:nvPr userDrawn="1"/>
          </p:nvSpPr>
          <p:spPr>
            <a:xfrm>
              <a:off x="0" y="-3810"/>
              <a:ext cx="10261600" cy="45719"/>
            </a:xfrm>
            <a:prstGeom prst="rect">
              <a:avLst/>
            </a:prstGeom>
            <a:solidFill>
              <a:srgbClr val="7CA228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43" name="직사각형 42"/>
            <p:cNvSpPr/>
            <p:nvPr userDrawn="1"/>
          </p:nvSpPr>
          <p:spPr>
            <a:xfrm>
              <a:off x="1727002" y="-3810"/>
              <a:ext cx="1800000" cy="45719"/>
            </a:xfrm>
            <a:prstGeom prst="rect">
              <a:avLst/>
            </a:prstGeom>
            <a:solidFill>
              <a:srgbClr val="092F19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defTabSz="866087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782" indent="-324782" algn="l" defTabSz="866087" rtl="0" eaLnBrk="1" latinLnBrk="1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03695" indent="-270652" algn="l" defTabSz="866087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08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15650" indent="-216522" algn="l" defTabSz="866087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8693" indent="-216522" algn="l" defTabSz="866087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81737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14779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47823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80865" indent="-216522" algn="l" defTabSz="866087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0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087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912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2172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5215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825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1301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43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 userDrawn="1"/>
        </p:nvSpPr>
        <p:spPr bwMode="auto">
          <a:xfrm>
            <a:off x="114117" y="6609937"/>
            <a:ext cx="2388929" cy="16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560" tIns="38780" rIns="77560" bIns="3878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2556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Copyright </a:t>
            </a:r>
            <a:r>
              <a:rPr kumimoji="1" lang="ko-KR" altLang="en-US" sz="500" b="0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ⓒ </a:t>
            </a:r>
            <a:r>
              <a:rPr kumimoji="1" lang="en-US" altLang="ko-KR" sz="500" b="0" kern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Sol@Biz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   </a:t>
            </a: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All rights 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reserved.</a:t>
            </a:r>
            <a:endParaRPr kumimoji="1" lang="en-US" altLang="ko-KR" sz="500" b="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576183-9DC1-4201-B9B6-A596AA17DB4E}"/>
              </a:ext>
            </a:extLst>
          </p:cNvPr>
          <p:cNvSpPr txBox="1"/>
          <p:nvPr userDrawn="1"/>
        </p:nvSpPr>
        <p:spPr>
          <a:xfrm>
            <a:off x="6833585" y="408408"/>
            <a:ext cx="2380971" cy="208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8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홈페이지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8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1. </a:t>
            </a: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제안 개요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81143" y="106800"/>
            <a:ext cx="852457" cy="29606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485829" y="6577955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9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4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72" r:id="rId2"/>
    <p:sldLayoutId id="2147483749" r:id="rId3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 userDrawn="1"/>
        </p:nvSpPr>
        <p:spPr bwMode="auto">
          <a:xfrm>
            <a:off x="114117" y="6609937"/>
            <a:ext cx="2388929" cy="16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560" tIns="38780" rIns="77560" bIns="3878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2556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Copyright </a:t>
            </a:r>
            <a:r>
              <a:rPr kumimoji="1" lang="ko-KR" altLang="en-US" sz="500" b="0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ⓒ </a:t>
            </a:r>
            <a:r>
              <a:rPr kumimoji="1" lang="en-US" altLang="ko-KR" sz="500" b="0" kern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Sol@Biz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   </a:t>
            </a: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All rights 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reserved.</a:t>
            </a:r>
            <a:endParaRPr kumimoji="1" lang="en-US" altLang="ko-KR" sz="500" b="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576183-9DC1-4201-B9B6-A596AA17DB4E}"/>
              </a:ext>
            </a:extLst>
          </p:cNvPr>
          <p:cNvSpPr txBox="1"/>
          <p:nvPr userDrawn="1"/>
        </p:nvSpPr>
        <p:spPr>
          <a:xfrm>
            <a:off x="6833585" y="408408"/>
            <a:ext cx="2380971" cy="208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8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홈페이지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8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2. </a:t>
            </a:r>
            <a:r>
              <a:rPr kumimoji="0" lang="ko-KR" altLang="en-US" sz="1500" b="0" i="0" u="none" strike="noStrike" kern="1200" cap="all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제안업체 현황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81143" y="106800"/>
            <a:ext cx="852457" cy="29606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485829" y="6577955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9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4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32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15" r:id="rId3"/>
    <p:sldLayoutId id="2147483802" r:id="rId4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 userDrawn="1"/>
        </p:nvSpPr>
        <p:spPr bwMode="auto">
          <a:xfrm>
            <a:off x="114117" y="6609937"/>
            <a:ext cx="2388929" cy="16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560" tIns="38780" rIns="77560" bIns="3878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2556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Copyright </a:t>
            </a:r>
            <a:r>
              <a:rPr kumimoji="1" lang="ko-KR" altLang="en-US" sz="500" b="0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ⓒ </a:t>
            </a:r>
            <a:r>
              <a:rPr kumimoji="1" lang="en-US" altLang="ko-KR" sz="500" b="0" kern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Sol@Biz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   </a:t>
            </a: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All rights 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reserved.</a:t>
            </a:r>
            <a:endParaRPr kumimoji="1" lang="en-US" altLang="ko-KR" sz="500" b="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576183-9DC1-4201-B9B6-A596AA17DB4E}"/>
              </a:ext>
            </a:extLst>
          </p:cNvPr>
          <p:cNvSpPr txBox="1"/>
          <p:nvPr userDrawn="1"/>
        </p:nvSpPr>
        <p:spPr>
          <a:xfrm>
            <a:off x="6833585" y="408408"/>
            <a:ext cx="2380971" cy="208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8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홈페이지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8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3. </a:t>
            </a:r>
            <a:r>
              <a:rPr kumimoji="0" lang="ko-KR" altLang="en-US" sz="1500" b="0" i="0" u="none" strike="noStrike" kern="1200" cap="all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기술 부문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81143" y="106800"/>
            <a:ext cx="852457" cy="29606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485829" y="6577955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9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4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 userDrawn="1"/>
        </p:nvSpPr>
        <p:spPr bwMode="auto">
          <a:xfrm>
            <a:off x="114117" y="6609937"/>
            <a:ext cx="2388929" cy="16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560" tIns="38780" rIns="77560" bIns="3878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2556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Copyright </a:t>
            </a:r>
            <a:r>
              <a:rPr kumimoji="1" lang="ko-KR" altLang="en-US" sz="500" b="0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ⓒ </a:t>
            </a:r>
            <a:r>
              <a:rPr kumimoji="1" lang="en-US" altLang="ko-KR" sz="500" b="0" kern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Sol@Biz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   </a:t>
            </a: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All rights 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reserved.</a:t>
            </a:r>
            <a:endParaRPr kumimoji="1" lang="en-US" altLang="ko-KR" sz="500" b="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576183-9DC1-4201-B9B6-A596AA17DB4E}"/>
              </a:ext>
            </a:extLst>
          </p:cNvPr>
          <p:cNvSpPr txBox="1"/>
          <p:nvPr userDrawn="1"/>
        </p:nvSpPr>
        <p:spPr>
          <a:xfrm>
            <a:off x="6833585" y="408408"/>
            <a:ext cx="2380971" cy="208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8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홈페이지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8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4. </a:t>
            </a:r>
            <a:r>
              <a:rPr kumimoji="0" lang="ko-KR" altLang="en-US" sz="1500" b="0" i="0" u="none" strike="noStrike" kern="1200" cap="all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사업관리 부문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81143" y="106800"/>
            <a:ext cx="852457" cy="29606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485829" y="6577955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9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4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51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현 23"/>
          <p:cNvSpPr/>
          <p:nvPr/>
        </p:nvSpPr>
        <p:spPr>
          <a:xfrm>
            <a:off x="4431505" y="6553279"/>
            <a:ext cx="486032" cy="509626"/>
          </a:xfrm>
          <a:prstGeom prst="chord">
            <a:avLst>
              <a:gd name="adj1" fmla="val 10841070"/>
              <a:gd name="adj2" fmla="val 21465664"/>
            </a:avLst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 userDrawn="1"/>
        </p:nvSpPr>
        <p:spPr bwMode="auto">
          <a:xfrm>
            <a:off x="114117" y="6609937"/>
            <a:ext cx="2388929" cy="16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7560" tIns="38780" rIns="77560" bIns="3878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1270" h="1270"/>
              <a:bevelB w="1270" h="127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l" defTabSz="925564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Copyright </a:t>
            </a:r>
            <a:r>
              <a:rPr kumimoji="1" lang="ko-KR" altLang="en-US" sz="500" b="0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ⓒ </a:t>
            </a:r>
            <a:r>
              <a:rPr kumimoji="1" lang="en-US" altLang="ko-KR" sz="500" b="0" kern="1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Sol@Biz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   </a:t>
            </a:r>
            <a:r>
              <a:rPr kumimoji="1" lang="en-US" altLang="ko-KR" sz="500" b="0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All rights </a:t>
            </a:r>
            <a:r>
              <a:rPr kumimoji="1" lang="en-US" altLang="ko-KR" sz="500" b="0" kern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+mn-cs"/>
              </a:rPr>
              <a:t>reserved.</a:t>
            </a:r>
            <a:endParaRPr kumimoji="1" lang="en-US" altLang="ko-KR" sz="500" b="0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n-cs"/>
            </a:endParaRPr>
          </a:p>
        </p:txBody>
      </p:sp>
      <p:sp>
        <p:nvSpPr>
          <p:cNvPr id="27" name="직사각형 16"/>
          <p:cNvSpPr>
            <a:spLocks noChangeArrowheads="1"/>
          </p:cNvSpPr>
          <p:nvPr userDrawn="1"/>
        </p:nvSpPr>
        <p:spPr bwMode="auto">
          <a:xfrm flipV="1">
            <a:off x="3846" y="6797931"/>
            <a:ext cx="9360548" cy="43431"/>
          </a:xfrm>
          <a:prstGeom prst="rect">
            <a:avLst/>
          </a:prstGeom>
          <a:solidFill>
            <a:srgbClr val="93A4AE"/>
          </a:solidFill>
          <a:ln>
            <a:noFill/>
          </a:ln>
        </p:spPr>
        <p:txBody>
          <a:bodyPr wrap="none" lIns="84482" tIns="42241" rIns="84482" bIns="42241" anchor="ctr"/>
          <a:lstStyle/>
          <a:p>
            <a:pPr lvl="0" defTabSz="881494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슬라이드 번호 개체 틀 5"/>
          <p:cNvSpPr txBox="1">
            <a:spLocks/>
          </p:cNvSpPr>
          <p:nvPr/>
        </p:nvSpPr>
        <p:spPr bwMode="auto">
          <a:xfrm>
            <a:off x="4437064" y="6589470"/>
            <a:ext cx="463112" cy="336297"/>
          </a:xfrm>
          <a:prstGeom prst="rect">
            <a:avLst/>
          </a:prstGeom>
        </p:spPr>
        <p:txBody>
          <a:bodyPr lIns="84482" tIns="42241" rIns="84482" bIns="42241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56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28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00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7213" indent="1588" algn="ctr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>
              <a:defRPr/>
            </a:pPr>
            <a:fld id="{C6715237-8B43-4C19-9B7F-38EDDE966BED}" type="slidenum">
              <a:rPr kumimoji="1" lang="ko-KR" altLang="en-US" sz="900" b="1" kern="12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  <a:cs typeface="+mn-cs"/>
              </a:rPr>
              <a:pPr>
                <a:defRPr/>
              </a:pPr>
              <a:t>‹#›</a:t>
            </a:fld>
            <a:endParaRPr kumimoji="1" lang="ko-KR" altLang="en-US" sz="900" b="1" kern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" y="615688"/>
            <a:ext cx="9361488" cy="0"/>
          </a:xfrm>
          <a:prstGeom prst="line">
            <a:avLst/>
          </a:prstGeom>
          <a:ln w="19050">
            <a:solidFill>
              <a:srgbClr val="09301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576183-9DC1-4201-B9B6-A596AA17DB4E}"/>
              </a:ext>
            </a:extLst>
          </p:cNvPr>
          <p:cNvSpPr txBox="1"/>
          <p:nvPr userDrawn="1"/>
        </p:nvSpPr>
        <p:spPr>
          <a:xfrm>
            <a:off x="6833585" y="408408"/>
            <a:ext cx="2380971" cy="208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8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홈페이지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8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8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14" name="제목 23"/>
          <p:cNvSpPr txBox="1">
            <a:spLocks/>
          </p:cNvSpPr>
          <p:nvPr userDrawn="1"/>
        </p:nvSpPr>
        <p:spPr>
          <a:xfrm>
            <a:off x="-16357" y="205261"/>
            <a:ext cx="5767332" cy="403729"/>
          </a:xfrm>
          <a:prstGeom prst="rect">
            <a:avLst/>
          </a:prstGeom>
        </p:spPr>
        <p:txBody>
          <a:bodyPr wrap="none" lIns="166305" tIns="42241" rIns="84482" bIns="42241" anchor="ctr"/>
          <a:lstStyle/>
          <a:p>
            <a:pPr marL="0" marR="0" lvl="0" indent="0" defTabSz="106336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 </a:t>
            </a:r>
            <a:r>
              <a:rPr kumimoji="0" lang="en-US" altLang="ko-KR" sz="15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5. </a:t>
            </a:r>
            <a:r>
              <a:rPr kumimoji="0" lang="ko-KR" altLang="en-US" sz="1500" b="0" i="0" u="none" strike="noStrike" kern="1200" cap="all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고딕 Bold" pitchFamily="50" charset="-127"/>
                <a:ea typeface="나눔고딕 Bold" pitchFamily="50" charset="-127"/>
                <a:cs typeface="+mj-cs"/>
              </a:rPr>
              <a:t>지원 부문</a:t>
            </a:r>
            <a:endParaRPr kumimoji="0" lang="en-US" altLang="ko-KR" sz="1300" b="0" i="0" u="none" strike="noStrike" kern="1200" cap="all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고딕 Bold" pitchFamily="50" charset="-127"/>
              <a:ea typeface="나눔고딕 Bold" pitchFamily="50" charset="-127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81143" y="106800"/>
            <a:ext cx="852457" cy="296063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8485829" y="6577955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9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4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19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</p:sldLayoutIdLst>
  <p:hf hdr="0" ftr="0" dt="0"/>
  <p:txStyles>
    <p:titleStyle>
      <a:lvl1pPr algn="l" defTabSz="925675" rtl="0" eaLnBrk="1" latinLnBrk="1" hangingPunct="1">
        <a:spcBef>
          <a:spcPct val="0"/>
        </a:spcBef>
        <a:buNone/>
        <a:defRPr lang="ko-KR" altLang="en-US" sz="1700" kern="1200" dirty="0">
          <a:ln>
            <a:solidFill>
              <a:schemeClr val="bg1">
                <a:alpha val="0"/>
              </a:schemeClr>
            </a:solidFill>
          </a:ln>
          <a:solidFill>
            <a:srgbClr val="262626"/>
          </a:solidFill>
          <a:latin typeface="나눔바른고딕" pitchFamily="50" charset="-127"/>
          <a:ea typeface="나눔바른고딕" pitchFamily="50" charset="-127"/>
          <a:cs typeface="+mj-cs"/>
        </a:defRPr>
      </a:lvl1pPr>
    </p:titleStyle>
    <p:bodyStyle>
      <a:lvl1pPr marL="347129" indent="-347129" algn="l" defTabSz="925675" rtl="0" eaLnBrk="1" latinLnBrk="0" hangingPunct="1">
        <a:spcBef>
          <a:spcPts val="22"/>
        </a:spcBef>
        <a:buFont typeface="Arial" pitchFamily="34" charset="0"/>
        <a:buChar char="•"/>
        <a:defRPr lang="ko-KR" altLang="en-US" sz="1000" kern="1200" dirty="0" smtClean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바른고딕" pitchFamily="50" charset="-127"/>
          <a:ea typeface="나눔바른고딕" pitchFamily="50" charset="-127"/>
          <a:cs typeface="Arial" charset="0"/>
        </a:defRPr>
      </a:lvl1pPr>
      <a:lvl2pPr marL="752110" indent="-289272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57094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19931" indent="-231419" algn="l" defTabSz="925675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82768" indent="-231419" algn="l" defTabSz="925675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45607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8445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1281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34119" indent="-231419" algn="l" defTabSz="9256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62837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2567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88513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51351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14188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77025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862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2700" algn="l" defTabSz="925675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244077" y="1399129"/>
            <a:ext cx="1396021" cy="484846"/>
          </a:xfrm>
          <a:prstGeom prst="rect">
            <a:avLst/>
          </a:prstGeom>
        </p:spPr>
      </p:pic>
      <p:sp>
        <p:nvSpPr>
          <p:cNvPr id="82" name="자유형 81"/>
          <p:cNvSpPr/>
          <p:nvPr userDrawn="1"/>
        </p:nvSpPr>
        <p:spPr bwMode="auto">
          <a:xfrm>
            <a:off x="2" y="1"/>
            <a:ext cx="1920582" cy="6847367"/>
          </a:xfrm>
          <a:custGeom>
            <a:avLst/>
            <a:gdLst>
              <a:gd name="connsiteX0" fmla="*/ 0 w 1694121"/>
              <a:gd name="connsiteY0" fmla="*/ 0 h 6794204"/>
              <a:gd name="connsiteX1" fmla="*/ 1520456 w 1694121"/>
              <a:gd name="connsiteY1" fmla="*/ 3838353 h 6794204"/>
              <a:gd name="connsiteX2" fmla="*/ 1041991 w 1694121"/>
              <a:gd name="connsiteY2" fmla="*/ 6794204 h 679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4121" h="6794204">
                <a:moveTo>
                  <a:pt x="0" y="0"/>
                </a:moveTo>
                <a:cubicBezTo>
                  <a:pt x="673395" y="1352993"/>
                  <a:pt x="1346791" y="2705986"/>
                  <a:pt x="1520456" y="3838353"/>
                </a:cubicBezTo>
                <a:cubicBezTo>
                  <a:pt x="1694121" y="4970720"/>
                  <a:pt x="1368056" y="5882462"/>
                  <a:pt x="1041991" y="6794204"/>
                </a:cubicBezTo>
              </a:path>
            </a:pathLst>
          </a:cu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sp>
        <p:nvSpPr>
          <p:cNvPr id="83" name="자유형 82"/>
          <p:cNvSpPr/>
          <p:nvPr userDrawn="1"/>
        </p:nvSpPr>
        <p:spPr bwMode="auto">
          <a:xfrm>
            <a:off x="9702" y="1906551"/>
            <a:ext cx="9360409" cy="65124"/>
          </a:xfrm>
          <a:custGeom>
            <a:avLst/>
            <a:gdLst>
              <a:gd name="connsiteX0" fmla="*/ 0 w 10260418"/>
              <a:gd name="connsiteY0" fmla="*/ 108097 h 193158"/>
              <a:gd name="connsiteX1" fmla="*/ 2243469 w 10260418"/>
              <a:gd name="connsiteY1" fmla="*/ 54935 h 193158"/>
              <a:gd name="connsiteX2" fmla="*/ 6337004 w 10260418"/>
              <a:gd name="connsiteY2" fmla="*/ 23037 h 193158"/>
              <a:gd name="connsiteX3" fmla="*/ 10260418 w 10260418"/>
              <a:gd name="connsiteY3" fmla="*/ 193158 h 19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18" h="193158">
                <a:moveTo>
                  <a:pt x="0" y="108097"/>
                </a:moveTo>
                <a:lnTo>
                  <a:pt x="2243469" y="54935"/>
                </a:lnTo>
                <a:cubicBezTo>
                  <a:pt x="3299636" y="40758"/>
                  <a:pt x="5000846" y="0"/>
                  <a:pt x="6337004" y="23037"/>
                </a:cubicBezTo>
                <a:cubicBezTo>
                  <a:pt x="7673162" y="46074"/>
                  <a:pt x="8966790" y="119616"/>
                  <a:pt x="10260418" y="193158"/>
                </a:cubicBezTo>
              </a:path>
            </a:pathLst>
          </a:cu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38"/>
          <p:cNvGrpSpPr/>
          <p:nvPr userDrawn="1"/>
        </p:nvGrpSpPr>
        <p:grpSpPr>
          <a:xfrm>
            <a:off x="1009836" y="1914165"/>
            <a:ext cx="432066" cy="933232"/>
            <a:chOff x="6254634" y="2877293"/>
            <a:chExt cx="282099" cy="555880"/>
          </a:xfrm>
          <a:solidFill>
            <a:schemeClr val="bg1">
              <a:lumMod val="75000"/>
            </a:schemeClr>
          </a:solidFill>
        </p:grpSpPr>
        <p:sp>
          <p:nvSpPr>
            <p:cNvPr id="19" name="타원 18"/>
            <p:cNvSpPr/>
            <p:nvPr userDrawn="1"/>
          </p:nvSpPr>
          <p:spPr>
            <a:xfrm>
              <a:off x="6254634" y="2877293"/>
              <a:ext cx="36000" cy="36001"/>
            </a:xfrm>
            <a:prstGeom prst="ellipse">
              <a:avLst/>
            </a:prstGeom>
            <a:grpFill/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6500733" y="3397172"/>
              <a:ext cx="36000" cy="36001"/>
            </a:xfrm>
            <a:prstGeom prst="ellipse">
              <a:avLst/>
            </a:prstGeom>
            <a:grpFill/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sp>
        <p:nvSpPr>
          <p:cNvPr id="58" name="막힌 원호 57"/>
          <p:cNvSpPr/>
          <p:nvPr userDrawn="1"/>
        </p:nvSpPr>
        <p:spPr>
          <a:xfrm rot="5400000">
            <a:off x="-1533493" y="2773228"/>
            <a:ext cx="3066986" cy="2827259"/>
          </a:xfrm>
          <a:prstGeom prst="blockArc">
            <a:avLst/>
          </a:prstGeom>
          <a:gradFill flip="none" rotWithShape="1">
            <a:gsLst>
              <a:gs pos="29000">
                <a:srgbClr val="093019">
                  <a:lumMod val="89000"/>
                  <a:lumOff val="11000"/>
                </a:srgbClr>
              </a:gs>
              <a:gs pos="100000">
                <a:srgbClr val="7CA228">
                  <a:lumMod val="36000"/>
                  <a:lumOff val="64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81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59" name="막힌 원호 58"/>
          <p:cNvSpPr/>
          <p:nvPr userDrawn="1"/>
        </p:nvSpPr>
        <p:spPr>
          <a:xfrm rot="5400000">
            <a:off x="-1015410" y="3269165"/>
            <a:ext cx="2030819" cy="1872082"/>
          </a:xfrm>
          <a:prstGeom prst="blockArc">
            <a:avLst/>
          </a:prstGeom>
          <a:gradFill flip="none" rotWithShape="1">
            <a:gsLst>
              <a:gs pos="0">
                <a:srgbClr val="7CA228"/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cxnSp>
        <p:nvCxnSpPr>
          <p:cNvPr id="85" name="직선 연결선 84"/>
          <p:cNvCxnSpPr/>
          <p:nvPr userDrawn="1"/>
        </p:nvCxnSpPr>
        <p:spPr bwMode="auto">
          <a:xfrm>
            <a:off x="1416187" y="2806995"/>
            <a:ext cx="7945302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aphicFrame>
        <p:nvGraphicFramePr>
          <p:cNvPr id="34" name="다이어그램 33"/>
          <p:cNvGraphicFramePr/>
          <p:nvPr userDrawn="1">
            <p:extLst>
              <p:ext uri="{D42A27DB-BD31-4B8C-83A1-F6EECF244321}">
                <p14:modId xmlns:p14="http://schemas.microsoft.com/office/powerpoint/2010/main" val="1248093365"/>
              </p:ext>
            </p:extLst>
          </p:nvPr>
        </p:nvGraphicFramePr>
        <p:xfrm>
          <a:off x="825503" y="1530439"/>
          <a:ext cx="4266545" cy="4560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" name="그룹 20"/>
          <p:cNvGrpSpPr/>
          <p:nvPr userDrawn="1"/>
        </p:nvGrpSpPr>
        <p:grpSpPr>
          <a:xfrm>
            <a:off x="1477217" y="1613516"/>
            <a:ext cx="243306" cy="224810"/>
            <a:chOff x="4162425" y="3429000"/>
            <a:chExt cx="1819275" cy="1533525"/>
          </a:xfrm>
        </p:grpSpPr>
        <p:sp>
          <p:nvSpPr>
            <p:cNvPr id="53" name="직사각형 52"/>
            <p:cNvSpPr/>
            <p:nvPr userDrawn="1"/>
          </p:nvSpPr>
          <p:spPr>
            <a:xfrm>
              <a:off x="4162425" y="3429000"/>
              <a:ext cx="20955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54" name="직사각형 53"/>
            <p:cNvSpPr/>
            <p:nvPr userDrawn="1"/>
          </p:nvSpPr>
          <p:spPr>
            <a:xfrm>
              <a:off x="4446724" y="3429000"/>
              <a:ext cx="49076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55" name="직사각형 54"/>
            <p:cNvSpPr/>
            <p:nvPr userDrawn="1"/>
          </p:nvSpPr>
          <p:spPr>
            <a:xfrm>
              <a:off x="4545211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0" name="직사각형 59"/>
            <p:cNvSpPr/>
            <p:nvPr userDrawn="1"/>
          </p:nvSpPr>
          <p:spPr>
            <a:xfrm>
              <a:off x="4734756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1" name="직사각형 60"/>
            <p:cNvSpPr/>
            <p:nvPr userDrawn="1"/>
          </p:nvSpPr>
          <p:spPr>
            <a:xfrm>
              <a:off x="4806764" y="3429000"/>
              <a:ext cx="117661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2" name="직사각형 61"/>
            <p:cNvSpPr/>
            <p:nvPr userDrawn="1"/>
          </p:nvSpPr>
          <p:spPr>
            <a:xfrm>
              <a:off x="4960305" y="3429000"/>
              <a:ext cx="49076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3" name="직사각형 62"/>
            <p:cNvSpPr/>
            <p:nvPr userDrawn="1"/>
          </p:nvSpPr>
          <p:spPr>
            <a:xfrm>
              <a:off x="5058792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4" name="직사각형 63"/>
            <p:cNvSpPr/>
            <p:nvPr userDrawn="1"/>
          </p:nvSpPr>
          <p:spPr>
            <a:xfrm>
              <a:off x="5320345" y="3429000"/>
              <a:ext cx="900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5" name="직사각형 64"/>
            <p:cNvSpPr/>
            <p:nvPr userDrawn="1"/>
          </p:nvSpPr>
          <p:spPr>
            <a:xfrm>
              <a:off x="5166804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6" name="직사각형 65"/>
            <p:cNvSpPr/>
            <p:nvPr userDrawn="1"/>
          </p:nvSpPr>
          <p:spPr>
            <a:xfrm>
              <a:off x="5490840" y="3429000"/>
              <a:ext cx="2520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7" name="직사각형 66"/>
            <p:cNvSpPr/>
            <p:nvPr userDrawn="1"/>
          </p:nvSpPr>
          <p:spPr>
            <a:xfrm>
              <a:off x="5747060" y="3429000"/>
              <a:ext cx="49076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69" name="직사각형 68"/>
            <p:cNvSpPr/>
            <p:nvPr userDrawn="1"/>
          </p:nvSpPr>
          <p:spPr>
            <a:xfrm>
              <a:off x="5850880" y="3429000"/>
              <a:ext cx="130820" cy="15335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sp>
        <p:nvSpPr>
          <p:cNvPr id="70" name="TextBox 69"/>
          <p:cNvSpPr txBox="1"/>
          <p:nvPr userDrawn="1"/>
        </p:nvSpPr>
        <p:spPr>
          <a:xfrm>
            <a:off x="1694454" y="1600199"/>
            <a:ext cx="2266210" cy="241342"/>
          </a:xfrm>
          <a:prstGeom prst="rect">
            <a:avLst/>
          </a:prstGeom>
          <a:noFill/>
        </p:spPr>
        <p:txBody>
          <a:bodyPr wrap="square" lIns="86609" tIns="43304" rIns="86609" bIns="43304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국내 대학 최소 수준의 연구인프라 구축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C576183-9DC1-4201-B9B6-A596AA17DB4E}"/>
              </a:ext>
            </a:extLst>
          </p:cNvPr>
          <p:cNvSpPr txBox="1"/>
          <p:nvPr userDrawn="1"/>
        </p:nvSpPr>
        <p:spPr>
          <a:xfrm>
            <a:off x="5400824" y="2840518"/>
            <a:ext cx="3741181" cy="269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12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홈페이지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12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3821477" y="6266739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20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11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9" name="그룹 33"/>
          <p:cNvGrpSpPr/>
          <p:nvPr userDrawn="1"/>
        </p:nvGrpSpPr>
        <p:grpSpPr>
          <a:xfrm>
            <a:off x="326" y="-8933"/>
            <a:ext cx="9361488" cy="45718"/>
            <a:chOff x="0" y="-3810"/>
            <a:chExt cx="10261600" cy="45719"/>
          </a:xfrm>
        </p:grpSpPr>
        <p:sp>
          <p:nvSpPr>
            <p:cNvPr id="40" name="직사각형 39"/>
            <p:cNvSpPr/>
            <p:nvPr userDrawn="1"/>
          </p:nvSpPr>
          <p:spPr>
            <a:xfrm>
              <a:off x="0" y="-3810"/>
              <a:ext cx="10261600" cy="45719"/>
            </a:xfrm>
            <a:prstGeom prst="rect">
              <a:avLst/>
            </a:prstGeom>
            <a:solidFill>
              <a:srgbClr val="7CA228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41" name="직사각형 40"/>
            <p:cNvSpPr/>
            <p:nvPr userDrawn="1"/>
          </p:nvSpPr>
          <p:spPr>
            <a:xfrm>
              <a:off x="1727002" y="-3810"/>
              <a:ext cx="1800000" cy="45719"/>
            </a:xfrm>
            <a:prstGeom prst="rect">
              <a:avLst/>
            </a:prstGeom>
            <a:solidFill>
              <a:srgbClr val="092F19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02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</p:sldLayoutIdLst>
  <p:timing>
    <p:tnLst>
      <p:par>
        <p:cTn id="1" dur="indefinite" restart="never" nodeType="tmRoot"/>
      </p:par>
    </p:tnLst>
  </p:timing>
  <p:txStyles>
    <p:titleStyle>
      <a:lvl1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2pPr>
      <a:lvl3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3pPr>
      <a:lvl4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4pPr>
      <a:lvl5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5pPr>
      <a:lvl6pPr marL="433043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6pPr>
      <a:lvl7pPr marL="866087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7pPr>
      <a:lvl8pPr marL="1299129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8pPr>
      <a:lvl9pPr marL="1732172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4782" indent="-32478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나눔고딕OTF ExtraBold" pitchFamily="34" charset="-127"/>
          <a:ea typeface="나눔고딕OTF ExtraBold" pitchFamily="34" charset="-127"/>
          <a:cs typeface="+mn-cs"/>
        </a:defRPr>
      </a:lvl1pPr>
      <a:lvl2pPr marL="336812" indent="-16690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27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2pPr>
      <a:lvl3pPr marL="845034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3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3pPr>
      <a:lvl4pPr marL="1235976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4pPr>
      <a:lvl5pPr marL="1626919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5pPr>
      <a:lvl6pPr marL="2059961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6pPr>
      <a:lvl7pPr marL="2493005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7pPr>
      <a:lvl8pPr marL="2926047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8pPr>
      <a:lvl9pPr marL="3359090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0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087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912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2172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5215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825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1301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43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4" userDrawn="1">
          <p15:clr>
            <a:srgbClr val="F26B43"/>
          </p15:clr>
        </p15:guide>
        <p15:guide id="2" pos="2948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"/>
          <p:cNvGrpSpPr/>
          <p:nvPr userDrawn="1"/>
        </p:nvGrpSpPr>
        <p:grpSpPr>
          <a:xfrm>
            <a:off x="0" y="3771901"/>
            <a:ext cx="9271118" cy="2943387"/>
            <a:chOff x="3790950" y="3171824"/>
            <a:chExt cx="10162540" cy="2943387"/>
          </a:xfrm>
        </p:grpSpPr>
        <p:sp>
          <p:nvSpPr>
            <p:cNvPr id="6" name="육각형 5"/>
            <p:cNvSpPr/>
            <p:nvPr userDrawn="1"/>
          </p:nvSpPr>
          <p:spPr>
            <a:xfrm>
              <a:off x="3790950" y="3171824"/>
              <a:ext cx="1999868" cy="1724025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7" name="육각형 6"/>
            <p:cNvSpPr/>
            <p:nvPr userDrawn="1"/>
          </p:nvSpPr>
          <p:spPr>
            <a:xfrm>
              <a:off x="3938340" y="3513237"/>
              <a:ext cx="1537537" cy="1325463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8" name="육각형 7"/>
            <p:cNvSpPr/>
            <p:nvPr userDrawn="1"/>
          </p:nvSpPr>
          <p:spPr>
            <a:xfrm>
              <a:off x="5143054" y="4081872"/>
              <a:ext cx="1210121" cy="1043208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9" name="육각형 8"/>
            <p:cNvSpPr/>
            <p:nvPr userDrawn="1"/>
          </p:nvSpPr>
          <p:spPr>
            <a:xfrm>
              <a:off x="5334000" y="3853807"/>
              <a:ext cx="1771650" cy="1527285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0" name="육각형 9"/>
            <p:cNvSpPr/>
            <p:nvPr userDrawn="1"/>
          </p:nvSpPr>
          <p:spPr>
            <a:xfrm>
              <a:off x="5098988" y="3986622"/>
              <a:ext cx="1425637" cy="1228998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1" name="육각형 10"/>
            <p:cNvSpPr/>
            <p:nvPr userDrawn="1"/>
          </p:nvSpPr>
          <p:spPr>
            <a:xfrm>
              <a:off x="6201395" y="3204246"/>
              <a:ext cx="1597644" cy="1377280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2" name="육각형 11"/>
            <p:cNvSpPr/>
            <p:nvPr userDrawn="1"/>
          </p:nvSpPr>
          <p:spPr>
            <a:xfrm>
              <a:off x="6492528" y="4630105"/>
              <a:ext cx="1210121" cy="1043208"/>
            </a:xfrm>
            <a:prstGeom prst="hexagon">
              <a:avLst/>
            </a:prstGeom>
            <a:solidFill>
              <a:srgbClr val="F2F2F2">
                <a:alpha val="20000"/>
              </a:srgbClr>
            </a:solidFill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3" name="육각형 12"/>
            <p:cNvSpPr/>
            <p:nvPr userDrawn="1"/>
          </p:nvSpPr>
          <p:spPr>
            <a:xfrm>
              <a:off x="13080433" y="5362575"/>
              <a:ext cx="873057" cy="752636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4" name="육각형 13"/>
            <p:cNvSpPr/>
            <p:nvPr userDrawn="1"/>
          </p:nvSpPr>
          <p:spPr>
            <a:xfrm>
              <a:off x="12921431" y="5065302"/>
              <a:ext cx="543688" cy="468697"/>
            </a:xfrm>
            <a:prstGeom prst="hexagon">
              <a:avLst/>
            </a:prstGeom>
            <a:solidFill>
              <a:srgbClr val="F2F2F2">
                <a:alpha val="50196"/>
              </a:srgbClr>
            </a:solidFill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15" name="육각형 14"/>
            <p:cNvSpPr/>
            <p:nvPr userDrawn="1"/>
          </p:nvSpPr>
          <p:spPr>
            <a:xfrm>
              <a:off x="12937671" y="4905375"/>
              <a:ext cx="669827" cy="577437"/>
            </a:xfrm>
            <a:prstGeom prst="hexagon">
              <a:avLst/>
            </a:prstGeom>
            <a:noFill/>
            <a:ln w="12700" cmpd="sng">
              <a:solidFill>
                <a:schemeClr val="bg1">
                  <a:lumMod val="85000"/>
                  <a:alpha val="49804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cxnSp>
        <p:nvCxnSpPr>
          <p:cNvPr id="37" name="직선 연결선 36"/>
          <p:cNvCxnSpPr/>
          <p:nvPr userDrawn="1"/>
        </p:nvCxnSpPr>
        <p:spPr bwMode="auto">
          <a:xfrm>
            <a:off x="2998544" y="2488900"/>
            <a:ext cx="3384377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47" name="직선 연결선 46"/>
          <p:cNvCxnSpPr/>
          <p:nvPr userDrawn="1"/>
        </p:nvCxnSpPr>
        <p:spPr bwMode="auto">
          <a:xfrm>
            <a:off x="3108107" y="2412157"/>
            <a:ext cx="0" cy="540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48" name="타원 47"/>
          <p:cNvSpPr/>
          <p:nvPr userDrawn="1"/>
        </p:nvSpPr>
        <p:spPr>
          <a:xfrm>
            <a:off x="3081597" y="2460429"/>
            <a:ext cx="71974" cy="657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49" name="타원 48"/>
          <p:cNvSpPr/>
          <p:nvPr userDrawn="1"/>
        </p:nvSpPr>
        <p:spPr>
          <a:xfrm>
            <a:off x="3081597" y="2829215"/>
            <a:ext cx="71974" cy="657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산돌고딕B" pitchFamily="18" charset="-127"/>
              <a:ea typeface="산돌고딕B" pitchFamily="18" charset="-127"/>
            </a:endParaRPr>
          </a:p>
        </p:txBody>
      </p:sp>
      <p:cxnSp>
        <p:nvCxnSpPr>
          <p:cNvPr id="61" name="직선 연결선 60"/>
          <p:cNvCxnSpPr/>
          <p:nvPr userDrawn="1"/>
        </p:nvCxnSpPr>
        <p:spPr bwMode="auto">
          <a:xfrm>
            <a:off x="6225484" y="2412157"/>
            <a:ext cx="0" cy="540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5" name="그룹 39"/>
          <p:cNvGrpSpPr/>
          <p:nvPr userDrawn="1"/>
        </p:nvGrpSpPr>
        <p:grpSpPr>
          <a:xfrm>
            <a:off x="6195151" y="2460429"/>
            <a:ext cx="72216" cy="434511"/>
            <a:chOff x="6091080" y="2858235"/>
            <a:chExt cx="36121" cy="237994"/>
          </a:xfrm>
        </p:grpSpPr>
        <p:sp>
          <p:nvSpPr>
            <p:cNvPr id="44" name="타원 43"/>
            <p:cNvSpPr/>
            <p:nvPr userDrawn="1"/>
          </p:nvSpPr>
          <p:spPr>
            <a:xfrm>
              <a:off x="6091080" y="2858235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45" name="타원 44"/>
            <p:cNvSpPr/>
            <p:nvPr userDrawn="1"/>
          </p:nvSpPr>
          <p:spPr>
            <a:xfrm>
              <a:off x="6091201" y="3060229"/>
              <a:ext cx="36000" cy="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cxnSp>
        <p:nvCxnSpPr>
          <p:cNvPr id="40" name="직선 연결선 39"/>
          <p:cNvCxnSpPr/>
          <p:nvPr userDrawn="1"/>
        </p:nvCxnSpPr>
        <p:spPr bwMode="auto">
          <a:xfrm>
            <a:off x="2998544" y="2863524"/>
            <a:ext cx="3384373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38" name="자유형 37"/>
          <p:cNvSpPr/>
          <p:nvPr userDrawn="1"/>
        </p:nvSpPr>
        <p:spPr bwMode="auto">
          <a:xfrm>
            <a:off x="2" y="1"/>
            <a:ext cx="1920582" cy="6847367"/>
          </a:xfrm>
          <a:custGeom>
            <a:avLst/>
            <a:gdLst>
              <a:gd name="connsiteX0" fmla="*/ 0 w 1694121"/>
              <a:gd name="connsiteY0" fmla="*/ 0 h 6794204"/>
              <a:gd name="connsiteX1" fmla="*/ 1520456 w 1694121"/>
              <a:gd name="connsiteY1" fmla="*/ 3838353 h 6794204"/>
              <a:gd name="connsiteX2" fmla="*/ 1041991 w 1694121"/>
              <a:gd name="connsiteY2" fmla="*/ 6794204 h 679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4121" h="6794204">
                <a:moveTo>
                  <a:pt x="0" y="0"/>
                </a:moveTo>
                <a:cubicBezTo>
                  <a:pt x="673395" y="1352993"/>
                  <a:pt x="1346791" y="2705986"/>
                  <a:pt x="1520456" y="3838353"/>
                </a:cubicBezTo>
                <a:cubicBezTo>
                  <a:pt x="1694121" y="4970720"/>
                  <a:pt x="1368056" y="5882462"/>
                  <a:pt x="1041991" y="6794204"/>
                </a:cubicBezTo>
              </a:path>
            </a:pathLst>
          </a:cu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 bwMode="auto">
          <a:xfrm>
            <a:off x="9702" y="1858926"/>
            <a:ext cx="9360409" cy="193158"/>
          </a:xfrm>
          <a:custGeom>
            <a:avLst/>
            <a:gdLst>
              <a:gd name="connsiteX0" fmla="*/ 0 w 10260418"/>
              <a:gd name="connsiteY0" fmla="*/ 108097 h 193158"/>
              <a:gd name="connsiteX1" fmla="*/ 2243469 w 10260418"/>
              <a:gd name="connsiteY1" fmla="*/ 54935 h 193158"/>
              <a:gd name="connsiteX2" fmla="*/ 6337004 w 10260418"/>
              <a:gd name="connsiteY2" fmla="*/ 23037 h 193158"/>
              <a:gd name="connsiteX3" fmla="*/ 10260418 w 10260418"/>
              <a:gd name="connsiteY3" fmla="*/ 193158 h 19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18" h="193158">
                <a:moveTo>
                  <a:pt x="0" y="108097"/>
                </a:moveTo>
                <a:lnTo>
                  <a:pt x="2243469" y="54935"/>
                </a:lnTo>
                <a:cubicBezTo>
                  <a:pt x="3299636" y="40758"/>
                  <a:pt x="5000846" y="0"/>
                  <a:pt x="6337004" y="23037"/>
                </a:cubicBezTo>
                <a:cubicBezTo>
                  <a:pt x="7673162" y="46074"/>
                  <a:pt x="8966790" y="119616"/>
                  <a:pt x="10260418" y="193158"/>
                </a:cubicBezTo>
              </a:path>
            </a:pathLst>
          </a:cu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86609" tIns="43304" rIns="86609" bIns="43304"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untitled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23513" y="1896818"/>
            <a:ext cx="1345687" cy="3253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C576183-9DC1-4201-B9B6-A596AA17DB4E}"/>
              </a:ext>
            </a:extLst>
          </p:cNvPr>
          <p:cNvSpPr txBox="1"/>
          <p:nvPr userDrawn="1"/>
        </p:nvSpPr>
        <p:spPr>
          <a:xfrm>
            <a:off x="3113752" y="2564374"/>
            <a:ext cx="3107735" cy="269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4482" tIns="42241" rIns="84482" bIns="42241" rtlCol="0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건국대학교 </a:t>
            </a:r>
            <a:r>
              <a:rPr lang="ko-KR" altLang="en-US" sz="1200" b="1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산학협력단</a:t>
            </a:r>
            <a:r>
              <a:rPr lang="ko-KR" alt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홈페이지 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</a:t>
            </a:r>
            <a:r>
              <a:rPr lang="ko-KR" altLang="en-US" sz="12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제안서</a:t>
            </a:r>
            <a:endParaRPr lang="ko-KR" altLang="en-US" sz="1200" kern="12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3821477" y="6266739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20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11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3374788" y="1204956"/>
            <a:ext cx="2587242" cy="484846"/>
            <a:chOff x="3023946" y="1204956"/>
            <a:chExt cx="2587242" cy="484846"/>
          </a:xfrm>
        </p:grpSpPr>
        <p:pic>
          <p:nvPicPr>
            <p:cNvPr id="32" name="그림 3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023946" y="1204956"/>
              <a:ext cx="1396021" cy="48484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 userDrawn="1"/>
          </p:nvSpPr>
          <p:spPr>
            <a:xfrm>
              <a:off x="4464720" y="1279079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b="1" smtClean="0">
                  <a:solidFill>
                    <a:srgbClr val="0930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산학협력단</a:t>
              </a:r>
              <a:endParaRPr lang="ko-KR" altLang="en-US" sz="1000" b="1" dirty="0">
                <a:solidFill>
                  <a:srgbClr val="09301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6" name="그룹 33"/>
          <p:cNvGrpSpPr/>
          <p:nvPr userDrawn="1"/>
        </p:nvGrpSpPr>
        <p:grpSpPr>
          <a:xfrm>
            <a:off x="326" y="-8933"/>
            <a:ext cx="9361488" cy="45718"/>
            <a:chOff x="0" y="-3810"/>
            <a:chExt cx="10261600" cy="45719"/>
          </a:xfrm>
        </p:grpSpPr>
        <p:sp>
          <p:nvSpPr>
            <p:cNvPr id="46" name="직사각형 45"/>
            <p:cNvSpPr/>
            <p:nvPr userDrawn="1"/>
          </p:nvSpPr>
          <p:spPr>
            <a:xfrm>
              <a:off x="0" y="-3810"/>
              <a:ext cx="10261600" cy="45719"/>
            </a:xfrm>
            <a:prstGeom prst="rect">
              <a:avLst/>
            </a:prstGeom>
            <a:solidFill>
              <a:srgbClr val="7CA228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727002" y="-3810"/>
              <a:ext cx="1800000" cy="45719"/>
            </a:xfrm>
            <a:prstGeom prst="rect">
              <a:avLst/>
            </a:prstGeom>
            <a:solidFill>
              <a:srgbClr val="092F19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산돌고딕B" pitchFamily="18" charset="-127"/>
                <a:ea typeface="산돌고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35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iming>
    <p:tnLst>
      <p:par>
        <p:cTn id="1" dur="indefinite" restart="never" nodeType="tmRoot"/>
      </p:par>
    </p:tnLst>
  </p:timing>
  <p:txStyles>
    <p:titleStyle>
      <a:lvl1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2pPr>
      <a:lvl3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3pPr>
      <a:lvl4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4pPr>
      <a:lvl5pPr algn="ctr" defTabSz="884130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5pPr>
      <a:lvl6pPr marL="433043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6pPr>
      <a:lvl7pPr marL="866087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7pPr>
      <a:lvl8pPr marL="1299129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8pPr>
      <a:lvl9pPr marL="1732172" algn="ctr" defTabSz="884130" rtl="0" fontAlgn="base" latinLnBrk="1">
        <a:spcBef>
          <a:spcPct val="0"/>
        </a:spcBef>
        <a:spcAft>
          <a:spcPct val="0"/>
        </a:spcAft>
        <a:defRPr kumimoji="1" sz="20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24782" indent="-32478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나눔고딕OTF ExtraBold" pitchFamily="34" charset="-127"/>
          <a:ea typeface="나눔고딕OTF ExtraBold" pitchFamily="34" charset="-127"/>
          <a:cs typeface="+mn-cs"/>
        </a:defRPr>
      </a:lvl1pPr>
      <a:lvl2pPr marL="336812" indent="-16690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27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2pPr>
      <a:lvl3pPr marL="845034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3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3pPr>
      <a:lvl4pPr marL="1235976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4pPr>
      <a:lvl5pPr marL="1626919" indent="-221032" algn="just" defTabSz="884130" rtl="0" eaLnBrk="0" fontAlgn="base" latinLnBrk="1" hangingPunct="0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나눔고딕OTF ExtraBold" pitchFamily="34" charset="-127"/>
          <a:ea typeface="나눔고딕OTF ExtraBold" pitchFamily="34" charset="-127"/>
        </a:defRPr>
      </a:lvl5pPr>
      <a:lvl6pPr marL="2059961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6pPr>
      <a:lvl7pPr marL="2493005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7pPr>
      <a:lvl8pPr marL="2926047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8pPr>
      <a:lvl9pPr marL="3359090" indent="-221032" algn="just" defTabSz="884130" rtl="0" fontAlgn="base" latinLnBrk="1">
        <a:lnSpc>
          <a:spcPct val="120000"/>
        </a:lnSpc>
        <a:spcBef>
          <a:spcPct val="20000"/>
        </a:spcBef>
        <a:spcAft>
          <a:spcPct val="0"/>
        </a:spcAft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0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087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912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2172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5215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8259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1301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4343" algn="l" defTabSz="86608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4" userDrawn="1">
          <p15:clr>
            <a:srgbClr val="F26B43"/>
          </p15:clr>
        </p15:guide>
        <p15:guide id="2" pos="29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wmf"/><Relationship Id="rId5" Type="http://schemas.openxmlformats.org/officeDocument/2006/relationships/image" Target="../media/image69.png"/><Relationship Id="rId4" Type="http://schemas.openxmlformats.org/officeDocument/2006/relationships/image" Target="../media/image6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125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4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" y="1009929"/>
            <a:ext cx="9361486" cy="584748"/>
          </a:xfrm>
          <a:prstGeom prst="rect">
            <a:avLst/>
          </a:prstGeom>
          <a:noFill/>
        </p:spPr>
        <p:txBody>
          <a:bodyPr wrap="square" lIns="84482" tIns="42241" rIns="84482" bIns="42241" rtlCol="0">
            <a:spAutoFit/>
          </a:bodyPr>
          <a:lstStyle/>
          <a:p>
            <a:pPr marL="159514" indent="-159514" algn="ctr"/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 </a:t>
            </a:r>
            <a:r>
              <a:rPr lang="ko-KR" altLang="en-US" sz="31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산학협력단</a:t>
            </a:r>
            <a:r>
              <a:rPr lang="ko-KR" alt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개발 제안서</a:t>
            </a:r>
            <a:endParaRPr lang="ko-KR" altLang="en-US" sz="31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8513" y="5839966"/>
            <a:ext cx="1403892" cy="285368"/>
          </a:xfrm>
          <a:prstGeom prst="rect">
            <a:avLst/>
          </a:prstGeom>
          <a:noFill/>
        </p:spPr>
        <p:txBody>
          <a:bodyPr wrap="square" lIns="84482" tIns="42241" rIns="84482" bIns="42241" rtlCol="0">
            <a:spAutoFit/>
          </a:bodyPr>
          <a:lstStyle/>
          <a:p>
            <a:pPr marL="159514" indent="-159514" algn="r"/>
            <a:r>
              <a:rPr lang="en-US" altLang="ko-KR" sz="1300" b="1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2017.12.20</a:t>
            </a:r>
            <a:endParaRPr lang="ko-KR" altLang="en-US" sz="13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1017" y="3732405"/>
            <a:ext cx="1396021" cy="48484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105793" y="4272667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 smtClean="0">
                <a:solidFill>
                  <a:srgbClr val="0930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산학협력단</a:t>
            </a:r>
            <a:endParaRPr lang="ko-KR" altLang="en-US" sz="1000" b="1" dirty="0">
              <a:solidFill>
                <a:srgbClr val="09301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5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확장성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/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적합성 방안 제시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3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>
              <a:buClr>
                <a:schemeClr val="bg1">
                  <a:lumMod val="75000"/>
                </a:schemeClr>
              </a:buClr>
              <a:buSzPct val="80000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업무변경 및 사업영역 확대에 따른 시스템 유연성을 확보합니다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55" name="Picture 25"/>
          <p:cNvPicPr>
            <a:picLocks noChangeAspect="1" noChangeArrowheads="1"/>
          </p:cNvPicPr>
          <p:nvPr/>
        </p:nvPicPr>
        <p:blipFill rotWithShape="1">
          <a:blip r:embed="rId2" cstate="print"/>
          <a:srcRect b="7336"/>
          <a:stretch/>
        </p:blipFill>
        <p:spPr bwMode="auto">
          <a:xfrm>
            <a:off x="4076128" y="1491612"/>
            <a:ext cx="4634761" cy="50250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6" name="AutoShape 214"/>
          <p:cNvSpPr>
            <a:spLocks noChangeArrowheads="1"/>
          </p:cNvSpPr>
          <p:nvPr/>
        </p:nvSpPr>
        <p:spPr bwMode="auto">
          <a:xfrm>
            <a:off x="597778" y="2614328"/>
            <a:ext cx="2427296" cy="349374"/>
          </a:xfrm>
          <a:prstGeom prst="roundRect">
            <a:avLst>
              <a:gd name="adj" fmla="val 3491"/>
            </a:avLst>
          </a:prstGeom>
          <a:solidFill>
            <a:srgbClr val="092F19"/>
          </a:solidFill>
          <a:ln w="19050" cmpd="sng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Fits Your People</a:t>
            </a:r>
          </a:p>
        </p:txBody>
      </p:sp>
      <p:sp>
        <p:nvSpPr>
          <p:cNvPr id="57" name="AutoShape 214"/>
          <p:cNvSpPr>
            <a:spLocks noChangeArrowheads="1"/>
          </p:cNvSpPr>
          <p:nvPr/>
        </p:nvSpPr>
        <p:spPr bwMode="auto">
          <a:xfrm>
            <a:off x="597778" y="4138328"/>
            <a:ext cx="2427296" cy="349374"/>
          </a:xfrm>
          <a:prstGeom prst="roundRect">
            <a:avLst>
              <a:gd name="adj" fmla="val 3491"/>
            </a:avLst>
          </a:prstGeom>
          <a:solidFill>
            <a:srgbClr val="092F19"/>
          </a:solidFill>
          <a:ln w="50800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Fits Your Business</a:t>
            </a:r>
          </a:p>
        </p:txBody>
      </p:sp>
      <p:sp>
        <p:nvSpPr>
          <p:cNvPr id="58" name="AutoShape 214"/>
          <p:cNvSpPr>
            <a:spLocks noChangeArrowheads="1"/>
          </p:cNvSpPr>
          <p:nvPr/>
        </p:nvSpPr>
        <p:spPr bwMode="auto">
          <a:xfrm>
            <a:off x="597778" y="5671853"/>
            <a:ext cx="2427296" cy="349374"/>
          </a:xfrm>
          <a:prstGeom prst="roundRect">
            <a:avLst>
              <a:gd name="adj" fmla="val 3491"/>
            </a:avLst>
          </a:prstGeom>
          <a:solidFill>
            <a:srgbClr val="092F19"/>
          </a:solidFill>
          <a:ln w="19050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Fits Your Environment</a:t>
            </a:r>
          </a:p>
        </p:txBody>
      </p:sp>
      <p:grpSp>
        <p:nvGrpSpPr>
          <p:cNvPr id="59" name="Group 33"/>
          <p:cNvGrpSpPr>
            <a:grpSpLocks/>
          </p:cNvGrpSpPr>
          <p:nvPr/>
        </p:nvGrpSpPr>
        <p:grpSpPr bwMode="auto">
          <a:xfrm>
            <a:off x="2383599" y="3754317"/>
            <a:ext cx="6095517" cy="1184195"/>
            <a:chOff x="1571" y="2233"/>
            <a:chExt cx="4273" cy="790"/>
          </a:xfrm>
        </p:grpSpPr>
        <p:sp>
          <p:nvSpPr>
            <p:cNvPr id="60" name="Text Box 32"/>
            <p:cNvSpPr txBox="1">
              <a:spLocks noChangeArrowheads="1"/>
            </p:cNvSpPr>
            <p:nvPr/>
          </p:nvSpPr>
          <p:spPr bwMode="auto">
            <a:xfrm>
              <a:off x="2037" y="2351"/>
              <a:ext cx="3807" cy="51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36" tIns="45718" rIns="91436" bIns="45718" anchor="ctr"/>
            <a:lstStyle/>
            <a:p>
              <a:pPr algn="ctr" defTabSz="1095375" latinLnBrk="0">
                <a:defRPr/>
              </a:pPr>
              <a:r>
                <a:rPr kumimoji="0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변화가 </a:t>
              </a:r>
              <a:r>
                <a:rPr kumimoji="0"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많은 산학협력 업무 변화 </a:t>
              </a:r>
              <a:r>
                <a:rPr kumimoji="0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속에서도 충분히 유연하게 </a:t>
              </a:r>
            </a:p>
            <a:p>
              <a:pPr algn="ctr" defTabSz="1095375" latinLnBrk="0">
                <a:defRPr/>
              </a:pPr>
              <a:r>
                <a:rPr kumimoji="0"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대처하도록 디자인 </a:t>
              </a:r>
              <a:r>
                <a:rPr kumimoji="0"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되었습니다</a:t>
              </a:r>
              <a:r>
                <a:rPr kumimoji="0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  <p:pic>
          <p:nvPicPr>
            <p:cNvPr id="61" name="Picture 18" descr="C:\Users\bryann\Documents\!My Microsoft\Content\Icon Library\NoBar\NoBar\NoBar\PNG\PointOfSale_NoBa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1" y="2233"/>
              <a:ext cx="781" cy="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34"/>
          <p:cNvGrpSpPr>
            <a:grpSpLocks/>
          </p:cNvGrpSpPr>
          <p:nvPr/>
        </p:nvGrpSpPr>
        <p:grpSpPr bwMode="auto">
          <a:xfrm>
            <a:off x="2432100" y="5269788"/>
            <a:ext cx="6069840" cy="1185694"/>
            <a:chOff x="1605" y="3173"/>
            <a:chExt cx="4255" cy="791"/>
          </a:xfrm>
        </p:grpSpPr>
        <p:sp>
          <p:nvSpPr>
            <p:cNvPr id="63" name="Text Box 32"/>
            <p:cNvSpPr txBox="1">
              <a:spLocks noChangeArrowheads="1"/>
            </p:cNvSpPr>
            <p:nvPr/>
          </p:nvSpPr>
          <p:spPr bwMode="auto">
            <a:xfrm>
              <a:off x="2053" y="3282"/>
              <a:ext cx="3807" cy="51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36" tIns="45718" rIns="91436" bIns="45718" anchor="ctr"/>
            <a:lstStyle/>
            <a:p>
              <a:pPr algn="ctr" defTabSz="1095375" eaLnBrk="0" latinLnBrk="0" hangingPunct="0">
                <a:spcBef>
                  <a:spcPct val="40000"/>
                </a:spcBef>
                <a:defRPr/>
              </a:pPr>
              <a:r>
                <a:rPr kumimoji="0"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정보의 종류</a:t>
              </a:r>
              <a:r>
                <a:rPr kumimoji="0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kumimoji="0"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정보량의 증가에 대비하여 </a:t>
              </a:r>
              <a:r>
                <a:rPr kumimoji="0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Scale-up</a:t>
              </a:r>
              <a:r>
                <a:rPr kumimoji="0"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 </a:t>
              </a:r>
              <a:r>
                <a:rPr kumimoji="0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Scale-out</a:t>
              </a:r>
              <a:r>
                <a:rPr kumimoji="0"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 </a:t>
              </a:r>
              <a:endPara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1095375" eaLnBrk="0" latinLnBrk="0" hangingPunct="0">
                <a:spcBef>
                  <a:spcPct val="40000"/>
                </a:spcBef>
                <a:defRPr/>
              </a:pPr>
              <a:r>
                <a:rPr kumimoji="0"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모두 가능하도록 설계되었습니다</a:t>
              </a:r>
              <a:r>
                <a:rPr kumimoji="0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4" name="Picture 3" descr="C:\Users\bryann\Documents\!My Microsoft\Content\Icon Library\NoBar\NoBar\NoBar\PNG\Laptop_NoBa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5" y="3173"/>
              <a:ext cx="792" cy="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5" name="Group 35"/>
          <p:cNvGrpSpPr>
            <a:grpSpLocks/>
          </p:cNvGrpSpPr>
          <p:nvPr/>
        </p:nvGrpSpPr>
        <p:grpSpPr bwMode="auto">
          <a:xfrm>
            <a:off x="2420688" y="2237348"/>
            <a:ext cx="6075546" cy="1187193"/>
            <a:chOff x="1597" y="1150"/>
            <a:chExt cx="4259" cy="792"/>
          </a:xfrm>
        </p:grpSpPr>
        <p:sp>
          <p:nvSpPr>
            <p:cNvPr id="66" name="Text Box 32"/>
            <p:cNvSpPr txBox="1">
              <a:spLocks noChangeArrowheads="1"/>
            </p:cNvSpPr>
            <p:nvPr/>
          </p:nvSpPr>
          <p:spPr bwMode="auto">
            <a:xfrm>
              <a:off x="2049" y="1257"/>
              <a:ext cx="3807" cy="51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1436" tIns="45718" rIns="91436" bIns="45718" anchor="ctr"/>
            <a:lstStyle/>
            <a:p>
              <a:pPr algn="ctr" defTabSz="1095375" latinLnBrk="0">
                <a:defRPr/>
              </a:pPr>
              <a:r>
                <a:rPr kumimoji="0"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사용자의 요구사항에 신속하게 대응할 수 있는 </a:t>
              </a:r>
              <a:endPara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1095375" latinLnBrk="0">
                <a:defRPr/>
              </a:pPr>
              <a:r>
                <a:rPr kumimoji="0"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기능을 내장하고 있습니다</a:t>
              </a:r>
              <a:r>
                <a:rPr kumimoji="0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kumimoji="0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7" name="Picture 2" descr="C:\Users\bryann\Documents\!My Microsoft\Content\Icon Library\NoBar\NoBar\NoBar\PNG\SalesRep_NoBa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97" y="1150"/>
              <a:ext cx="783" cy="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524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2109" y="3404248"/>
            <a:ext cx="1859805" cy="144039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현황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조직 및 인원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사업 내용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사업 실적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일반 현황</a:t>
            </a:r>
            <a:endParaRPr lang="ko-KR" altLang="en-US" dirty="0"/>
          </a:p>
        </p:txBody>
      </p:sp>
      <p:pic>
        <p:nvPicPr>
          <p:cNvPr id="83" name="Picture 14"/>
          <p:cNvPicPr>
            <a:picLocks noChangeAspect="1" noChangeArrowheads="1"/>
          </p:cNvPicPr>
          <p:nvPr/>
        </p:nvPicPr>
        <p:blipFill>
          <a:blip r:embed="rId2" cstate="print"/>
          <a:srcRect t="9136"/>
          <a:stretch>
            <a:fillRect/>
          </a:stretch>
        </p:blipFill>
        <p:spPr bwMode="auto">
          <a:xfrm>
            <a:off x="7524478" y="5651198"/>
            <a:ext cx="1404739" cy="435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193" descr="외부환경측면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22873" r="42729" b="51180"/>
          <a:stretch/>
        </p:blipFill>
        <p:spPr bwMode="auto">
          <a:xfrm flipH="1">
            <a:off x="4395532" y="4765759"/>
            <a:ext cx="1727606" cy="67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타원 84"/>
          <p:cNvSpPr/>
          <p:nvPr/>
        </p:nvSpPr>
        <p:spPr>
          <a:xfrm>
            <a:off x="805260" y="3342851"/>
            <a:ext cx="625550" cy="625548"/>
          </a:xfrm>
          <a:prstGeom prst="ellipse">
            <a:avLst/>
          </a:prstGeom>
          <a:solidFill>
            <a:srgbClr val="B3D8DF">
              <a:alpha val="25000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850710" y="3422595"/>
            <a:ext cx="769232" cy="769232"/>
          </a:xfrm>
          <a:prstGeom prst="ellipse">
            <a:avLst/>
          </a:prstGeom>
          <a:solidFill>
            <a:srgbClr val="C1DFE5">
              <a:alpha val="89804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02" y="3358838"/>
            <a:ext cx="382586" cy="273600"/>
          </a:xfrm>
          <a:prstGeom prst="rect">
            <a:avLst/>
          </a:prstGeom>
        </p:spPr>
      </p:pic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930616"/>
              </p:ext>
            </p:extLst>
          </p:nvPr>
        </p:nvGraphicFramePr>
        <p:xfrm>
          <a:off x="1829261" y="1250783"/>
          <a:ext cx="2467632" cy="239094"/>
        </p:xfrm>
        <a:graphic>
          <a:graphicData uri="http://schemas.openxmlformats.org/drawingml/2006/table">
            <a:tbl>
              <a:tblPr/>
              <a:tblGrid>
                <a:gridCol w="2467632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주식회사 아이유아이</a:t>
                      </a:r>
                    </a:p>
                  </a:txBody>
                  <a:tcPr marL="72000" marR="90000" marT="3600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64025"/>
              </p:ext>
            </p:extLst>
          </p:nvPr>
        </p:nvGraphicFramePr>
        <p:xfrm>
          <a:off x="530525" y="1250783"/>
          <a:ext cx="1212881" cy="239094"/>
        </p:xfrm>
        <a:graphic>
          <a:graphicData uri="http://schemas.openxmlformats.org/drawingml/2006/table">
            <a:tbl>
              <a:tblPr/>
              <a:tblGrid>
                <a:gridCol w="1212881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   사   명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4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606591"/>
              </p:ext>
            </p:extLst>
          </p:nvPr>
        </p:nvGraphicFramePr>
        <p:xfrm>
          <a:off x="1829261" y="1538815"/>
          <a:ext cx="6965693" cy="239094"/>
        </p:xfrm>
        <a:graphic>
          <a:graphicData uri="http://schemas.openxmlformats.org/drawingml/2006/table">
            <a:tbl>
              <a:tblPr/>
              <a:tblGrid>
                <a:gridCol w="6965693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MS Dynamics CRM 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컨설팅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시스템통합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S/W 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관련서비스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IT 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 운영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 서비스</a:t>
                      </a:r>
                    </a:p>
                  </a:txBody>
                  <a:tcPr marL="72000" marR="90000" marT="3600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20401"/>
              </p:ext>
            </p:extLst>
          </p:nvPr>
        </p:nvGraphicFramePr>
        <p:xfrm>
          <a:off x="1829261" y="1826847"/>
          <a:ext cx="6965693" cy="239094"/>
        </p:xfrm>
        <a:graphic>
          <a:graphicData uri="http://schemas.openxmlformats.org/drawingml/2006/table">
            <a:tbl>
              <a:tblPr/>
              <a:tblGrid>
                <a:gridCol w="6965693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서울특별시 마포구 </a:t>
                      </a:r>
                      <a:r>
                        <a:rPr kumimoji="1" lang="ko-KR" altLang="en-US" sz="1000" kern="12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토정로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47 (203, 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합정동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90000" marT="3600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28986"/>
              </p:ext>
            </p:extLst>
          </p:nvPr>
        </p:nvGraphicFramePr>
        <p:xfrm>
          <a:off x="1829261" y="2114879"/>
          <a:ext cx="6965693" cy="239094"/>
        </p:xfrm>
        <a:graphic>
          <a:graphicData uri="http://schemas.openxmlformats.org/drawingml/2006/table">
            <a:tbl>
              <a:tblPr/>
              <a:tblGrid>
                <a:gridCol w="6965693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2003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marL="72000" marR="90000" marT="3600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412459"/>
              </p:ext>
            </p:extLst>
          </p:nvPr>
        </p:nvGraphicFramePr>
        <p:xfrm>
          <a:off x="1829261" y="2402911"/>
          <a:ext cx="6965693" cy="239094"/>
        </p:xfrm>
        <a:graphic>
          <a:graphicData uri="http://schemas.openxmlformats.org/drawingml/2006/table">
            <a:tbl>
              <a:tblPr/>
              <a:tblGrid>
                <a:gridCol w="6965693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2003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~ 2015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 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월 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(12</a:t>
                      </a: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r>
                        <a:rPr kumimoji="1" lang="en-US" altLang="ko-KR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90000" marT="3600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75013"/>
              </p:ext>
            </p:extLst>
          </p:nvPr>
        </p:nvGraphicFramePr>
        <p:xfrm>
          <a:off x="530525" y="2402911"/>
          <a:ext cx="1212881" cy="239094"/>
        </p:xfrm>
        <a:graphic>
          <a:graphicData uri="http://schemas.openxmlformats.org/drawingml/2006/table">
            <a:tbl>
              <a:tblPr/>
              <a:tblGrid>
                <a:gridCol w="1212881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부문종사기간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4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417204"/>
              </p:ext>
            </p:extLst>
          </p:nvPr>
        </p:nvGraphicFramePr>
        <p:xfrm>
          <a:off x="530525" y="1538815"/>
          <a:ext cx="1212881" cy="239094"/>
        </p:xfrm>
        <a:graphic>
          <a:graphicData uri="http://schemas.openxmlformats.org/drawingml/2006/table">
            <a:tbl>
              <a:tblPr/>
              <a:tblGrid>
                <a:gridCol w="1212881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 업 분 야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4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517823"/>
              </p:ext>
            </p:extLst>
          </p:nvPr>
        </p:nvGraphicFramePr>
        <p:xfrm>
          <a:off x="530525" y="1826847"/>
          <a:ext cx="1212881" cy="239094"/>
        </p:xfrm>
        <a:graphic>
          <a:graphicData uri="http://schemas.openxmlformats.org/drawingml/2006/table">
            <a:tbl>
              <a:tblPr/>
              <a:tblGrid>
                <a:gridCol w="1212881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         소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4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552467"/>
              </p:ext>
            </p:extLst>
          </p:nvPr>
        </p:nvGraphicFramePr>
        <p:xfrm>
          <a:off x="530525" y="2114879"/>
          <a:ext cx="1212881" cy="239094"/>
        </p:xfrm>
        <a:graphic>
          <a:graphicData uri="http://schemas.openxmlformats.org/drawingml/2006/table">
            <a:tbl>
              <a:tblPr/>
              <a:tblGrid>
                <a:gridCol w="1212881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회사설립연도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4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84839"/>
              </p:ext>
            </p:extLst>
          </p:nvPr>
        </p:nvGraphicFramePr>
        <p:xfrm>
          <a:off x="5825681" y="1250783"/>
          <a:ext cx="2969273" cy="239094"/>
        </p:xfrm>
        <a:graphic>
          <a:graphicData uri="http://schemas.openxmlformats.org/drawingml/2006/table">
            <a:tbl>
              <a:tblPr/>
              <a:tblGrid>
                <a:gridCol w="2969273"/>
              </a:tblGrid>
              <a:tr h="239094">
                <a:tc>
                  <a:txBody>
                    <a:bodyPr/>
                    <a:lstStyle/>
                    <a:p>
                      <a:pPr marL="180975" lvl="0" indent="-90488" algn="l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000" kern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박상균</a:t>
                      </a:r>
                    </a:p>
                  </a:txBody>
                  <a:tcPr marL="72000" marR="90000" marT="36001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93283"/>
              </p:ext>
            </p:extLst>
          </p:nvPr>
        </p:nvGraphicFramePr>
        <p:xfrm>
          <a:off x="4390630" y="1250783"/>
          <a:ext cx="1349197" cy="239094"/>
        </p:xfrm>
        <a:graphic>
          <a:graphicData uri="http://schemas.openxmlformats.org/drawingml/2006/table">
            <a:tbl>
              <a:tblPr/>
              <a:tblGrid>
                <a:gridCol w="1349197"/>
              </a:tblGrid>
              <a:tr h="239094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   표   자</a:t>
                      </a:r>
                    </a:p>
                  </a:txBody>
                  <a:tcPr marL="90000" marR="90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4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00" name="그룹 99"/>
          <p:cNvGrpSpPr/>
          <p:nvPr/>
        </p:nvGrpSpPr>
        <p:grpSpPr>
          <a:xfrm>
            <a:off x="1483191" y="3402282"/>
            <a:ext cx="141913" cy="118344"/>
            <a:chOff x="7189675" y="-959704"/>
            <a:chExt cx="821260" cy="684861"/>
          </a:xfrm>
        </p:grpSpPr>
        <p:sp>
          <p:nvSpPr>
            <p:cNvPr id="101" name="대각선 방향의 모서리가 둥근 사각형 22"/>
            <p:cNvSpPr/>
            <p:nvPr/>
          </p:nvSpPr>
          <p:spPr>
            <a:xfrm rot="19025236">
              <a:off x="7189675" y="-959704"/>
              <a:ext cx="687263" cy="488820"/>
            </a:xfrm>
            <a:custGeom>
              <a:avLst/>
              <a:gdLst>
                <a:gd name="connsiteX0" fmla="*/ 216472 w 684076"/>
                <a:gd name="connsiteY0" fmla="*/ 0 h 432943"/>
                <a:gd name="connsiteX1" fmla="*/ 623529 w 684076"/>
                <a:gd name="connsiteY1" fmla="*/ 0 h 432943"/>
                <a:gd name="connsiteX2" fmla="*/ 684076 w 684076"/>
                <a:gd name="connsiteY2" fmla="*/ 60547 h 432943"/>
                <a:gd name="connsiteX3" fmla="*/ 684076 w 684076"/>
                <a:gd name="connsiteY3" fmla="*/ 216472 h 432943"/>
                <a:gd name="connsiteX4" fmla="*/ 467604 w 684076"/>
                <a:gd name="connsiteY4" fmla="*/ 432944 h 432943"/>
                <a:gd name="connsiteX5" fmla="*/ 60547 w 684076"/>
                <a:gd name="connsiteY5" fmla="*/ 432943 h 432943"/>
                <a:gd name="connsiteX6" fmla="*/ 0 w 684076"/>
                <a:gd name="connsiteY6" fmla="*/ 372396 h 432943"/>
                <a:gd name="connsiteX7" fmla="*/ 0 w 684076"/>
                <a:gd name="connsiteY7" fmla="*/ 216472 h 432943"/>
                <a:gd name="connsiteX8" fmla="*/ 216472 w 684076"/>
                <a:gd name="connsiteY8" fmla="*/ 0 h 432943"/>
                <a:gd name="connsiteX0" fmla="*/ 216472 w 684076"/>
                <a:gd name="connsiteY0" fmla="*/ 0 h 432944"/>
                <a:gd name="connsiteX1" fmla="*/ 623529 w 684076"/>
                <a:gd name="connsiteY1" fmla="*/ 0 h 432944"/>
                <a:gd name="connsiteX2" fmla="*/ 684076 w 684076"/>
                <a:gd name="connsiteY2" fmla="*/ 60547 h 432944"/>
                <a:gd name="connsiteX3" fmla="*/ 467604 w 684076"/>
                <a:gd name="connsiteY3" fmla="*/ 432944 h 432944"/>
                <a:gd name="connsiteX4" fmla="*/ 60547 w 684076"/>
                <a:gd name="connsiteY4" fmla="*/ 432943 h 432944"/>
                <a:gd name="connsiteX5" fmla="*/ 0 w 684076"/>
                <a:gd name="connsiteY5" fmla="*/ 372396 h 432944"/>
                <a:gd name="connsiteX6" fmla="*/ 0 w 684076"/>
                <a:gd name="connsiteY6" fmla="*/ 216472 h 432944"/>
                <a:gd name="connsiteX7" fmla="*/ 216472 w 684076"/>
                <a:gd name="connsiteY7" fmla="*/ 0 h 432944"/>
                <a:gd name="connsiteX0" fmla="*/ 216472 w 684076"/>
                <a:gd name="connsiteY0" fmla="*/ 0 h 432944"/>
                <a:gd name="connsiteX1" fmla="*/ 623529 w 684076"/>
                <a:gd name="connsiteY1" fmla="*/ 0 h 432944"/>
                <a:gd name="connsiteX2" fmla="*/ 684076 w 684076"/>
                <a:gd name="connsiteY2" fmla="*/ 60547 h 432944"/>
                <a:gd name="connsiteX3" fmla="*/ 467604 w 684076"/>
                <a:gd name="connsiteY3" fmla="*/ 432944 h 432944"/>
                <a:gd name="connsiteX4" fmla="*/ 60547 w 684076"/>
                <a:gd name="connsiteY4" fmla="*/ 432943 h 432944"/>
                <a:gd name="connsiteX5" fmla="*/ 0 w 684076"/>
                <a:gd name="connsiteY5" fmla="*/ 372396 h 432944"/>
                <a:gd name="connsiteX6" fmla="*/ 0 w 684076"/>
                <a:gd name="connsiteY6" fmla="*/ 216472 h 432944"/>
                <a:gd name="connsiteX7" fmla="*/ 216472 w 684076"/>
                <a:gd name="connsiteY7" fmla="*/ 0 h 432944"/>
                <a:gd name="connsiteX0" fmla="*/ 216472 w 684076"/>
                <a:gd name="connsiteY0" fmla="*/ 0 h 490425"/>
                <a:gd name="connsiteX1" fmla="*/ 623529 w 684076"/>
                <a:gd name="connsiteY1" fmla="*/ 0 h 490425"/>
                <a:gd name="connsiteX2" fmla="*/ 684076 w 684076"/>
                <a:gd name="connsiteY2" fmla="*/ 60547 h 490425"/>
                <a:gd name="connsiteX3" fmla="*/ 467604 w 684076"/>
                <a:gd name="connsiteY3" fmla="*/ 432944 h 490425"/>
                <a:gd name="connsiteX4" fmla="*/ 60547 w 684076"/>
                <a:gd name="connsiteY4" fmla="*/ 432943 h 490425"/>
                <a:gd name="connsiteX5" fmla="*/ 0 w 684076"/>
                <a:gd name="connsiteY5" fmla="*/ 372396 h 490425"/>
                <a:gd name="connsiteX6" fmla="*/ 0 w 684076"/>
                <a:gd name="connsiteY6" fmla="*/ 216472 h 490425"/>
                <a:gd name="connsiteX7" fmla="*/ 216472 w 684076"/>
                <a:gd name="connsiteY7" fmla="*/ 0 h 49042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0 w 684076"/>
                <a:gd name="connsiteY6" fmla="*/ 216472 h 488635"/>
                <a:gd name="connsiteX7" fmla="*/ 216472 w 684076"/>
                <a:gd name="connsiteY7" fmla="*/ 0 h 48863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216472 w 684076"/>
                <a:gd name="connsiteY6" fmla="*/ 0 h 48863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216472 w 684076"/>
                <a:gd name="connsiteY6" fmla="*/ 0 h 488635"/>
                <a:gd name="connsiteX0" fmla="*/ 288793 w 684076"/>
                <a:gd name="connsiteY0" fmla="*/ 0 h 538448"/>
                <a:gd name="connsiteX1" fmla="*/ 623529 w 684076"/>
                <a:gd name="connsiteY1" fmla="*/ 49813 h 538448"/>
                <a:gd name="connsiteX2" fmla="*/ 684076 w 684076"/>
                <a:gd name="connsiteY2" fmla="*/ 110360 h 538448"/>
                <a:gd name="connsiteX3" fmla="*/ 467604 w 684076"/>
                <a:gd name="connsiteY3" fmla="*/ 482757 h 538448"/>
                <a:gd name="connsiteX4" fmla="*/ 60547 w 684076"/>
                <a:gd name="connsiteY4" fmla="*/ 482756 h 538448"/>
                <a:gd name="connsiteX5" fmla="*/ 0 w 684076"/>
                <a:gd name="connsiteY5" fmla="*/ 422209 h 538448"/>
                <a:gd name="connsiteX6" fmla="*/ 288793 w 684076"/>
                <a:gd name="connsiteY6" fmla="*/ 0 h 538448"/>
                <a:gd name="connsiteX0" fmla="*/ 288793 w 684076"/>
                <a:gd name="connsiteY0" fmla="*/ 1687 h 540135"/>
                <a:gd name="connsiteX1" fmla="*/ 623529 w 684076"/>
                <a:gd name="connsiteY1" fmla="*/ 51500 h 540135"/>
                <a:gd name="connsiteX2" fmla="*/ 684076 w 684076"/>
                <a:gd name="connsiteY2" fmla="*/ 112047 h 540135"/>
                <a:gd name="connsiteX3" fmla="*/ 467604 w 684076"/>
                <a:gd name="connsiteY3" fmla="*/ 484444 h 540135"/>
                <a:gd name="connsiteX4" fmla="*/ 60547 w 684076"/>
                <a:gd name="connsiteY4" fmla="*/ 484443 h 540135"/>
                <a:gd name="connsiteX5" fmla="*/ 0 w 684076"/>
                <a:gd name="connsiteY5" fmla="*/ 423896 h 540135"/>
                <a:gd name="connsiteX6" fmla="*/ 288793 w 684076"/>
                <a:gd name="connsiteY6" fmla="*/ 1687 h 540135"/>
                <a:gd name="connsiteX0" fmla="*/ 317188 w 684076"/>
                <a:gd name="connsiteY0" fmla="*/ 5839 h 504884"/>
                <a:gd name="connsiteX1" fmla="*/ 623529 w 684076"/>
                <a:gd name="connsiteY1" fmla="*/ 16249 h 504884"/>
                <a:gd name="connsiteX2" fmla="*/ 684076 w 684076"/>
                <a:gd name="connsiteY2" fmla="*/ 76796 h 504884"/>
                <a:gd name="connsiteX3" fmla="*/ 467604 w 684076"/>
                <a:gd name="connsiteY3" fmla="*/ 449193 h 504884"/>
                <a:gd name="connsiteX4" fmla="*/ 60547 w 684076"/>
                <a:gd name="connsiteY4" fmla="*/ 449192 h 504884"/>
                <a:gd name="connsiteX5" fmla="*/ 0 w 684076"/>
                <a:gd name="connsiteY5" fmla="*/ 388645 h 504884"/>
                <a:gd name="connsiteX6" fmla="*/ 317188 w 684076"/>
                <a:gd name="connsiteY6" fmla="*/ 5839 h 504884"/>
                <a:gd name="connsiteX0" fmla="*/ 317188 w 688080"/>
                <a:gd name="connsiteY0" fmla="*/ 21590 h 520635"/>
                <a:gd name="connsiteX1" fmla="*/ 684076 w 688080"/>
                <a:gd name="connsiteY1" fmla="*/ 92547 h 520635"/>
                <a:gd name="connsiteX2" fmla="*/ 467604 w 688080"/>
                <a:gd name="connsiteY2" fmla="*/ 464944 h 520635"/>
                <a:gd name="connsiteX3" fmla="*/ 60547 w 688080"/>
                <a:gd name="connsiteY3" fmla="*/ 464943 h 520635"/>
                <a:gd name="connsiteX4" fmla="*/ 0 w 688080"/>
                <a:gd name="connsiteY4" fmla="*/ 404396 h 520635"/>
                <a:gd name="connsiteX5" fmla="*/ 317188 w 688080"/>
                <a:gd name="connsiteY5" fmla="*/ 21590 h 520635"/>
                <a:gd name="connsiteX0" fmla="*/ 317188 w 687263"/>
                <a:gd name="connsiteY0" fmla="*/ 21590 h 488820"/>
                <a:gd name="connsiteX1" fmla="*/ 684076 w 687263"/>
                <a:gd name="connsiteY1" fmla="*/ 92547 h 488820"/>
                <a:gd name="connsiteX2" fmla="*/ 467604 w 687263"/>
                <a:gd name="connsiteY2" fmla="*/ 464944 h 488820"/>
                <a:gd name="connsiteX3" fmla="*/ 0 w 687263"/>
                <a:gd name="connsiteY3" fmla="*/ 404396 h 488820"/>
                <a:gd name="connsiteX4" fmla="*/ 317188 w 687263"/>
                <a:gd name="connsiteY4" fmla="*/ 21590 h 4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263" h="488820">
                  <a:moveTo>
                    <a:pt x="317188" y="21590"/>
                  </a:moveTo>
                  <a:cubicBezTo>
                    <a:pt x="431201" y="-30385"/>
                    <a:pt x="659007" y="18655"/>
                    <a:pt x="684076" y="92547"/>
                  </a:cubicBezTo>
                  <a:cubicBezTo>
                    <a:pt x="709145" y="166439"/>
                    <a:pt x="581617" y="412969"/>
                    <a:pt x="467604" y="464944"/>
                  </a:cubicBezTo>
                  <a:cubicBezTo>
                    <a:pt x="353591" y="516919"/>
                    <a:pt x="25069" y="478288"/>
                    <a:pt x="0" y="404396"/>
                  </a:cubicBezTo>
                  <a:cubicBezTo>
                    <a:pt x="72157" y="280264"/>
                    <a:pt x="193129" y="32399"/>
                    <a:pt x="317188" y="21590"/>
                  </a:cubicBezTo>
                  <a:close/>
                </a:path>
              </a:pathLst>
            </a:custGeom>
            <a:solidFill>
              <a:srgbClr val="B3D8DF"/>
            </a:solidFill>
            <a:ln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대각선 방향의 모서리가 둥근 사각형 22"/>
            <p:cNvSpPr/>
            <p:nvPr/>
          </p:nvSpPr>
          <p:spPr>
            <a:xfrm rot="199242">
              <a:off x="7589022" y="-571364"/>
              <a:ext cx="421913" cy="296521"/>
            </a:xfrm>
            <a:custGeom>
              <a:avLst/>
              <a:gdLst>
                <a:gd name="connsiteX0" fmla="*/ 216472 w 684076"/>
                <a:gd name="connsiteY0" fmla="*/ 0 h 432943"/>
                <a:gd name="connsiteX1" fmla="*/ 623529 w 684076"/>
                <a:gd name="connsiteY1" fmla="*/ 0 h 432943"/>
                <a:gd name="connsiteX2" fmla="*/ 684076 w 684076"/>
                <a:gd name="connsiteY2" fmla="*/ 60547 h 432943"/>
                <a:gd name="connsiteX3" fmla="*/ 684076 w 684076"/>
                <a:gd name="connsiteY3" fmla="*/ 216472 h 432943"/>
                <a:gd name="connsiteX4" fmla="*/ 467604 w 684076"/>
                <a:gd name="connsiteY4" fmla="*/ 432944 h 432943"/>
                <a:gd name="connsiteX5" fmla="*/ 60547 w 684076"/>
                <a:gd name="connsiteY5" fmla="*/ 432943 h 432943"/>
                <a:gd name="connsiteX6" fmla="*/ 0 w 684076"/>
                <a:gd name="connsiteY6" fmla="*/ 372396 h 432943"/>
                <a:gd name="connsiteX7" fmla="*/ 0 w 684076"/>
                <a:gd name="connsiteY7" fmla="*/ 216472 h 432943"/>
                <a:gd name="connsiteX8" fmla="*/ 216472 w 684076"/>
                <a:gd name="connsiteY8" fmla="*/ 0 h 432943"/>
                <a:gd name="connsiteX0" fmla="*/ 216472 w 684076"/>
                <a:gd name="connsiteY0" fmla="*/ 0 h 432944"/>
                <a:gd name="connsiteX1" fmla="*/ 623529 w 684076"/>
                <a:gd name="connsiteY1" fmla="*/ 0 h 432944"/>
                <a:gd name="connsiteX2" fmla="*/ 684076 w 684076"/>
                <a:gd name="connsiteY2" fmla="*/ 60547 h 432944"/>
                <a:gd name="connsiteX3" fmla="*/ 467604 w 684076"/>
                <a:gd name="connsiteY3" fmla="*/ 432944 h 432944"/>
                <a:gd name="connsiteX4" fmla="*/ 60547 w 684076"/>
                <a:gd name="connsiteY4" fmla="*/ 432943 h 432944"/>
                <a:gd name="connsiteX5" fmla="*/ 0 w 684076"/>
                <a:gd name="connsiteY5" fmla="*/ 372396 h 432944"/>
                <a:gd name="connsiteX6" fmla="*/ 0 w 684076"/>
                <a:gd name="connsiteY6" fmla="*/ 216472 h 432944"/>
                <a:gd name="connsiteX7" fmla="*/ 216472 w 684076"/>
                <a:gd name="connsiteY7" fmla="*/ 0 h 432944"/>
                <a:gd name="connsiteX0" fmla="*/ 216472 w 684076"/>
                <a:gd name="connsiteY0" fmla="*/ 0 h 432944"/>
                <a:gd name="connsiteX1" fmla="*/ 623529 w 684076"/>
                <a:gd name="connsiteY1" fmla="*/ 0 h 432944"/>
                <a:gd name="connsiteX2" fmla="*/ 684076 w 684076"/>
                <a:gd name="connsiteY2" fmla="*/ 60547 h 432944"/>
                <a:gd name="connsiteX3" fmla="*/ 467604 w 684076"/>
                <a:gd name="connsiteY3" fmla="*/ 432944 h 432944"/>
                <a:gd name="connsiteX4" fmla="*/ 60547 w 684076"/>
                <a:gd name="connsiteY4" fmla="*/ 432943 h 432944"/>
                <a:gd name="connsiteX5" fmla="*/ 0 w 684076"/>
                <a:gd name="connsiteY5" fmla="*/ 372396 h 432944"/>
                <a:gd name="connsiteX6" fmla="*/ 0 w 684076"/>
                <a:gd name="connsiteY6" fmla="*/ 216472 h 432944"/>
                <a:gd name="connsiteX7" fmla="*/ 216472 w 684076"/>
                <a:gd name="connsiteY7" fmla="*/ 0 h 432944"/>
                <a:gd name="connsiteX0" fmla="*/ 216472 w 684076"/>
                <a:gd name="connsiteY0" fmla="*/ 0 h 490425"/>
                <a:gd name="connsiteX1" fmla="*/ 623529 w 684076"/>
                <a:gd name="connsiteY1" fmla="*/ 0 h 490425"/>
                <a:gd name="connsiteX2" fmla="*/ 684076 w 684076"/>
                <a:gd name="connsiteY2" fmla="*/ 60547 h 490425"/>
                <a:gd name="connsiteX3" fmla="*/ 467604 w 684076"/>
                <a:gd name="connsiteY3" fmla="*/ 432944 h 490425"/>
                <a:gd name="connsiteX4" fmla="*/ 60547 w 684076"/>
                <a:gd name="connsiteY4" fmla="*/ 432943 h 490425"/>
                <a:gd name="connsiteX5" fmla="*/ 0 w 684076"/>
                <a:gd name="connsiteY5" fmla="*/ 372396 h 490425"/>
                <a:gd name="connsiteX6" fmla="*/ 0 w 684076"/>
                <a:gd name="connsiteY6" fmla="*/ 216472 h 490425"/>
                <a:gd name="connsiteX7" fmla="*/ 216472 w 684076"/>
                <a:gd name="connsiteY7" fmla="*/ 0 h 49042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0 w 684076"/>
                <a:gd name="connsiteY6" fmla="*/ 216472 h 488635"/>
                <a:gd name="connsiteX7" fmla="*/ 216472 w 684076"/>
                <a:gd name="connsiteY7" fmla="*/ 0 h 48863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216472 w 684076"/>
                <a:gd name="connsiteY6" fmla="*/ 0 h 488635"/>
                <a:gd name="connsiteX0" fmla="*/ 216472 w 684076"/>
                <a:gd name="connsiteY0" fmla="*/ 0 h 488635"/>
                <a:gd name="connsiteX1" fmla="*/ 623529 w 684076"/>
                <a:gd name="connsiteY1" fmla="*/ 0 h 488635"/>
                <a:gd name="connsiteX2" fmla="*/ 684076 w 684076"/>
                <a:gd name="connsiteY2" fmla="*/ 60547 h 488635"/>
                <a:gd name="connsiteX3" fmla="*/ 467604 w 684076"/>
                <a:gd name="connsiteY3" fmla="*/ 432944 h 488635"/>
                <a:gd name="connsiteX4" fmla="*/ 60547 w 684076"/>
                <a:gd name="connsiteY4" fmla="*/ 432943 h 488635"/>
                <a:gd name="connsiteX5" fmla="*/ 0 w 684076"/>
                <a:gd name="connsiteY5" fmla="*/ 372396 h 488635"/>
                <a:gd name="connsiteX6" fmla="*/ 216472 w 684076"/>
                <a:gd name="connsiteY6" fmla="*/ 0 h 488635"/>
                <a:gd name="connsiteX0" fmla="*/ 288793 w 684076"/>
                <a:gd name="connsiteY0" fmla="*/ 0 h 538448"/>
                <a:gd name="connsiteX1" fmla="*/ 623529 w 684076"/>
                <a:gd name="connsiteY1" fmla="*/ 49813 h 538448"/>
                <a:gd name="connsiteX2" fmla="*/ 684076 w 684076"/>
                <a:gd name="connsiteY2" fmla="*/ 110360 h 538448"/>
                <a:gd name="connsiteX3" fmla="*/ 467604 w 684076"/>
                <a:gd name="connsiteY3" fmla="*/ 482757 h 538448"/>
                <a:gd name="connsiteX4" fmla="*/ 60547 w 684076"/>
                <a:gd name="connsiteY4" fmla="*/ 482756 h 538448"/>
                <a:gd name="connsiteX5" fmla="*/ 0 w 684076"/>
                <a:gd name="connsiteY5" fmla="*/ 422209 h 538448"/>
                <a:gd name="connsiteX6" fmla="*/ 288793 w 684076"/>
                <a:gd name="connsiteY6" fmla="*/ 0 h 538448"/>
                <a:gd name="connsiteX0" fmla="*/ 288793 w 684076"/>
                <a:gd name="connsiteY0" fmla="*/ 1687 h 540135"/>
                <a:gd name="connsiteX1" fmla="*/ 623529 w 684076"/>
                <a:gd name="connsiteY1" fmla="*/ 51500 h 540135"/>
                <a:gd name="connsiteX2" fmla="*/ 684076 w 684076"/>
                <a:gd name="connsiteY2" fmla="*/ 112047 h 540135"/>
                <a:gd name="connsiteX3" fmla="*/ 467604 w 684076"/>
                <a:gd name="connsiteY3" fmla="*/ 484444 h 540135"/>
                <a:gd name="connsiteX4" fmla="*/ 60547 w 684076"/>
                <a:gd name="connsiteY4" fmla="*/ 484443 h 540135"/>
                <a:gd name="connsiteX5" fmla="*/ 0 w 684076"/>
                <a:gd name="connsiteY5" fmla="*/ 423896 h 540135"/>
                <a:gd name="connsiteX6" fmla="*/ 288793 w 684076"/>
                <a:gd name="connsiteY6" fmla="*/ 1687 h 540135"/>
                <a:gd name="connsiteX0" fmla="*/ 317188 w 684076"/>
                <a:gd name="connsiteY0" fmla="*/ 5839 h 504884"/>
                <a:gd name="connsiteX1" fmla="*/ 623529 w 684076"/>
                <a:gd name="connsiteY1" fmla="*/ 16249 h 504884"/>
                <a:gd name="connsiteX2" fmla="*/ 684076 w 684076"/>
                <a:gd name="connsiteY2" fmla="*/ 76796 h 504884"/>
                <a:gd name="connsiteX3" fmla="*/ 467604 w 684076"/>
                <a:gd name="connsiteY3" fmla="*/ 449193 h 504884"/>
                <a:gd name="connsiteX4" fmla="*/ 60547 w 684076"/>
                <a:gd name="connsiteY4" fmla="*/ 449192 h 504884"/>
                <a:gd name="connsiteX5" fmla="*/ 0 w 684076"/>
                <a:gd name="connsiteY5" fmla="*/ 388645 h 504884"/>
                <a:gd name="connsiteX6" fmla="*/ 317188 w 684076"/>
                <a:gd name="connsiteY6" fmla="*/ 5839 h 504884"/>
                <a:gd name="connsiteX0" fmla="*/ 317188 w 688080"/>
                <a:gd name="connsiteY0" fmla="*/ 21590 h 520635"/>
                <a:gd name="connsiteX1" fmla="*/ 684076 w 688080"/>
                <a:gd name="connsiteY1" fmla="*/ 92547 h 520635"/>
                <a:gd name="connsiteX2" fmla="*/ 467604 w 688080"/>
                <a:gd name="connsiteY2" fmla="*/ 464944 h 520635"/>
                <a:gd name="connsiteX3" fmla="*/ 60547 w 688080"/>
                <a:gd name="connsiteY3" fmla="*/ 464943 h 520635"/>
                <a:gd name="connsiteX4" fmla="*/ 0 w 688080"/>
                <a:gd name="connsiteY4" fmla="*/ 404396 h 520635"/>
                <a:gd name="connsiteX5" fmla="*/ 317188 w 688080"/>
                <a:gd name="connsiteY5" fmla="*/ 21590 h 520635"/>
                <a:gd name="connsiteX0" fmla="*/ 317188 w 687263"/>
                <a:gd name="connsiteY0" fmla="*/ 21590 h 488820"/>
                <a:gd name="connsiteX1" fmla="*/ 684076 w 687263"/>
                <a:gd name="connsiteY1" fmla="*/ 92547 h 488820"/>
                <a:gd name="connsiteX2" fmla="*/ 467604 w 687263"/>
                <a:gd name="connsiteY2" fmla="*/ 464944 h 488820"/>
                <a:gd name="connsiteX3" fmla="*/ 0 w 687263"/>
                <a:gd name="connsiteY3" fmla="*/ 404396 h 488820"/>
                <a:gd name="connsiteX4" fmla="*/ 317188 w 687263"/>
                <a:gd name="connsiteY4" fmla="*/ 21590 h 488820"/>
                <a:gd name="connsiteX0" fmla="*/ 326265 w 687263"/>
                <a:gd name="connsiteY0" fmla="*/ 50068 h 441974"/>
                <a:gd name="connsiteX1" fmla="*/ 684076 w 687263"/>
                <a:gd name="connsiteY1" fmla="*/ 45701 h 441974"/>
                <a:gd name="connsiteX2" fmla="*/ 467604 w 687263"/>
                <a:gd name="connsiteY2" fmla="*/ 418098 h 441974"/>
                <a:gd name="connsiteX3" fmla="*/ 0 w 687263"/>
                <a:gd name="connsiteY3" fmla="*/ 357550 h 441974"/>
                <a:gd name="connsiteX4" fmla="*/ 326265 w 687263"/>
                <a:gd name="connsiteY4" fmla="*/ 50068 h 441974"/>
                <a:gd name="connsiteX0" fmla="*/ 326265 w 689744"/>
                <a:gd name="connsiteY0" fmla="*/ 50068 h 386818"/>
                <a:gd name="connsiteX1" fmla="*/ 684076 w 689744"/>
                <a:gd name="connsiteY1" fmla="*/ 45701 h 386818"/>
                <a:gd name="connsiteX2" fmla="*/ 535542 w 689744"/>
                <a:gd name="connsiteY2" fmla="*/ 296320 h 386818"/>
                <a:gd name="connsiteX3" fmla="*/ 0 w 689744"/>
                <a:gd name="connsiteY3" fmla="*/ 357550 h 386818"/>
                <a:gd name="connsiteX4" fmla="*/ 326265 w 689744"/>
                <a:gd name="connsiteY4" fmla="*/ 50068 h 386818"/>
                <a:gd name="connsiteX0" fmla="*/ 326265 w 689745"/>
                <a:gd name="connsiteY0" fmla="*/ 49157 h 385907"/>
                <a:gd name="connsiteX1" fmla="*/ 684076 w 689745"/>
                <a:gd name="connsiteY1" fmla="*/ 44790 h 385907"/>
                <a:gd name="connsiteX2" fmla="*/ 535542 w 689745"/>
                <a:gd name="connsiteY2" fmla="*/ 295409 h 385907"/>
                <a:gd name="connsiteX3" fmla="*/ 0 w 689745"/>
                <a:gd name="connsiteY3" fmla="*/ 356639 h 385907"/>
                <a:gd name="connsiteX4" fmla="*/ 326265 w 689745"/>
                <a:gd name="connsiteY4" fmla="*/ 49157 h 385907"/>
                <a:gd name="connsiteX0" fmla="*/ 326265 w 684076"/>
                <a:gd name="connsiteY0" fmla="*/ 49156 h 385906"/>
                <a:gd name="connsiteX1" fmla="*/ 684076 w 684076"/>
                <a:gd name="connsiteY1" fmla="*/ 44789 h 385906"/>
                <a:gd name="connsiteX2" fmla="*/ 535542 w 684076"/>
                <a:gd name="connsiteY2" fmla="*/ 295408 h 385906"/>
                <a:gd name="connsiteX3" fmla="*/ 0 w 684076"/>
                <a:gd name="connsiteY3" fmla="*/ 356638 h 385906"/>
                <a:gd name="connsiteX4" fmla="*/ 326265 w 684076"/>
                <a:gd name="connsiteY4" fmla="*/ 49156 h 385906"/>
                <a:gd name="connsiteX0" fmla="*/ 326265 w 684076"/>
                <a:gd name="connsiteY0" fmla="*/ 49156 h 388284"/>
                <a:gd name="connsiteX1" fmla="*/ 684076 w 684076"/>
                <a:gd name="connsiteY1" fmla="*/ 44789 h 388284"/>
                <a:gd name="connsiteX2" fmla="*/ 510057 w 684076"/>
                <a:gd name="connsiteY2" fmla="*/ 306740 h 388284"/>
                <a:gd name="connsiteX3" fmla="*/ 0 w 684076"/>
                <a:gd name="connsiteY3" fmla="*/ 356638 h 388284"/>
                <a:gd name="connsiteX4" fmla="*/ 326265 w 684076"/>
                <a:gd name="connsiteY4" fmla="*/ 49156 h 38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076" h="388284">
                  <a:moveTo>
                    <a:pt x="326265" y="49156"/>
                  </a:moveTo>
                  <a:cubicBezTo>
                    <a:pt x="502579" y="0"/>
                    <a:pt x="659007" y="-29103"/>
                    <a:pt x="684076" y="44789"/>
                  </a:cubicBezTo>
                  <a:cubicBezTo>
                    <a:pt x="657613" y="153805"/>
                    <a:pt x="624070" y="254765"/>
                    <a:pt x="510057" y="306740"/>
                  </a:cubicBezTo>
                  <a:cubicBezTo>
                    <a:pt x="396044" y="358715"/>
                    <a:pt x="25069" y="430530"/>
                    <a:pt x="0" y="356638"/>
                  </a:cubicBezTo>
                  <a:cubicBezTo>
                    <a:pt x="72157" y="232506"/>
                    <a:pt x="149951" y="98312"/>
                    <a:pt x="326265" y="49156"/>
                  </a:cubicBezTo>
                  <a:close/>
                </a:path>
              </a:pathLst>
            </a:custGeom>
            <a:solidFill>
              <a:srgbClr val="CBE8EB"/>
            </a:solidFill>
            <a:ln w="63500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3" name="타원 102"/>
          <p:cNvSpPr/>
          <p:nvPr/>
        </p:nvSpPr>
        <p:spPr>
          <a:xfrm>
            <a:off x="1386305" y="4267103"/>
            <a:ext cx="145571" cy="145572"/>
          </a:xfrm>
          <a:prstGeom prst="ellipse">
            <a:avLst/>
          </a:prstGeom>
          <a:solidFill>
            <a:srgbClr val="B3D8DF">
              <a:alpha val="30000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1263710" y="4307318"/>
            <a:ext cx="223040" cy="223040"/>
          </a:xfrm>
          <a:prstGeom prst="ellipse">
            <a:avLst/>
          </a:prstGeom>
          <a:solidFill>
            <a:srgbClr val="B3D8DF">
              <a:alpha val="30000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540367" y="4421165"/>
            <a:ext cx="72786" cy="72786"/>
          </a:xfrm>
          <a:prstGeom prst="ellipse">
            <a:avLst/>
          </a:prstGeom>
          <a:solidFill>
            <a:srgbClr val="B3D8DF">
              <a:alpha val="30000"/>
            </a:srgbClr>
          </a:solidFill>
          <a:ln w="63500" cmpd="sng"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6" name="직선 연결선 105"/>
          <p:cNvCxnSpPr/>
          <p:nvPr/>
        </p:nvCxnSpPr>
        <p:spPr bwMode="auto">
          <a:xfrm>
            <a:off x="2275108" y="3531805"/>
            <a:ext cx="0" cy="2268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rgbClr val="67B2C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07" name="타원 106"/>
          <p:cNvSpPr/>
          <p:nvPr/>
        </p:nvSpPr>
        <p:spPr>
          <a:xfrm>
            <a:off x="2257108" y="3495803"/>
            <a:ext cx="36000" cy="36001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257108" y="5808072"/>
            <a:ext cx="36000" cy="36001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744276" y="3594234"/>
            <a:ext cx="524503" cy="261610"/>
          </a:xfrm>
          <a:prstGeom prst="rect">
            <a:avLst/>
          </a:prstGeom>
          <a:noFill/>
        </p:spPr>
        <p:txBody>
          <a:bodyPr wrap="none" lIns="91434" tIns="45716" rIns="91434" bIns="45716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2003</a:t>
            </a:r>
            <a:endParaRPr lang="en-US" altLang="ko-KR" sz="1000" b="1" dirty="0">
              <a:solidFill>
                <a:srgbClr val="377B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464203" y="3627185"/>
            <a:ext cx="1926427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 아이유아이 설립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2248108" y="3689040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464203" y="3837983"/>
            <a:ext cx="1926427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한화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S&amp;C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협력업체 등록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한화그룹 외 계열사 사이트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2248108" y="3891920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744276" y="4551800"/>
            <a:ext cx="524503" cy="261610"/>
          </a:xfrm>
          <a:prstGeom prst="rect">
            <a:avLst/>
          </a:prstGeom>
          <a:noFill/>
        </p:spPr>
        <p:txBody>
          <a:bodyPr wrap="none" lIns="91434" tIns="45716" rIns="91434" bIns="45716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2005</a:t>
            </a:r>
            <a:endParaRPr lang="en-US" altLang="ko-KR" sz="1000" b="1" dirty="0">
              <a:solidFill>
                <a:srgbClr val="377B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464203" y="4670476"/>
            <a:ext cx="1926427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>
            <a:defPPr>
              <a:defRPr lang="ko-KR"/>
            </a:defPPr>
            <a:lvl1pPr algn="l" latinLnBrk="0">
              <a:lnSpc>
                <a:spcPct val="120000"/>
              </a:lnSpc>
              <a:spcBef>
                <a:spcPts val="240"/>
              </a:spcBef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itchFamily="18" charset="-127"/>
                <a:ea typeface="산돌고딕 L" pitchFamily="18" charset="-127"/>
              </a:defRPr>
            </a:lvl1pPr>
          </a:lstStyle>
          <a:p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두산 그룹 협력사 등록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</a:t>
            </a:r>
            <a:r>
              <a:rPr lang="ko-KR" altLang="en-US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그룹사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채용시스템 개발 및 운영</a:t>
            </a:r>
            <a:endParaRPr lang="ko-KR" altLang="en-US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2248108" y="4637080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744276" y="4169912"/>
            <a:ext cx="524503" cy="261610"/>
          </a:xfrm>
          <a:prstGeom prst="rect">
            <a:avLst/>
          </a:prstGeom>
          <a:noFill/>
        </p:spPr>
        <p:txBody>
          <a:bodyPr wrap="none" lIns="91434" tIns="45716" rIns="91434" bIns="45716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2004</a:t>
            </a:r>
            <a:endParaRPr lang="en-US" altLang="ko-KR" sz="1000" b="1" dirty="0">
              <a:solidFill>
                <a:srgbClr val="377B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464202" y="4202863"/>
            <a:ext cx="1838870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삼성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투자신탁운용 협력업체 등록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삼성 투자신탁운용 브랜드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,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사이트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2248108" y="4264718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464203" y="5074078"/>
            <a:ext cx="1926427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국민은행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SM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엔터테인먼트 협력사 등록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464203" y="5307601"/>
            <a:ext cx="1926427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lnSpc>
                <a:spcPct val="120000"/>
              </a:lnSpc>
              <a:spcBef>
                <a:spcPts val="240"/>
              </a:spcBef>
            </a:pP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mouse .com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MOU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체결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66475" y="3838290"/>
            <a:ext cx="761691" cy="223086"/>
          </a:xfrm>
          <a:prstGeom prst="rect">
            <a:avLst/>
          </a:prstGeom>
          <a:noFill/>
        </p:spPr>
        <p:txBody>
          <a:bodyPr wrap="none" lIns="91434" tIns="45716" rIns="91434" bIns="45716" rtlCol="0">
            <a:spAutoFit/>
          </a:bodyPr>
          <a:lstStyle>
            <a:defPPr>
              <a:defRPr lang="ko-KR"/>
            </a:defPPr>
            <a:lvl1pPr latinLnBrk="0">
              <a:defRPr sz="800">
                <a:solidFill>
                  <a:schemeClr val="bg1"/>
                </a:solidFill>
                <a:effectLst/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b="1" spc="-50" dirty="0" smtClean="0">
                <a:solidFill>
                  <a:srgbClr val="469B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2003 </a:t>
            </a:r>
            <a:r>
              <a:rPr lang="en-US" altLang="ko-KR" b="1" spc="-50" dirty="0">
                <a:solidFill>
                  <a:srgbClr val="469B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en-US" altLang="ko-KR" b="1" spc="-50" dirty="0" smtClean="0">
                <a:solidFill>
                  <a:srgbClr val="469B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2010</a:t>
            </a:r>
            <a:endParaRPr lang="ko-KR" altLang="en-US" b="1" spc="-50" dirty="0">
              <a:solidFill>
                <a:srgbClr val="469B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 bwMode="auto">
          <a:xfrm>
            <a:off x="6327118" y="3393141"/>
            <a:ext cx="0" cy="2340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rgbClr val="91A3D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sp>
        <p:nvSpPr>
          <p:cNvPr id="124" name="타원 123"/>
          <p:cNvSpPr/>
          <p:nvPr/>
        </p:nvSpPr>
        <p:spPr>
          <a:xfrm>
            <a:off x="6309118" y="3357141"/>
            <a:ext cx="36000" cy="36001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6309118" y="5736064"/>
            <a:ext cx="36000" cy="36001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796286" y="3375557"/>
            <a:ext cx="524503" cy="261610"/>
          </a:xfrm>
          <a:prstGeom prst="rect">
            <a:avLst/>
          </a:prstGeom>
          <a:noFill/>
        </p:spPr>
        <p:txBody>
          <a:bodyPr wrap="none" lIns="91434" tIns="45716" rIns="91434" bIns="45716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5672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  <a:endParaRPr lang="en-US" altLang="ko-KR" sz="1000" b="1" dirty="0">
              <a:solidFill>
                <a:srgbClr val="5672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372641" y="3379289"/>
            <a:ext cx="2519988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SKT </a:t>
            </a:r>
            <a:r>
              <a:rPr lang="ko-KR" altLang="en-US" sz="80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고지서 서비스 지원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6300118" y="3470363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96286" y="3558983"/>
            <a:ext cx="524503" cy="261610"/>
          </a:xfrm>
          <a:prstGeom prst="rect">
            <a:avLst/>
          </a:prstGeom>
          <a:noFill/>
        </p:spPr>
        <p:txBody>
          <a:bodyPr wrap="none" lIns="91434" tIns="45716" rIns="91434" bIns="45716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5672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2012</a:t>
            </a:r>
            <a:endParaRPr lang="en-US" altLang="ko-KR" sz="1000" b="1" dirty="0">
              <a:solidFill>
                <a:srgbClr val="5672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372641" y="3562715"/>
            <a:ext cx="2519988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spcBef>
                <a:spcPts val="20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아이유아이 부설 연구소 설립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300118" y="3653789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372641" y="4133270"/>
            <a:ext cx="2519988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>
            <a:defPPr>
              <a:defRPr lang="ko-KR"/>
            </a:defPPr>
            <a:lvl1pPr algn="l" latinLnBrk="0">
              <a:lnSpc>
                <a:spcPct val="120000"/>
              </a:lnSpc>
              <a:spcBef>
                <a:spcPts val="240"/>
              </a:spcBef>
              <a:defRPr sz="800">
                <a:solidFill>
                  <a:schemeClr val="tx1">
                    <a:lumMod val="65000"/>
                    <a:lumOff val="35000"/>
                  </a:schemeClr>
                </a:solidFill>
                <a:latin typeface="산돌고딕 L" pitchFamily="18" charset="-127"/>
                <a:ea typeface="산돌고딕 L" pitchFamily="18" charset="-127"/>
              </a:defRPr>
            </a:lvl1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Microsoft  Silver Partner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 등록</a:t>
            </a:r>
            <a:endParaRPr lang="ko-KR" altLang="en-US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6300118" y="4224344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796286" y="3799595"/>
            <a:ext cx="524503" cy="261610"/>
          </a:xfrm>
          <a:prstGeom prst="rect">
            <a:avLst/>
          </a:prstGeom>
          <a:noFill/>
        </p:spPr>
        <p:txBody>
          <a:bodyPr wrap="none" lIns="91434" tIns="45716" rIns="91434" bIns="45716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5672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2013</a:t>
            </a:r>
            <a:endParaRPr lang="en-US" altLang="ko-KR" sz="1000" b="1" dirty="0">
              <a:solidFill>
                <a:srgbClr val="5672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372640" y="3818306"/>
            <a:ext cx="2519988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algn="l"/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Ms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certification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획득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Ebrima" pitchFamily="2" charset="0"/>
            </a:endParaRPr>
          </a:p>
          <a:p>
            <a:pPr algn="l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Dynamic CRM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영업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,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컨설팅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개발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,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운영</a:t>
            </a:r>
            <a:endParaRPr lang="en-US" altLang="ko-KR" sz="8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Ebrima" pitchFamily="2" charset="0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6300118" y="3913452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796286" y="5259296"/>
            <a:ext cx="524503" cy="261610"/>
          </a:xfrm>
          <a:prstGeom prst="rect">
            <a:avLst/>
          </a:prstGeom>
          <a:noFill/>
        </p:spPr>
        <p:txBody>
          <a:bodyPr wrap="none" lIns="91434" tIns="45716" rIns="91434" bIns="45716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5672C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</a:t>
            </a:r>
            <a:endParaRPr lang="en-US" altLang="ko-KR" sz="1000" b="1" dirty="0">
              <a:solidFill>
                <a:srgbClr val="5672C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372641" y="4911378"/>
            <a:ext cx="2519988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spcBef>
                <a:spcPts val="20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한국과학기술원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IRT MS CRM</a:t>
            </a:r>
          </a:p>
          <a:p>
            <a:pPr latinLnBrk="0">
              <a:spcBef>
                <a:spcPts val="20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산학협력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수주 및 수행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6300118" y="4477703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372640" y="4392183"/>
            <a:ext cx="2519988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spcBef>
                <a:spcPts val="200"/>
              </a:spcBef>
            </a:pP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일우 </a:t>
            </a:r>
            <a:r>
              <a:rPr lang="ko-KR" altLang="en-US" sz="80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인터네셔널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 CRM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57" y="4912965"/>
            <a:ext cx="677042" cy="821975"/>
          </a:xfrm>
          <a:prstGeom prst="rect">
            <a:avLst/>
          </a:prstGeom>
        </p:spPr>
      </p:pic>
      <p:sp>
        <p:nvSpPr>
          <p:cNvPr id="142" name="직사각형 141"/>
          <p:cNvSpPr/>
          <p:nvPr/>
        </p:nvSpPr>
        <p:spPr>
          <a:xfrm>
            <a:off x="930284" y="3657707"/>
            <a:ext cx="610084" cy="180001"/>
          </a:xfrm>
          <a:prstGeom prst="rect">
            <a:avLst/>
          </a:prstGeom>
          <a:noFill/>
          <a:ln w="6350" cmpd="sng">
            <a:gradFill>
              <a:gsLst>
                <a:gs pos="0">
                  <a:srgbClr val="67B2C1">
                    <a:alpha val="0"/>
                  </a:srgbClr>
                </a:gs>
                <a:gs pos="80000">
                  <a:srgbClr val="67B2C1"/>
                </a:gs>
                <a:gs pos="20000">
                  <a:srgbClr val="67B2C1"/>
                </a:gs>
                <a:gs pos="100000">
                  <a:srgbClr val="67B2C1">
                    <a:alpha val="0"/>
                  </a:srgbClr>
                </a:gs>
              </a:gsLst>
              <a:lin ang="0" scaled="0"/>
            </a:gradFill>
          </a:ln>
          <a:effectLst/>
        </p:spPr>
        <p:txBody>
          <a:bodyPr wrap="square" lIns="0" tIns="0" rIns="0" bIns="0" anchor="ctr"/>
          <a:lstStyle/>
          <a:p>
            <a:pPr>
              <a:defRPr/>
            </a:pPr>
            <a:r>
              <a:rPr lang="ko-KR" altLang="en-US" sz="1000" b="1" dirty="0" err="1">
                <a:solidFill>
                  <a:srgbClr val="2E657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설립기</a:t>
            </a:r>
            <a:endParaRPr lang="ko-KR" altLang="en-US" sz="1000" b="1" dirty="0">
              <a:solidFill>
                <a:srgbClr val="2E657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154003" y="3355214"/>
            <a:ext cx="162648" cy="276991"/>
          </a:xfrm>
          <a:prstGeom prst="rect">
            <a:avLst/>
          </a:prstGeom>
          <a:noFill/>
        </p:spPr>
        <p:txBody>
          <a:bodyPr wrap="square" lIns="91434" tIns="45716" rIns="91434" bIns="45716" rtlCol="0">
            <a:spAutoFit/>
          </a:bodyPr>
          <a:lstStyle>
            <a:defPPr>
              <a:defRPr lang="ko-KR"/>
            </a:defPPr>
            <a:lvl1pPr latinLnBrk="0">
              <a:defRPr sz="800">
                <a:solidFill>
                  <a:schemeClr val="bg1"/>
                </a:solidFill>
                <a:effectLst/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en-US" altLang="ko-KR" sz="1200" b="1" spc="-50" dirty="0" smtClean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spc="-5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785941" y="3356947"/>
            <a:ext cx="857935" cy="1187507"/>
            <a:chOff x="1998452" y="4998812"/>
            <a:chExt cx="857934" cy="1187507"/>
          </a:xfrm>
        </p:grpSpPr>
        <p:sp>
          <p:nvSpPr>
            <p:cNvPr id="145" name="타원 144"/>
            <p:cNvSpPr/>
            <p:nvPr/>
          </p:nvSpPr>
          <p:spPr>
            <a:xfrm>
              <a:off x="1998452" y="4998812"/>
              <a:ext cx="625550" cy="625548"/>
            </a:xfrm>
            <a:prstGeom prst="ellipse">
              <a:avLst/>
            </a:prstGeom>
            <a:solidFill>
              <a:srgbClr val="B9D4ED">
                <a:alpha val="25000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2082001" y="5078556"/>
              <a:ext cx="769232" cy="769232"/>
            </a:xfrm>
            <a:prstGeom prst="ellipse">
              <a:avLst/>
            </a:prstGeom>
            <a:solidFill>
              <a:srgbClr val="C5DCF1">
                <a:alpha val="89804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094" y="5014705"/>
              <a:ext cx="382586" cy="273600"/>
            </a:xfrm>
            <a:prstGeom prst="rect">
              <a:avLst/>
            </a:prstGeom>
          </p:spPr>
        </p:pic>
        <p:sp>
          <p:nvSpPr>
            <p:cNvPr id="148" name="TextBox 147"/>
            <p:cNvSpPr txBox="1"/>
            <p:nvPr/>
          </p:nvSpPr>
          <p:spPr>
            <a:xfrm>
              <a:off x="2385293" y="5008701"/>
              <a:ext cx="162648" cy="2761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latinLnBrk="0">
                <a:defRPr sz="800">
                  <a:solidFill>
                    <a:schemeClr val="bg1"/>
                  </a:solidFill>
                  <a:effectLst/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en-US" altLang="ko-KR" sz="1200" b="1" spc="-50" dirty="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1200" b="1" spc="-5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129025" y="5510160"/>
              <a:ext cx="6954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latinLnBrk="0">
                <a:defRPr sz="800">
                  <a:solidFill>
                    <a:schemeClr val="bg1"/>
                  </a:solidFill>
                  <a:effectLst/>
                  <a:latin typeface="나눔고딕 ExtraBold" pitchFamily="50" charset="-127"/>
                  <a:ea typeface="나눔고딕 ExtraBold" pitchFamily="50" charset="-127"/>
                </a:defRPr>
              </a:lvl1pPr>
            </a:lstStyle>
            <a:p>
              <a:r>
                <a:rPr lang="en-US" altLang="ko-KR" b="1" spc="-50" dirty="0" smtClean="0">
                  <a:solidFill>
                    <a:srgbClr val="5B89C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2011 </a:t>
              </a:r>
              <a:r>
                <a:rPr lang="en-US" altLang="ko-KR" b="1" spc="-50" dirty="0">
                  <a:solidFill>
                    <a:srgbClr val="5B89C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~ </a:t>
              </a:r>
              <a:r>
                <a:rPr lang="ko-KR" altLang="en-US" b="1" spc="-50" dirty="0" smtClean="0">
                  <a:solidFill>
                    <a:srgbClr val="5B89C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</a:t>
              </a:r>
              <a:endParaRPr lang="ko-KR" altLang="en-US" b="1" spc="-50" dirty="0">
                <a:solidFill>
                  <a:srgbClr val="5B89C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2161575" y="5328501"/>
              <a:ext cx="610084" cy="180000"/>
            </a:xfrm>
            <a:prstGeom prst="rect">
              <a:avLst/>
            </a:prstGeom>
            <a:noFill/>
            <a:ln w="6350" cmpd="sng">
              <a:gradFill>
                <a:gsLst>
                  <a:gs pos="0">
                    <a:srgbClr val="79ABD5">
                      <a:alpha val="0"/>
                    </a:srgbClr>
                  </a:gs>
                  <a:gs pos="80000">
                    <a:srgbClr val="79ABD5"/>
                  </a:gs>
                  <a:gs pos="20000">
                    <a:srgbClr val="79ABD5"/>
                  </a:gs>
                  <a:gs pos="100000">
                    <a:srgbClr val="79ABD5">
                      <a:alpha val="0"/>
                    </a:srgbClr>
                  </a:gs>
                </a:gsLst>
                <a:lin ang="0" scaled="0"/>
              </a:gradFill>
            </a:ln>
            <a:effectLst/>
          </p:spPr>
          <p:txBody>
            <a:bodyPr wrap="square" lIns="0" tIns="0" rIns="0" bIns="0" anchor="ctr"/>
            <a:lstStyle/>
            <a:p>
              <a:pPr>
                <a:defRPr/>
              </a:pPr>
              <a:r>
                <a:rPr lang="ko-KR" altLang="en-US" sz="1000" b="1" dirty="0">
                  <a:solidFill>
                    <a:srgbClr val="265A9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성장기</a:t>
              </a:r>
            </a:p>
          </p:txBody>
        </p:sp>
        <p:grpSp>
          <p:nvGrpSpPr>
            <p:cNvPr id="151" name="그룹 326"/>
            <p:cNvGrpSpPr/>
            <p:nvPr/>
          </p:nvGrpSpPr>
          <p:grpSpPr>
            <a:xfrm>
              <a:off x="2714474" y="5058243"/>
              <a:ext cx="141912" cy="118344"/>
              <a:chOff x="7189675" y="-959704"/>
              <a:chExt cx="821260" cy="684861"/>
            </a:xfrm>
          </p:grpSpPr>
          <p:sp>
            <p:nvSpPr>
              <p:cNvPr id="155" name="대각선 방향의 모서리가 둥근 사각형 22"/>
              <p:cNvSpPr/>
              <p:nvPr/>
            </p:nvSpPr>
            <p:spPr>
              <a:xfrm rot="19025236">
                <a:off x="7189675" y="-959704"/>
                <a:ext cx="687263" cy="488820"/>
              </a:xfrm>
              <a:custGeom>
                <a:avLst/>
                <a:gdLst>
                  <a:gd name="connsiteX0" fmla="*/ 216472 w 684076"/>
                  <a:gd name="connsiteY0" fmla="*/ 0 h 432943"/>
                  <a:gd name="connsiteX1" fmla="*/ 623529 w 684076"/>
                  <a:gd name="connsiteY1" fmla="*/ 0 h 432943"/>
                  <a:gd name="connsiteX2" fmla="*/ 684076 w 684076"/>
                  <a:gd name="connsiteY2" fmla="*/ 60547 h 432943"/>
                  <a:gd name="connsiteX3" fmla="*/ 684076 w 684076"/>
                  <a:gd name="connsiteY3" fmla="*/ 216472 h 432943"/>
                  <a:gd name="connsiteX4" fmla="*/ 467604 w 684076"/>
                  <a:gd name="connsiteY4" fmla="*/ 432944 h 432943"/>
                  <a:gd name="connsiteX5" fmla="*/ 60547 w 684076"/>
                  <a:gd name="connsiteY5" fmla="*/ 432943 h 432943"/>
                  <a:gd name="connsiteX6" fmla="*/ 0 w 684076"/>
                  <a:gd name="connsiteY6" fmla="*/ 372396 h 432943"/>
                  <a:gd name="connsiteX7" fmla="*/ 0 w 684076"/>
                  <a:gd name="connsiteY7" fmla="*/ 216472 h 432943"/>
                  <a:gd name="connsiteX8" fmla="*/ 216472 w 684076"/>
                  <a:gd name="connsiteY8" fmla="*/ 0 h 432943"/>
                  <a:gd name="connsiteX0" fmla="*/ 216472 w 684076"/>
                  <a:gd name="connsiteY0" fmla="*/ 0 h 432944"/>
                  <a:gd name="connsiteX1" fmla="*/ 623529 w 684076"/>
                  <a:gd name="connsiteY1" fmla="*/ 0 h 432944"/>
                  <a:gd name="connsiteX2" fmla="*/ 684076 w 684076"/>
                  <a:gd name="connsiteY2" fmla="*/ 60547 h 432944"/>
                  <a:gd name="connsiteX3" fmla="*/ 467604 w 684076"/>
                  <a:gd name="connsiteY3" fmla="*/ 432944 h 432944"/>
                  <a:gd name="connsiteX4" fmla="*/ 60547 w 684076"/>
                  <a:gd name="connsiteY4" fmla="*/ 432943 h 432944"/>
                  <a:gd name="connsiteX5" fmla="*/ 0 w 684076"/>
                  <a:gd name="connsiteY5" fmla="*/ 372396 h 432944"/>
                  <a:gd name="connsiteX6" fmla="*/ 0 w 684076"/>
                  <a:gd name="connsiteY6" fmla="*/ 216472 h 432944"/>
                  <a:gd name="connsiteX7" fmla="*/ 216472 w 684076"/>
                  <a:gd name="connsiteY7" fmla="*/ 0 h 432944"/>
                  <a:gd name="connsiteX0" fmla="*/ 216472 w 684076"/>
                  <a:gd name="connsiteY0" fmla="*/ 0 h 432944"/>
                  <a:gd name="connsiteX1" fmla="*/ 623529 w 684076"/>
                  <a:gd name="connsiteY1" fmla="*/ 0 h 432944"/>
                  <a:gd name="connsiteX2" fmla="*/ 684076 w 684076"/>
                  <a:gd name="connsiteY2" fmla="*/ 60547 h 432944"/>
                  <a:gd name="connsiteX3" fmla="*/ 467604 w 684076"/>
                  <a:gd name="connsiteY3" fmla="*/ 432944 h 432944"/>
                  <a:gd name="connsiteX4" fmla="*/ 60547 w 684076"/>
                  <a:gd name="connsiteY4" fmla="*/ 432943 h 432944"/>
                  <a:gd name="connsiteX5" fmla="*/ 0 w 684076"/>
                  <a:gd name="connsiteY5" fmla="*/ 372396 h 432944"/>
                  <a:gd name="connsiteX6" fmla="*/ 0 w 684076"/>
                  <a:gd name="connsiteY6" fmla="*/ 216472 h 432944"/>
                  <a:gd name="connsiteX7" fmla="*/ 216472 w 684076"/>
                  <a:gd name="connsiteY7" fmla="*/ 0 h 432944"/>
                  <a:gd name="connsiteX0" fmla="*/ 216472 w 684076"/>
                  <a:gd name="connsiteY0" fmla="*/ 0 h 490425"/>
                  <a:gd name="connsiteX1" fmla="*/ 623529 w 684076"/>
                  <a:gd name="connsiteY1" fmla="*/ 0 h 490425"/>
                  <a:gd name="connsiteX2" fmla="*/ 684076 w 684076"/>
                  <a:gd name="connsiteY2" fmla="*/ 60547 h 490425"/>
                  <a:gd name="connsiteX3" fmla="*/ 467604 w 684076"/>
                  <a:gd name="connsiteY3" fmla="*/ 432944 h 490425"/>
                  <a:gd name="connsiteX4" fmla="*/ 60547 w 684076"/>
                  <a:gd name="connsiteY4" fmla="*/ 432943 h 490425"/>
                  <a:gd name="connsiteX5" fmla="*/ 0 w 684076"/>
                  <a:gd name="connsiteY5" fmla="*/ 372396 h 490425"/>
                  <a:gd name="connsiteX6" fmla="*/ 0 w 684076"/>
                  <a:gd name="connsiteY6" fmla="*/ 216472 h 490425"/>
                  <a:gd name="connsiteX7" fmla="*/ 216472 w 684076"/>
                  <a:gd name="connsiteY7" fmla="*/ 0 h 49042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0 w 684076"/>
                  <a:gd name="connsiteY6" fmla="*/ 216472 h 488635"/>
                  <a:gd name="connsiteX7" fmla="*/ 216472 w 684076"/>
                  <a:gd name="connsiteY7" fmla="*/ 0 h 48863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216472 w 684076"/>
                  <a:gd name="connsiteY6" fmla="*/ 0 h 48863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216472 w 684076"/>
                  <a:gd name="connsiteY6" fmla="*/ 0 h 488635"/>
                  <a:gd name="connsiteX0" fmla="*/ 288793 w 684076"/>
                  <a:gd name="connsiteY0" fmla="*/ 0 h 538448"/>
                  <a:gd name="connsiteX1" fmla="*/ 623529 w 684076"/>
                  <a:gd name="connsiteY1" fmla="*/ 49813 h 538448"/>
                  <a:gd name="connsiteX2" fmla="*/ 684076 w 684076"/>
                  <a:gd name="connsiteY2" fmla="*/ 110360 h 538448"/>
                  <a:gd name="connsiteX3" fmla="*/ 467604 w 684076"/>
                  <a:gd name="connsiteY3" fmla="*/ 482757 h 538448"/>
                  <a:gd name="connsiteX4" fmla="*/ 60547 w 684076"/>
                  <a:gd name="connsiteY4" fmla="*/ 482756 h 538448"/>
                  <a:gd name="connsiteX5" fmla="*/ 0 w 684076"/>
                  <a:gd name="connsiteY5" fmla="*/ 422209 h 538448"/>
                  <a:gd name="connsiteX6" fmla="*/ 288793 w 684076"/>
                  <a:gd name="connsiteY6" fmla="*/ 0 h 538448"/>
                  <a:gd name="connsiteX0" fmla="*/ 288793 w 684076"/>
                  <a:gd name="connsiteY0" fmla="*/ 1687 h 540135"/>
                  <a:gd name="connsiteX1" fmla="*/ 623529 w 684076"/>
                  <a:gd name="connsiteY1" fmla="*/ 51500 h 540135"/>
                  <a:gd name="connsiteX2" fmla="*/ 684076 w 684076"/>
                  <a:gd name="connsiteY2" fmla="*/ 112047 h 540135"/>
                  <a:gd name="connsiteX3" fmla="*/ 467604 w 684076"/>
                  <a:gd name="connsiteY3" fmla="*/ 484444 h 540135"/>
                  <a:gd name="connsiteX4" fmla="*/ 60547 w 684076"/>
                  <a:gd name="connsiteY4" fmla="*/ 484443 h 540135"/>
                  <a:gd name="connsiteX5" fmla="*/ 0 w 684076"/>
                  <a:gd name="connsiteY5" fmla="*/ 423896 h 540135"/>
                  <a:gd name="connsiteX6" fmla="*/ 288793 w 684076"/>
                  <a:gd name="connsiteY6" fmla="*/ 1687 h 540135"/>
                  <a:gd name="connsiteX0" fmla="*/ 317188 w 684076"/>
                  <a:gd name="connsiteY0" fmla="*/ 5839 h 504884"/>
                  <a:gd name="connsiteX1" fmla="*/ 623529 w 684076"/>
                  <a:gd name="connsiteY1" fmla="*/ 16249 h 504884"/>
                  <a:gd name="connsiteX2" fmla="*/ 684076 w 684076"/>
                  <a:gd name="connsiteY2" fmla="*/ 76796 h 504884"/>
                  <a:gd name="connsiteX3" fmla="*/ 467604 w 684076"/>
                  <a:gd name="connsiteY3" fmla="*/ 449193 h 504884"/>
                  <a:gd name="connsiteX4" fmla="*/ 60547 w 684076"/>
                  <a:gd name="connsiteY4" fmla="*/ 449192 h 504884"/>
                  <a:gd name="connsiteX5" fmla="*/ 0 w 684076"/>
                  <a:gd name="connsiteY5" fmla="*/ 388645 h 504884"/>
                  <a:gd name="connsiteX6" fmla="*/ 317188 w 684076"/>
                  <a:gd name="connsiteY6" fmla="*/ 5839 h 504884"/>
                  <a:gd name="connsiteX0" fmla="*/ 317188 w 688080"/>
                  <a:gd name="connsiteY0" fmla="*/ 21590 h 520635"/>
                  <a:gd name="connsiteX1" fmla="*/ 684076 w 688080"/>
                  <a:gd name="connsiteY1" fmla="*/ 92547 h 520635"/>
                  <a:gd name="connsiteX2" fmla="*/ 467604 w 688080"/>
                  <a:gd name="connsiteY2" fmla="*/ 464944 h 520635"/>
                  <a:gd name="connsiteX3" fmla="*/ 60547 w 688080"/>
                  <a:gd name="connsiteY3" fmla="*/ 464943 h 520635"/>
                  <a:gd name="connsiteX4" fmla="*/ 0 w 688080"/>
                  <a:gd name="connsiteY4" fmla="*/ 404396 h 520635"/>
                  <a:gd name="connsiteX5" fmla="*/ 317188 w 688080"/>
                  <a:gd name="connsiteY5" fmla="*/ 21590 h 520635"/>
                  <a:gd name="connsiteX0" fmla="*/ 317188 w 687263"/>
                  <a:gd name="connsiteY0" fmla="*/ 21590 h 488820"/>
                  <a:gd name="connsiteX1" fmla="*/ 684076 w 687263"/>
                  <a:gd name="connsiteY1" fmla="*/ 92547 h 488820"/>
                  <a:gd name="connsiteX2" fmla="*/ 467604 w 687263"/>
                  <a:gd name="connsiteY2" fmla="*/ 464944 h 488820"/>
                  <a:gd name="connsiteX3" fmla="*/ 0 w 687263"/>
                  <a:gd name="connsiteY3" fmla="*/ 404396 h 488820"/>
                  <a:gd name="connsiteX4" fmla="*/ 317188 w 687263"/>
                  <a:gd name="connsiteY4" fmla="*/ 21590 h 488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263" h="488820">
                    <a:moveTo>
                      <a:pt x="317188" y="21590"/>
                    </a:moveTo>
                    <a:cubicBezTo>
                      <a:pt x="431201" y="-30385"/>
                      <a:pt x="659007" y="18655"/>
                      <a:pt x="684076" y="92547"/>
                    </a:cubicBezTo>
                    <a:cubicBezTo>
                      <a:pt x="709145" y="166439"/>
                      <a:pt x="581617" y="412969"/>
                      <a:pt x="467604" y="464944"/>
                    </a:cubicBezTo>
                    <a:cubicBezTo>
                      <a:pt x="353591" y="516919"/>
                      <a:pt x="25069" y="478288"/>
                      <a:pt x="0" y="404396"/>
                    </a:cubicBezTo>
                    <a:cubicBezTo>
                      <a:pt x="72157" y="280264"/>
                      <a:pt x="193129" y="32399"/>
                      <a:pt x="317188" y="21590"/>
                    </a:cubicBezTo>
                    <a:close/>
                  </a:path>
                </a:pathLst>
              </a:custGeom>
              <a:solidFill>
                <a:srgbClr val="B5D2ED"/>
              </a:solidFill>
              <a:ln>
                <a:noFill/>
              </a:ln>
              <a:effectLst/>
            </p:spPr>
            <p:txBody>
              <a:bodyPr wrap="square" lIns="0" tIns="0" rIns="0" bIns="0" anchor="ctr"/>
              <a:lstStyle/>
              <a:p>
                <a:pPr latinLnBrk="0"/>
                <a:endParaRPr lang="ko-KR" altLang="en-US" sz="9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6" name="대각선 방향의 모서리가 둥근 사각형 22"/>
              <p:cNvSpPr/>
              <p:nvPr/>
            </p:nvSpPr>
            <p:spPr>
              <a:xfrm rot="199242">
                <a:off x="7589022" y="-571364"/>
                <a:ext cx="421913" cy="296521"/>
              </a:xfrm>
              <a:custGeom>
                <a:avLst/>
                <a:gdLst>
                  <a:gd name="connsiteX0" fmla="*/ 216472 w 684076"/>
                  <a:gd name="connsiteY0" fmla="*/ 0 h 432943"/>
                  <a:gd name="connsiteX1" fmla="*/ 623529 w 684076"/>
                  <a:gd name="connsiteY1" fmla="*/ 0 h 432943"/>
                  <a:gd name="connsiteX2" fmla="*/ 684076 w 684076"/>
                  <a:gd name="connsiteY2" fmla="*/ 60547 h 432943"/>
                  <a:gd name="connsiteX3" fmla="*/ 684076 w 684076"/>
                  <a:gd name="connsiteY3" fmla="*/ 216472 h 432943"/>
                  <a:gd name="connsiteX4" fmla="*/ 467604 w 684076"/>
                  <a:gd name="connsiteY4" fmla="*/ 432944 h 432943"/>
                  <a:gd name="connsiteX5" fmla="*/ 60547 w 684076"/>
                  <a:gd name="connsiteY5" fmla="*/ 432943 h 432943"/>
                  <a:gd name="connsiteX6" fmla="*/ 0 w 684076"/>
                  <a:gd name="connsiteY6" fmla="*/ 372396 h 432943"/>
                  <a:gd name="connsiteX7" fmla="*/ 0 w 684076"/>
                  <a:gd name="connsiteY7" fmla="*/ 216472 h 432943"/>
                  <a:gd name="connsiteX8" fmla="*/ 216472 w 684076"/>
                  <a:gd name="connsiteY8" fmla="*/ 0 h 432943"/>
                  <a:gd name="connsiteX0" fmla="*/ 216472 w 684076"/>
                  <a:gd name="connsiteY0" fmla="*/ 0 h 432944"/>
                  <a:gd name="connsiteX1" fmla="*/ 623529 w 684076"/>
                  <a:gd name="connsiteY1" fmla="*/ 0 h 432944"/>
                  <a:gd name="connsiteX2" fmla="*/ 684076 w 684076"/>
                  <a:gd name="connsiteY2" fmla="*/ 60547 h 432944"/>
                  <a:gd name="connsiteX3" fmla="*/ 467604 w 684076"/>
                  <a:gd name="connsiteY3" fmla="*/ 432944 h 432944"/>
                  <a:gd name="connsiteX4" fmla="*/ 60547 w 684076"/>
                  <a:gd name="connsiteY4" fmla="*/ 432943 h 432944"/>
                  <a:gd name="connsiteX5" fmla="*/ 0 w 684076"/>
                  <a:gd name="connsiteY5" fmla="*/ 372396 h 432944"/>
                  <a:gd name="connsiteX6" fmla="*/ 0 w 684076"/>
                  <a:gd name="connsiteY6" fmla="*/ 216472 h 432944"/>
                  <a:gd name="connsiteX7" fmla="*/ 216472 w 684076"/>
                  <a:gd name="connsiteY7" fmla="*/ 0 h 432944"/>
                  <a:gd name="connsiteX0" fmla="*/ 216472 w 684076"/>
                  <a:gd name="connsiteY0" fmla="*/ 0 h 432944"/>
                  <a:gd name="connsiteX1" fmla="*/ 623529 w 684076"/>
                  <a:gd name="connsiteY1" fmla="*/ 0 h 432944"/>
                  <a:gd name="connsiteX2" fmla="*/ 684076 w 684076"/>
                  <a:gd name="connsiteY2" fmla="*/ 60547 h 432944"/>
                  <a:gd name="connsiteX3" fmla="*/ 467604 w 684076"/>
                  <a:gd name="connsiteY3" fmla="*/ 432944 h 432944"/>
                  <a:gd name="connsiteX4" fmla="*/ 60547 w 684076"/>
                  <a:gd name="connsiteY4" fmla="*/ 432943 h 432944"/>
                  <a:gd name="connsiteX5" fmla="*/ 0 w 684076"/>
                  <a:gd name="connsiteY5" fmla="*/ 372396 h 432944"/>
                  <a:gd name="connsiteX6" fmla="*/ 0 w 684076"/>
                  <a:gd name="connsiteY6" fmla="*/ 216472 h 432944"/>
                  <a:gd name="connsiteX7" fmla="*/ 216472 w 684076"/>
                  <a:gd name="connsiteY7" fmla="*/ 0 h 432944"/>
                  <a:gd name="connsiteX0" fmla="*/ 216472 w 684076"/>
                  <a:gd name="connsiteY0" fmla="*/ 0 h 490425"/>
                  <a:gd name="connsiteX1" fmla="*/ 623529 w 684076"/>
                  <a:gd name="connsiteY1" fmla="*/ 0 h 490425"/>
                  <a:gd name="connsiteX2" fmla="*/ 684076 w 684076"/>
                  <a:gd name="connsiteY2" fmla="*/ 60547 h 490425"/>
                  <a:gd name="connsiteX3" fmla="*/ 467604 w 684076"/>
                  <a:gd name="connsiteY3" fmla="*/ 432944 h 490425"/>
                  <a:gd name="connsiteX4" fmla="*/ 60547 w 684076"/>
                  <a:gd name="connsiteY4" fmla="*/ 432943 h 490425"/>
                  <a:gd name="connsiteX5" fmla="*/ 0 w 684076"/>
                  <a:gd name="connsiteY5" fmla="*/ 372396 h 490425"/>
                  <a:gd name="connsiteX6" fmla="*/ 0 w 684076"/>
                  <a:gd name="connsiteY6" fmla="*/ 216472 h 490425"/>
                  <a:gd name="connsiteX7" fmla="*/ 216472 w 684076"/>
                  <a:gd name="connsiteY7" fmla="*/ 0 h 49042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0 w 684076"/>
                  <a:gd name="connsiteY6" fmla="*/ 216472 h 488635"/>
                  <a:gd name="connsiteX7" fmla="*/ 216472 w 684076"/>
                  <a:gd name="connsiteY7" fmla="*/ 0 h 48863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216472 w 684076"/>
                  <a:gd name="connsiteY6" fmla="*/ 0 h 488635"/>
                  <a:gd name="connsiteX0" fmla="*/ 216472 w 684076"/>
                  <a:gd name="connsiteY0" fmla="*/ 0 h 488635"/>
                  <a:gd name="connsiteX1" fmla="*/ 623529 w 684076"/>
                  <a:gd name="connsiteY1" fmla="*/ 0 h 488635"/>
                  <a:gd name="connsiteX2" fmla="*/ 684076 w 684076"/>
                  <a:gd name="connsiteY2" fmla="*/ 60547 h 488635"/>
                  <a:gd name="connsiteX3" fmla="*/ 467604 w 684076"/>
                  <a:gd name="connsiteY3" fmla="*/ 432944 h 488635"/>
                  <a:gd name="connsiteX4" fmla="*/ 60547 w 684076"/>
                  <a:gd name="connsiteY4" fmla="*/ 432943 h 488635"/>
                  <a:gd name="connsiteX5" fmla="*/ 0 w 684076"/>
                  <a:gd name="connsiteY5" fmla="*/ 372396 h 488635"/>
                  <a:gd name="connsiteX6" fmla="*/ 216472 w 684076"/>
                  <a:gd name="connsiteY6" fmla="*/ 0 h 488635"/>
                  <a:gd name="connsiteX0" fmla="*/ 288793 w 684076"/>
                  <a:gd name="connsiteY0" fmla="*/ 0 h 538448"/>
                  <a:gd name="connsiteX1" fmla="*/ 623529 w 684076"/>
                  <a:gd name="connsiteY1" fmla="*/ 49813 h 538448"/>
                  <a:gd name="connsiteX2" fmla="*/ 684076 w 684076"/>
                  <a:gd name="connsiteY2" fmla="*/ 110360 h 538448"/>
                  <a:gd name="connsiteX3" fmla="*/ 467604 w 684076"/>
                  <a:gd name="connsiteY3" fmla="*/ 482757 h 538448"/>
                  <a:gd name="connsiteX4" fmla="*/ 60547 w 684076"/>
                  <a:gd name="connsiteY4" fmla="*/ 482756 h 538448"/>
                  <a:gd name="connsiteX5" fmla="*/ 0 w 684076"/>
                  <a:gd name="connsiteY5" fmla="*/ 422209 h 538448"/>
                  <a:gd name="connsiteX6" fmla="*/ 288793 w 684076"/>
                  <a:gd name="connsiteY6" fmla="*/ 0 h 538448"/>
                  <a:gd name="connsiteX0" fmla="*/ 288793 w 684076"/>
                  <a:gd name="connsiteY0" fmla="*/ 1687 h 540135"/>
                  <a:gd name="connsiteX1" fmla="*/ 623529 w 684076"/>
                  <a:gd name="connsiteY1" fmla="*/ 51500 h 540135"/>
                  <a:gd name="connsiteX2" fmla="*/ 684076 w 684076"/>
                  <a:gd name="connsiteY2" fmla="*/ 112047 h 540135"/>
                  <a:gd name="connsiteX3" fmla="*/ 467604 w 684076"/>
                  <a:gd name="connsiteY3" fmla="*/ 484444 h 540135"/>
                  <a:gd name="connsiteX4" fmla="*/ 60547 w 684076"/>
                  <a:gd name="connsiteY4" fmla="*/ 484443 h 540135"/>
                  <a:gd name="connsiteX5" fmla="*/ 0 w 684076"/>
                  <a:gd name="connsiteY5" fmla="*/ 423896 h 540135"/>
                  <a:gd name="connsiteX6" fmla="*/ 288793 w 684076"/>
                  <a:gd name="connsiteY6" fmla="*/ 1687 h 540135"/>
                  <a:gd name="connsiteX0" fmla="*/ 317188 w 684076"/>
                  <a:gd name="connsiteY0" fmla="*/ 5839 h 504884"/>
                  <a:gd name="connsiteX1" fmla="*/ 623529 w 684076"/>
                  <a:gd name="connsiteY1" fmla="*/ 16249 h 504884"/>
                  <a:gd name="connsiteX2" fmla="*/ 684076 w 684076"/>
                  <a:gd name="connsiteY2" fmla="*/ 76796 h 504884"/>
                  <a:gd name="connsiteX3" fmla="*/ 467604 w 684076"/>
                  <a:gd name="connsiteY3" fmla="*/ 449193 h 504884"/>
                  <a:gd name="connsiteX4" fmla="*/ 60547 w 684076"/>
                  <a:gd name="connsiteY4" fmla="*/ 449192 h 504884"/>
                  <a:gd name="connsiteX5" fmla="*/ 0 w 684076"/>
                  <a:gd name="connsiteY5" fmla="*/ 388645 h 504884"/>
                  <a:gd name="connsiteX6" fmla="*/ 317188 w 684076"/>
                  <a:gd name="connsiteY6" fmla="*/ 5839 h 504884"/>
                  <a:gd name="connsiteX0" fmla="*/ 317188 w 688080"/>
                  <a:gd name="connsiteY0" fmla="*/ 21590 h 520635"/>
                  <a:gd name="connsiteX1" fmla="*/ 684076 w 688080"/>
                  <a:gd name="connsiteY1" fmla="*/ 92547 h 520635"/>
                  <a:gd name="connsiteX2" fmla="*/ 467604 w 688080"/>
                  <a:gd name="connsiteY2" fmla="*/ 464944 h 520635"/>
                  <a:gd name="connsiteX3" fmla="*/ 60547 w 688080"/>
                  <a:gd name="connsiteY3" fmla="*/ 464943 h 520635"/>
                  <a:gd name="connsiteX4" fmla="*/ 0 w 688080"/>
                  <a:gd name="connsiteY4" fmla="*/ 404396 h 520635"/>
                  <a:gd name="connsiteX5" fmla="*/ 317188 w 688080"/>
                  <a:gd name="connsiteY5" fmla="*/ 21590 h 520635"/>
                  <a:gd name="connsiteX0" fmla="*/ 317188 w 687263"/>
                  <a:gd name="connsiteY0" fmla="*/ 21590 h 488820"/>
                  <a:gd name="connsiteX1" fmla="*/ 684076 w 687263"/>
                  <a:gd name="connsiteY1" fmla="*/ 92547 h 488820"/>
                  <a:gd name="connsiteX2" fmla="*/ 467604 w 687263"/>
                  <a:gd name="connsiteY2" fmla="*/ 464944 h 488820"/>
                  <a:gd name="connsiteX3" fmla="*/ 0 w 687263"/>
                  <a:gd name="connsiteY3" fmla="*/ 404396 h 488820"/>
                  <a:gd name="connsiteX4" fmla="*/ 317188 w 687263"/>
                  <a:gd name="connsiteY4" fmla="*/ 21590 h 488820"/>
                  <a:gd name="connsiteX0" fmla="*/ 326265 w 687263"/>
                  <a:gd name="connsiteY0" fmla="*/ 50068 h 441974"/>
                  <a:gd name="connsiteX1" fmla="*/ 684076 w 687263"/>
                  <a:gd name="connsiteY1" fmla="*/ 45701 h 441974"/>
                  <a:gd name="connsiteX2" fmla="*/ 467604 w 687263"/>
                  <a:gd name="connsiteY2" fmla="*/ 418098 h 441974"/>
                  <a:gd name="connsiteX3" fmla="*/ 0 w 687263"/>
                  <a:gd name="connsiteY3" fmla="*/ 357550 h 441974"/>
                  <a:gd name="connsiteX4" fmla="*/ 326265 w 687263"/>
                  <a:gd name="connsiteY4" fmla="*/ 50068 h 441974"/>
                  <a:gd name="connsiteX0" fmla="*/ 326265 w 689744"/>
                  <a:gd name="connsiteY0" fmla="*/ 50068 h 386818"/>
                  <a:gd name="connsiteX1" fmla="*/ 684076 w 689744"/>
                  <a:gd name="connsiteY1" fmla="*/ 45701 h 386818"/>
                  <a:gd name="connsiteX2" fmla="*/ 535542 w 689744"/>
                  <a:gd name="connsiteY2" fmla="*/ 296320 h 386818"/>
                  <a:gd name="connsiteX3" fmla="*/ 0 w 689744"/>
                  <a:gd name="connsiteY3" fmla="*/ 357550 h 386818"/>
                  <a:gd name="connsiteX4" fmla="*/ 326265 w 689744"/>
                  <a:gd name="connsiteY4" fmla="*/ 50068 h 386818"/>
                  <a:gd name="connsiteX0" fmla="*/ 326265 w 689745"/>
                  <a:gd name="connsiteY0" fmla="*/ 49157 h 385907"/>
                  <a:gd name="connsiteX1" fmla="*/ 684076 w 689745"/>
                  <a:gd name="connsiteY1" fmla="*/ 44790 h 385907"/>
                  <a:gd name="connsiteX2" fmla="*/ 535542 w 689745"/>
                  <a:gd name="connsiteY2" fmla="*/ 295409 h 385907"/>
                  <a:gd name="connsiteX3" fmla="*/ 0 w 689745"/>
                  <a:gd name="connsiteY3" fmla="*/ 356639 h 385907"/>
                  <a:gd name="connsiteX4" fmla="*/ 326265 w 689745"/>
                  <a:gd name="connsiteY4" fmla="*/ 49157 h 385907"/>
                  <a:gd name="connsiteX0" fmla="*/ 326265 w 684076"/>
                  <a:gd name="connsiteY0" fmla="*/ 49156 h 385906"/>
                  <a:gd name="connsiteX1" fmla="*/ 684076 w 684076"/>
                  <a:gd name="connsiteY1" fmla="*/ 44789 h 385906"/>
                  <a:gd name="connsiteX2" fmla="*/ 535542 w 684076"/>
                  <a:gd name="connsiteY2" fmla="*/ 295408 h 385906"/>
                  <a:gd name="connsiteX3" fmla="*/ 0 w 684076"/>
                  <a:gd name="connsiteY3" fmla="*/ 356638 h 385906"/>
                  <a:gd name="connsiteX4" fmla="*/ 326265 w 684076"/>
                  <a:gd name="connsiteY4" fmla="*/ 49156 h 385906"/>
                  <a:gd name="connsiteX0" fmla="*/ 326265 w 684076"/>
                  <a:gd name="connsiteY0" fmla="*/ 49156 h 388284"/>
                  <a:gd name="connsiteX1" fmla="*/ 684076 w 684076"/>
                  <a:gd name="connsiteY1" fmla="*/ 44789 h 388284"/>
                  <a:gd name="connsiteX2" fmla="*/ 510057 w 684076"/>
                  <a:gd name="connsiteY2" fmla="*/ 306740 h 388284"/>
                  <a:gd name="connsiteX3" fmla="*/ 0 w 684076"/>
                  <a:gd name="connsiteY3" fmla="*/ 356638 h 388284"/>
                  <a:gd name="connsiteX4" fmla="*/ 326265 w 684076"/>
                  <a:gd name="connsiteY4" fmla="*/ 49156 h 38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4076" h="388284">
                    <a:moveTo>
                      <a:pt x="326265" y="49156"/>
                    </a:moveTo>
                    <a:cubicBezTo>
                      <a:pt x="502579" y="0"/>
                      <a:pt x="659007" y="-29103"/>
                      <a:pt x="684076" y="44789"/>
                    </a:cubicBezTo>
                    <a:cubicBezTo>
                      <a:pt x="657613" y="153805"/>
                      <a:pt x="624070" y="254765"/>
                      <a:pt x="510057" y="306740"/>
                    </a:cubicBezTo>
                    <a:cubicBezTo>
                      <a:pt x="396044" y="358715"/>
                      <a:pt x="25069" y="430530"/>
                      <a:pt x="0" y="356638"/>
                    </a:cubicBezTo>
                    <a:cubicBezTo>
                      <a:pt x="72157" y="232506"/>
                      <a:pt x="149951" y="98312"/>
                      <a:pt x="326265" y="49156"/>
                    </a:cubicBezTo>
                    <a:close/>
                  </a:path>
                </a:pathLst>
              </a:custGeom>
              <a:solidFill>
                <a:srgbClr val="D3E2F5"/>
              </a:solidFill>
              <a:ln w="63500">
                <a:noFill/>
              </a:ln>
              <a:effectLst/>
            </p:spPr>
            <p:txBody>
              <a:bodyPr wrap="square" lIns="0" tIns="0" rIns="0" bIns="0" anchor="ctr"/>
              <a:lstStyle/>
              <a:p>
                <a:pPr latinLnBrk="0"/>
                <a:endParaRPr lang="ko-KR" altLang="en-US" sz="9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2" name="타원 151"/>
            <p:cNvSpPr/>
            <p:nvPr/>
          </p:nvSpPr>
          <p:spPr>
            <a:xfrm>
              <a:off x="2617596" y="5923063"/>
              <a:ext cx="145571" cy="145572"/>
            </a:xfrm>
            <a:prstGeom prst="ellipse">
              <a:avLst/>
            </a:prstGeom>
            <a:solidFill>
              <a:srgbClr val="B5D2ED">
                <a:alpha val="30000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2495002" y="5963279"/>
              <a:ext cx="223040" cy="223040"/>
            </a:xfrm>
            <a:prstGeom prst="ellipse">
              <a:avLst/>
            </a:prstGeom>
            <a:solidFill>
              <a:srgbClr val="B5D2ED">
                <a:alpha val="30000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2771659" y="6077126"/>
              <a:ext cx="72786" cy="72786"/>
            </a:xfrm>
            <a:prstGeom prst="ellipse">
              <a:avLst/>
            </a:prstGeom>
            <a:solidFill>
              <a:srgbClr val="B5D2ED">
                <a:alpha val="30000"/>
              </a:srgbClr>
            </a:solidFill>
            <a:ln w="63500" cmpd="sng">
              <a:noFill/>
            </a:ln>
            <a:effectLst/>
          </p:spPr>
          <p:txBody>
            <a:bodyPr wrap="square" lIns="0" tIns="0" rIns="0" bIns="0" anchor="ctr"/>
            <a:lstStyle/>
            <a:p>
              <a:pPr latinLnBrk="0"/>
              <a:endParaRPr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7" name="타원 156"/>
          <p:cNvSpPr/>
          <p:nvPr/>
        </p:nvSpPr>
        <p:spPr>
          <a:xfrm>
            <a:off x="2248108" y="5056869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2248108" y="5522825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744276" y="4946760"/>
            <a:ext cx="524503" cy="261610"/>
          </a:xfrm>
          <a:prstGeom prst="rect">
            <a:avLst/>
          </a:prstGeom>
          <a:noFill/>
        </p:spPr>
        <p:txBody>
          <a:bodyPr wrap="none" lIns="91434" tIns="45716" rIns="91434" bIns="45716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2007</a:t>
            </a:r>
            <a:endParaRPr lang="en-US" altLang="ko-KR" sz="1000" b="1" dirty="0">
              <a:solidFill>
                <a:srgbClr val="377B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744276" y="5414812"/>
            <a:ext cx="524503" cy="261610"/>
          </a:xfrm>
          <a:prstGeom prst="rect">
            <a:avLst/>
          </a:prstGeom>
          <a:noFill/>
        </p:spPr>
        <p:txBody>
          <a:bodyPr wrap="none" lIns="91434" tIns="45716" rIns="91434" bIns="45716" rtlCol="0">
            <a:noAutofit/>
          </a:bodyPr>
          <a:lstStyle/>
          <a:p>
            <a:pPr algn="l" latinLnBrk="0"/>
            <a:r>
              <a:rPr lang="en-US" altLang="ko-KR" sz="1000" b="1" dirty="0" smtClean="0">
                <a:solidFill>
                  <a:srgbClr val="377B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2010</a:t>
            </a:r>
            <a:endParaRPr lang="en-US" altLang="ko-KR" sz="1000" b="1" dirty="0">
              <a:solidFill>
                <a:srgbClr val="377B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464202" y="5535053"/>
            <a:ext cx="2216368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lnSpc>
                <a:spcPct val="120000"/>
              </a:lnSpc>
              <a:spcBef>
                <a:spcPts val="240"/>
              </a:spcBef>
            </a:pPr>
            <a:r>
              <a:rPr lang="ko-KR" altLang="en-US" sz="80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캠브리지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아시아법인과 국내 온라인 총판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MOU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체결</a:t>
            </a:r>
            <a:endParaRPr lang="ko-KR" altLang="en-US" sz="800" dirty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2248108" y="5270797"/>
            <a:ext cx="54000" cy="54000"/>
          </a:xfrm>
          <a:prstGeom prst="ellipse">
            <a:avLst/>
          </a:prstGeom>
          <a:solidFill>
            <a:srgbClr val="67B2C1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타원 162"/>
          <p:cNvSpPr/>
          <p:nvPr/>
        </p:nvSpPr>
        <p:spPr>
          <a:xfrm>
            <a:off x="6300118" y="4994456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6300118" y="5366214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372640" y="5289348"/>
            <a:ext cx="2519988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spcBef>
                <a:spcPts val="200"/>
              </a:spcBef>
            </a:pP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PWC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CRM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전략적 협업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spcBef>
                <a:spcPts val="200"/>
              </a:spcBef>
            </a:pP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Sysmex KOREA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영업관리 시스템 수주 및 수행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spcBef>
                <a:spcPts val="200"/>
              </a:spcBef>
            </a:pP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spcBef>
                <a:spcPts val="200"/>
              </a:spcBef>
            </a:pP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타원 165"/>
          <p:cNvSpPr/>
          <p:nvPr/>
        </p:nvSpPr>
        <p:spPr>
          <a:xfrm>
            <a:off x="6300118" y="4698039"/>
            <a:ext cx="54000" cy="54000"/>
          </a:xfrm>
          <a:prstGeom prst="ellipse">
            <a:avLst/>
          </a:prstGeom>
          <a:solidFill>
            <a:srgbClr val="91A3D7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latinLnBrk="0"/>
            <a:endParaRPr lang="ko-KR" altLang="en-US" sz="900" b="1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372640" y="4614374"/>
            <a:ext cx="2519988" cy="230832"/>
          </a:xfrm>
          <a:prstGeom prst="rect">
            <a:avLst/>
          </a:prstGeom>
          <a:noFill/>
        </p:spPr>
        <p:txBody>
          <a:bodyPr wrap="square" lIns="91434" tIns="45716" rIns="91434" bIns="45716" rtlCol="0">
            <a:noAutofit/>
          </a:bodyPr>
          <a:lstStyle/>
          <a:p>
            <a:pPr latinLnBrk="0">
              <a:spcBef>
                <a:spcPts val="200"/>
              </a:spcBef>
            </a:pPr>
            <a:r>
              <a:rPr lang="ko-KR" altLang="en-US" sz="80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우양냉동식품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MS CRM </a:t>
            </a:r>
            <a:r>
              <a: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800" dirty="0" smtClean="0">
              <a:solidFill>
                <a:srgbClr val="000000">
                  <a:lumMod val="65000"/>
                  <a:lumOff val="3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456656" y="2796659"/>
            <a:ext cx="2233663" cy="184666"/>
            <a:chOff x="319036" y="1688443"/>
            <a:chExt cx="2233663" cy="184666"/>
          </a:xfrm>
        </p:grpSpPr>
        <p:sp>
          <p:nvSpPr>
            <p:cNvPr id="169" name="TextBox 168"/>
            <p:cNvSpPr txBox="1"/>
            <p:nvPr/>
          </p:nvSpPr>
          <p:spPr bwMode="auto">
            <a:xfrm>
              <a:off x="615176" y="1688443"/>
              <a:ext cx="1937523" cy="184666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defTabSz="1001839">
                <a:defRPr/>
              </a:pPr>
              <a:r>
                <a:rPr lang="ko-KR" altLang="en-US" sz="1200" spc="-1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 Bold" pitchFamily="50" charset="-127"/>
                  <a:ea typeface="나눔고딕 Bold" pitchFamily="50" charset="-127"/>
                </a:rPr>
                <a:t>주요 연혁</a:t>
              </a:r>
              <a:endParaRPr lang="ko-KR" altLang="en-US" sz="1200" spc="-100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70" name="눈물 방울 169"/>
            <p:cNvSpPr/>
            <p:nvPr/>
          </p:nvSpPr>
          <p:spPr bwMode="auto">
            <a:xfrm>
              <a:off x="319036" y="1721841"/>
              <a:ext cx="107950" cy="107950"/>
            </a:xfrm>
            <a:prstGeom prst="teardrop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7CA228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sz="1000" kern="0" spc="-100" dirty="0"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1" name="AutoShape 321"/>
          <p:cNvSpPr>
            <a:spLocks noChangeArrowheads="1"/>
          </p:cNvSpPr>
          <p:nvPr/>
        </p:nvSpPr>
        <p:spPr bwMode="auto">
          <a:xfrm>
            <a:off x="530525" y="3179777"/>
            <a:ext cx="8398691" cy="3000150"/>
          </a:xfrm>
          <a:prstGeom prst="roundRect">
            <a:avLst>
              <a:gd name="adj" fmla="val 1375"/>
            </a:avLst>
          </a:prstGeom>
          <a:noFill/>
          <a:ln w="19050">
            <a:solidFill>
              <a:srgbClr val="DDD2C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4" tIns="154789" rIns="91434" bIns="45716"/>
          <a:lstStyle/>
          <a:p>
            <a:pPr latinLnBrk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088456" y="2418880"/>
            <a:ext cx="4972843" cy="19367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박이사님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조직 및 인원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46243" y="1140217"/>
            <a:ext cx="8267854" cy="5112339"/>
            <a:chOff x="658998" y="1081980"/>
            <a:chExt cx="8077200" cy="4833045"/>
          </a:xfrm>
        </p:grpSpPr>
        <p:sp>
          <p:nvSpPr>
            <p:cNvPr id="4" name="AutoShape 6"/>
            <p:cNvSpPr>
              <a:spLocks noChangeArrowheads="1"/>
            </p:cNvSpPr>
            <p:nvPr/>
          </p:nvSpPr>
          <p:spPr bwMode="auto">
            <a:xfrm>
              <a:off x="773162" y="2515493"/>
              <a:ext cx="1785937" cy="2578100"/>
            </a:xfrm>
            <a:prstGeom prst="roundRect">
              <a:avLst>
                <a:gd name="adj" fmla="val 4400"/>
              </a:avLst>
            </a:prstGeom>
            <a:solidFill>
              <a:schemeClr val="bg1">
                <a:lumMod val="95000"/>
                <a:alpha val="32941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4628183" y="1310580"/>
              <a:ext cx="0" cy="1008063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AutoShape 8"/>
            <p:cNvSpPr>
              <a:spLocks noChangeArrowheads="1"/>
            </p:cNvSpPr>
            <p:nvPr/>
          </p:nvSpPr>
          <p:spPr bwMode="auto">
            <a:xfrm>
              <a:off x="3469308" y="1081980"/>
              <a:ext cx="2311400" cy="381000"/>
            </a:xfrm>
            <a:prstGeom prst="roundRect">
              <a:avLst>
                <a:gd name="adj" fmla="val 16667"/>
              </a:avLst>
            </a:prstGeom>
            <a:solidFill>
              <a:srgbClr val="092F19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CEO</a:t>
              </a:r>
            </a:p>
          </p:txBody>
        </p:sp>
        <p:sp>
          <p:nvSpPr>
            <p:cNvPr id="7" name="AutoShape 9"/>
            <p:cNvSpPr>
              <a:spLocks noChangeArrowheads="1"/>
            </p:cNvSpPr>
            <p:nvPr/>
          </p:nvSpPr>
          <p:spPr bwMode="auto">
            <a:xfrm>
              <a:off x="939849" y="2682180"/>
              <a:ext cx="1485900" cy="4572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운용사업부</a:t>
              </a:r>
            </a:p>
            <a:p>
              <a:pPr algn="ctr">
                <a:defRPr/>
              </a:pP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E-service team</a:t>
              </a:r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>
              <a:off x="1637258" y="2301181"/>
              <a:ext cx="6120680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square" lIns="90000" tIns="46800" rIns="90000" bIns="46800">
              <a:spAutoFit/>
            </a:bodyPr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flipH="1">
              <a:off x="1630412" y="2315468"/>
              <a:ext cx="0" cy="214312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>
              <a:off x="4650408" y="1863030"/>
              <a:ext cx="211455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2726358" y="1863030"/>
              <a:ext cx="1905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AutoShape 24"/>
            <p:cNvSpPr>
              <a:spLocks noChangeArrowheads="1"/>
            </p:cNvSpPr>
            <p:nvPr/>
          </p:nvSpPr>
          <p:spPr bwMode="auto">
            <a:xfrm>
              <a:off x="930324" y="3210818"/>
              <a:ext cx="1485900" cy="1780946"/>
            </a:xfrm>
            <a:prstGeom prst="roundRect">
              <a:avLst>
                <a:gd name="adj" fmla="val 6411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wrap="none" anchor="t" anchorCtr="0"/>
            <a:lstStyle/>
            <a:p>
              <a:pPr>
                <a:defRPr/>
              </a:pP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한화 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그룹사 운영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15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50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 개 사이트</a:t>
              </a: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SKT 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고지서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40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 개 종</a:t>
              </a: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SYSMEX CRM 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건국대학교 산학협력 외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 </a:t>
              </a:r>
            </a:p>
            <a:p>
              <a:pPr>
                <a:defRPr/>
              </a:pP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사이트 운영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 flipH="1">
              <a:off x="7761436" y="2301180"/>
              <a:ext cx="0" cy="39548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AutoShape 34"/>
            <p:cNvSpPr>
              <a:spLocks noChangeArrowheads="1"/>
            </p:cNvSpPr>
            <p:nvPr/>
          </p:nvSpPr>
          <p:spPr bwMode="auto">
            <a:xfrm>
              <a:off x="5669583" y="1615380"/>
              <a:ext cx="1485900" cy="457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관리팀</a:t>
              </a:r>
              <a:endPara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AutoShape 35"/>
            <p:cNvSpPr>
              <a:spLocks noChangeArrowheads="1"/>
            </p:cNvSpPr>
            <p:nvPr/>
          </p:nvSpPr>
          <p:spPr bwMode="auto">
            <a:xfrm>
              <a:off x="2240583" y="1615380"/>
              <a:ext cx="1485900" cy="457200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75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영업</a:t>
              </a:r>
              <a:r>
                <a:rPr lang="en-US" altLang="ko-KR" sz="1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마케팅팀</a:t>
              </a:r>
              <a:endPara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AutoShape 41"/>
            <p:cNvSpPr>
              <a:spLocks noChangeArrowheads="1"/>
            </p:cNvSpPr>
            <p:nvPr/>
          </p:nvSpPr>
          <p:spPr bwMode="auto">
            <a:xfrm>
              <a:off x="658998" y="5381625"/>
              <a:ext cx="8077200" cy="533400"/>
            </a:xfrm>
            <a:prstGeom prst="roundRect">
              <a:avLst>
                <a:gd name="adj" fmla="val 16297"/>
              </a:avLst>
            </a:prstGeom>
            <a:noFill/>
            <a:ln w="28575">
              <a:solidFill>
                <a:srgbClr val="092F19"/>
              </a:solidFill>
              <a:round/>
              <a:headEnd/>
              <a:tailEnd/>
            </a:ln>
          </p:spPr>
          <p:txBody>
            <a:bodyPr wrap="none" lIns="91432" tIns="45716" rIns="91432" bIns="45716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인력 구성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특급개발자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:2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고급 개발자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:2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중급개발자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:8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초급 개발자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역할별 인력 구성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 및 마케팅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3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컨설턴트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5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개발자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:7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디자이너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연구원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:3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AutoShape 34"/>
            <p:cNvSpPr>
              <a:spLocks noChangeArrowheads="1"/>
            </p:cNvSpPr>
            <p:nvPr/>
          </p:nvSpPr>
          <p:spPr bwMode="auto">
            <a:xfrm>
              <a:off x="7064126" y="2658368"/>
              <a:ext cx="1485900" cy="457200"/>
            </a:xfrm>
            <a:prstGeom prst="roundRect">
              <a:avLst>
                <a:gd name="adj" fmla="val 16667"/>
              </a:avLst>
            </a:prstGeom>
            <a:solidFill>
              <a:srgbClr val="CCC3AC"/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부설 연구소</a:t>
              </a:r>
            </a:p>
          </p:txBody>
        </p:sp>
        <p:sp>
          <p:nvSpPr>
            <p:cNvPr id="18" name="AutoShape 6"/>
            <p:cNvSpPr>
              <a:spLocks noChangeArrowheads="1"/>
            </p:cNvSpPr>
            <p:nvPr/>
          </p:nvSpPr>
          <p:spPr bwMode="auto">
            <a:xfrm>
              <a:off x="2778745" y="2515493"/>
              <a:ext cx="1785938" cy="2578100"/>
            </a:xfrm>
            <a:prstGeom prst="roundRect">
              <a:avLst>
                <a:gd name="adj" fmla="val 6246"/>
              </a:avLst>
            </a:prstGeom>
            <a:solidFill>
              <a:schemeClr val="bg1">
                <a:lumMod val="95000"/>
                <a:alpha val="32941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AutoShape 10"/>
            <p:cNvSpPr>
              <a:spLocks noChangeArrowheads="1"/>
            </p:cNvSpPr>
            <p:nvPr/>
          </p:nvSpPr>
          <p:spPr bwMode="auto">
            <a:xfrm>
              <a:off x="2921620" y="2682180"/>
              <a:ext cx="1485900" cy="4572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 사업부</a:t>
              </a:r>
            </a:p>
            <a:p>
              <a:pPr algn="ctr">
                <a:defRPr/>
              </a:pP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E-biz service team</a:t>
              </a:r>
            </a:p>
          </p:txBody>
        </p:sp>
        <p:sp>
          <p:nvSpPr>
            <p:cNvPr id="20" name="AutoShape 6"/>
            <p:cNvSpPr>
              <a:spLocks noChangeArrowheads="1"/>
            </p:cNvSpPr>
            <p:nvPr/>
          </p:nvSpPr>
          <p:spPr bwMode="auto">
            <a:xfrm>
              <a:off x="4840312" y="2515493"/>
              <a:ext cx="1785938" cy="2578100"/>
            </a:xfrm>
            <a:prstGeom prst="roundRect">
              <a:avLst>
                <a:gd name="adj" fmla="val 4162"/>
              </a:avLst>
            </a:prstGeom>
            <a:solidFill>
              <a:schemeClr val="bg1">
                <a:lumMod val="95000"/>
                <a:alpha val="32941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AutoShape 10"/>
            <p:cNvSpPr>
              <a:spLocks noChangeArrowheads="1"/>
            </p:cNvSpPr>
            <p:nvPr/>
          </p:nvSpPr>
          <p:spPr bwMode="auto">
            <a:xfrm>
              <a:off x="4983187" y="2682180"/>
              <a:ext cx="1485900" cy="4572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CRM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사업부</a:t>
              </a:r>
            </a:p>
            <a:p>
              <a:pPr algn="ctr">
                <a:defRPr/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Dynamics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CRM team</a:t>
              </a:r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 flipH="1">
              <a:off x="5697562" y="2301180"/>
              <a:ext cx="0" cy="214313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 flipH="1">
              <a:off x="3635995" y="2301180"/>
              <a:ext cx="0" cy="214313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AutoShape 24"/>
            <p:cNvSpPr>
              <a:spLocks noChangeArrowheads="1"/>
            </p:cNvSpPr>
            <p:nvPr/>
          </p:nvSpPr>
          <p:spPr bwMode="auto">
            <a:xfrm>
              <a:off x="2931145" y="3210818"/>
              <a:ext cx="1485900" cy="1780946"/>
            </a:xfrm>
            <a:prstGeom prst="roundRect">
              <a:avLst>
                <a:gd name="adj" fmla="val 6411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wrap="none" anchor="t" anchorCtr="0"/>
            <a:lstStyle/>
            <a:p>
              <a:pPr>
                <a:defRPr/>
              </a:pP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제조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금융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 웹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9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엡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컨설팅 및 개발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15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100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시스템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>
                <a:defRPr/>
              </a:pP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UI, 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</a:t>
              </a:r>
              <a:r>
                <a:rPr lang="ko-KR" altLang="en-US" sz="9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앱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AutoShape 24"/>
            <p:cNvSpPr>
              <a:spLocks noChangeArrowheads="1"/>
            </p:cNvSpPr>
            <p:nvPr/>
          </p:nvSpPr>
          <p:spPr bwMode="auto">
            <a:xfrm>
              <a:off x="5002237" y="3210818"/>
              <a:ext cx="1485900" cy="1780946"/>
            </a:xfrm>
            <a:prstGeom prst="roundRect">
              <a:avLst>
                <a:gd name="adj" fmla="val 6411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wrap="none" anchor="t" anchorCtr="0"/>
            <a:lstStyle/>
            <a:p>
              <a:pPr>
                <a:defRPr/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CRM , XRM , 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연동 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컨설팅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개발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Ms BI , </a:t>
              </a:r>
              <a:r>
                <a:rPr lang="ko-KR" altLang="en-US" sz="9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콜센터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구축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년간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15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시스템 개발</a:t>
              </a:r>
              <a:endPara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defRPr/>
              </a:pP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운영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071844" y="2440557"/>
            <a:ext cx="4972843" cy="19367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박이사님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69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주요 사업 내용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256262" y="3463863"/>
            <a:ext cx="4713826" cy="792000"/>
            <a:chOff x="3520043" y="4790092"/>
            <a:chExt cx="4892082" cy="9406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702" b="21413"/>
            <a:stretch/>
          </p:blipFill>
          <p:spPr>
            <a:xfrm rot="10800000" flipV="1">
              <a:off x="3520043" y="5137999"/>
              <a:ext cx="4892082" cy="59278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702" b="21413"/>
            <a:stretch/>
          </p:blipFill>
          <p:spPr>
            <a:xfrm rot="10800000">
              <a:off x="3520043" y="4790092"/>
              <a:ext cx="4892082" cy="59278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5043037" y="1385385"/>
            <a:ext cx="3672002" cy="2294921"/>
            <a:chOff x="6168911" y="1032208"/>
            <a:chExt cx="3672002" cy="2294921"/>
          </a:xfrm>
        </p:grpSpPr>
        <p:sp>
          <p:nvSpPr>
            <p:cNvPr id="7" name="Rectangle 140"/>
            <p:cNvSpPr/>
            <p:nvPr/>
          </p:nvSpPr>
          <p:spPr bwMode="auto">
            <a:xfrm>
              <a:off x="6168911" y="2607129"/>
              <a:ext cx="3672000" cy="720000"/>
            </a:xfrm>
            <a:prstGeom prst="rect">
              <a:avLst/>
            </a:prstGeom>
            <a:solidFill>
              <a:srgbClr val="D5DFE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2" tIns="45720" rIns="91432" bIns="45716" numCol="1" rtlCol="0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1800" kern="0" spc="-60" dirty="0">
                <a:gradFill>
                  <a:gsLst>
                    <a:gs pos="0">
                      <a:sysClr val="window" lastClr="FFFFFF"/>
                    </a:gs>
                    <a:gs pos="86000">
                      <a:sysClr val="window" lastClr="FFFFFF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AutoShape 166"/>
            <p:cNvSpPr>
              <a:spLocks noChangeArrowheads="1"/>
            </p:cNvSpPr>
            <p:nvPr/>
          </p:nvSpPr>
          <p:spPr bwMode="auto">
            <a:xfrm>
              <a:off x="6168913" y="1168400"/>
              <a:ext cx="3672000" cy="144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algn="ctr">
              <a:noFill/>
              <a:round/>
              <a:headEnd/>
              <a:tailEnd/>
            </a:ln>
            <a:effectLst>
              <a:outerShdw dist="25400" dir="5400000" algn="ctr" rotWithShape="0">
                <a:srgbClr val="B3D8DF"/>
              </a:outerShdw>
            </a:effectLst>
          </p:spPr>
          <p:txBody>
            <a:bodyPr lIns="72000" tIns="0" rIns="72000" bIns="0" anchor="ctr" anchorCtr="0"/>
            <a:lstStyle/>
            <a:p>
              <a:pPr latinLnBrk="0">
                <a:lnSpc>
                  <a:spcPct val="110000"/>
                </a:lnSpc>
                <a:buClr>
                  <a:srgbClr val="000000"/>
                </a:buClr>
              </a:pPr>
              <a:endParaRPr lang="en-US" altLang="ko-KR" sz="1000" dirty="0">
                <a:solidFill>
                  <a:srgbClr val="3B839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r="52696"/>
            <a:stretch>
              <a:fillRect/>
            </a:stretch>
          </p:blipFill>
          <p:spPr bwMode="auto">
            <a:xfrm>
              <a:off x="7915547" y="1439864"/>
              <a:ext cx="1798366" cy="1048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73803" y="1438275"/>
              <a:ext cx="1559991" cy="1041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60"/>
            <p:cNvGrpSpPr/>
            <p:nvPr/>
          </p:nvGrpSpPr>
          <p:grpSpPr>
            <a:xfrm>
              <a:off x="7919235" y="2719839"/>
              <a:ext cx="575311" cy="499611"/>
              <a:chOff x="2462213" y="1598613"/>
              <a:chExt cx="4222750" cy="3667125"/>
            </a:xfrm>
          </p:grpSpPr>
          <p:sp>
            <p:nvSpPr>
              <p:cNvPr id="16" name="Rectangle 6"/>
              <p:cNvSpPr>
                <a:spLocks noChangeArrowheads="1"/>
              </p:cNvSpPr>
              <p:nvPr/>
            </p:nvSpPr>
            <p:spPr bwMode="auto">
              <a:xfrm>
                <a:off x="5564188" y="3346451"/>
                <a:ext cx="115888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Rectangle 7"/>
              <p:cNvSpPr>
                <a:spLocks noChangeArrowheads="1"/>
              </p:cNvSpPr>
              <p:nvPr/>
            </p:nvSpPr>
            <p:spPr bwMode="auto">
              <a:xfrm>
                <a:off x="5795963" y="3346451"/>
                <a:ext cx="112713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Rectangle 8"/>
              <p:cNvSpPr>
                <a:spLocks noChangeArrowheads="1"/>
              </p:cNvSpPr>
              <p:nvPr/>
            </p:nvSpPr>
            <p:spPr bwMode="auto">
              <a:xfrm>
                <a:off x="3092451" y="3346451"/>
                <a:ext cx="115888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Rectangle 9"/>
              <p:cNvSpPr>
                <a:spLocks noChangeArrowheads="1"/>
              </p:cNvSpPr>
              <p:nvPr/>
            </p:nvSpPr>
            <p:spPr bwMode="auto">
              <a:xfrm>
                <a:off x="3324226" y="3346451"/>
                <a:ext cx="117475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3902076" y="2506663"/>
                <a:ext cx="101600" cy="123825"/>
              </a:xfrm>
              <a:custGeom>
                <a:avLst/>
                <a:gdLst>
                  <a:gd name="T0" fmla="*/ 36 w 64"/>
                  <a:gd name="T1" fmla="*/ 78 h 78"/>
                  <a:gd name="T2" fmla="*/ 64 w 64"/>
                  <a:gd name="T3" fmla="*/ 64 h 78"/>
                  <a:gd name="T4" fmla="*/ 26 w 64"/>
                  <a:gd name="T5" fmla="*/ 0 h 78"/>
                  <a:gd name="T6" fmla="*/ 0 w 64"/>
                  <a:gd name="T7" fmla="*/ 17 h 78"/>
                  <a:gd name="T8" fmla="*/ 36 w 64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8">
                    <a:moveTo>
                      <a:pt x="36" y="78"/>
                    </a:moveTo>
                    <a:lnTo>
                      <a:pt x="64" y="64"/>
                    </a:lnTo>
                    <a:lnTo>
                      <a:pt x="26" y="0"/>
                    </a:lnTo>
                    <a:lnTo>
                      <a:pt x="0" y="17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4017963" y="2709863"/>
                <a:ext cx="98425" cy="123825"/>
              </a:xfrm>
              <a:custGeom>
                <a:avLst/>
                <a:gdLst>
                  <a:gd name="T0" fmla="*/ 36 w 62"/>
                  <a:gd name="T1" fmla="*/ 78 h 78"/>
                  <a:gd name="T2" fmla="*/ 62 w 62"/>
                  <a:gd name="T3" fmla="*/ 61 h 78"/>
                  <a:gd name="T4" fmla="*/ 26 w 62"/>
                  <a:gd name="T5" fmla="*/ 0 h 78"/>
                  <a:gd name="T6" fmla="*/ 0 w 62"/>
                  <a:gd name="T7" fmla="*/ 14 h 78"/>
                  <a:gd name="T8" fmla="*/ 3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36" y="78"/>
                    </a:moveTo>
                    <a:lnTo>
                      <a:pt x="62" y="61"/>
                    </a:lnTo>
                    <a:lnTo>
                      <a:pt x="26" y="0"/>
                    </a:lnTo>
                    <a:lnTo>
                      <a:pt x="0" y="14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4873626" y="2709863"/>
                <a:ext cx="98425" cy="123825"/>
              </a:xfrm>
              <a:custGeom>
                <a:avLst/>
                <a:gdLst>
                  <a:gd name="T0" fmla="*/ 26 w 62"/>
                  <a:gd name="T1" fmla="*/ 78 h 78"/>
                  <a:gd name="T2" fmla="*/ 62 w 62"/>
                  <a:gd name="T3" fmla="*/ 14 h 78"/>
                  <a:gd name="T4" fmla="*/ 36 w 62"/>
                  <a:gd name="T5" fmla="*/ 0 h 78"/>
                  <a:gd name="T6" fmla="*/ 0 w 62"/>
                  <a:gd name="T7" fmla="*/ 61 h 78"/>
                  <a:gd name="T8" fmla="*/ 2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26" y="78"/>
                    </a:moveTo>
                    <a:lnTo>
                      <a:pt x="62" y="14"/>
                    </a:lnTo>
                    <a:lnTo>
                      <a:pt x="36" y="0"/>
                    </a:lnTo>
                    <a:lnTo>
                      <a:pt x="0" y="61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4989513" y="2506663"/>
                <a:ext cx="98425" cy="123825"/>
              </a:xfrm>
              <a:custGeom>
                <a:avLst/>
                <a:gdLst>
                  <a:gd name="T0" fmla="*/ 26 w 62"/>
                  <a:gd name="T1" fmla="*/ 78 h 78"/>
                  <a:gd name="T2" fmla="*/ 62 w 62"/>
                  <a:gd name="T3" fmla="*/ 17 h 78"/>
                  <a:gd name="T4" fmla="*/ 36 w 62"/>
                  <a:gd name="T5" fmla="*/ 0 h 78"/>
                  <a:gd name="T6" fmla="*/ 0 w 62"/>
                  <a:gd name="T7" fmla="*/ 64 h 78"/>
                  <a:gd name="T8" fmla="*/ 2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26" y="78"/>
                    </a:moveTo>
                    <a:lnTo>
                      <a:pt x="62" y="17"/>
                    </a:lnTo>
                    <a:lnTo>
                      <a:pt x="36" y="0"/>
                    </a:lnTo>
                    <a:lnTo>
                      <a:pt x="0" y="64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4017963" y="3990976"/>
                <a:ext cx="98425" cy="123825"/>
              </a:xfrm>
              <a:custGeom>
                <a:avLst/>
                <a:gdLst>
                  <a:gd name="T0" fmla="*/ 0 w 62"/>
                  <a:gd name="T1" fmla="*/ 64 h 78"/>
                  <a:gd name="T2" fmla="*/ 26 w 62"/>
                  <a:gd name="T3" fmla="*/ 78 h 78"/>
                  <a:gd name="T4" fmla="*/ 62 w 62"/>
                  <a:gd name="T5" fmla="*/ 14 h 78"/>
                  <a:gd name="T6" fmla="*/ 36 w 62"/>
                  <a:gd name="T7" fmla="*/ 0 h 78"/>
                  <a:gd name="T8" fmla="*/ 0 w 62"/>
                  <a:gd name="T9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0" y="64"/>
                    </a:moveTo>
                    <a:lnTo>
                      <a:pt x="26" y="78"/>
                    </a:lnTo>
                    <a:lnTo>
                      <a:pt x="62" y="14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3902076" y="4189413"/>
                <a:ext cx="101600" cy="128588"/>
              </a:xfrm>
              <a:custGeom>
                <a:avLst/>
                <a:gdLst>
                  <a:gd name="T0" fmla="*/ 0 w 64"/>
                  <a:gd name="T1" fmla="*/ 64 h 81"/>
                  <a:gd name="T2" fmla="*/ 26 w 64"/>
                  <a:gd name="T3" fmla="*/ 81 h 81"/>
                  <a:gd name="T4" fmla="*/ 64 w 64"/>
                  <a:gd name="T5" fmla="*/ 17 h 81"/>
                  <a:gd name="T6" fmla="*/ 36 w 64"/>
                  <a:gd name="T7" fmla="*/ 0 h 81"/>
                  <a:gd name="T8" fmla="*/ 0 w 64"/>
                  <a:gd name="T9" fmla="*/ 6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81">
                    <a:moveTo>
                      <a:pt x="0" y="64"/>
                    </a:moveTo>
                    <a:lnTo>
                      <a:pt x="26" y="81"/>
                    </a:lnTo>
                    <a:lnTo>
                      <a:pt x="64" y="17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Freeform 16"/>
              <p:cNvSpPr>
                <a:spLocks/>
              </p:cNvSpPr>
              <p:nvPr/>
            </p:nvSpPr>
            <p:spPr bwMode="auto">
              <a:xfrm>
                <a:off x="4989513" y="4189413"/>
                <a:ext cx="98425" cy="128588"/>
              </a:xfrm>
              <a:custGeom>
                <a:avLst/>
                <a:gdLst>
                  <a:gd name="T0" fmla="*/ 26 w 62"/>
                  <a:gd name="T1" fmla="*/ 0 h 81"/>
                  <a:gd name="T2" fmla="*/ 0 w 62"/>
                  <a:gd name="T3" fmla="*/ 17 h 81"/>
                  <a:gd name="T4" fmla="*/ 36 w 62"/>
                  <a:gd name="T5" fmla="*/ 81 h 81"/>
                  <a:gd name="T6" fmla="*/ 62 w 62"/>
                  <a:gd name="T7" fmla="*/ 64 h 81"/>
                  <a:gd name="T8" fmla="*/ 26 w 6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81">
                    <a:moveTo>
                      <a:pt x="26" y="0"/>
                    </a:moveTo>
                    <a:lnTo>
                      <a:pt x="0" y="17"/>
                    </a:lnTo>
                    <a:lnTo>
                      <a:pt x="36" y="81"/>
                    </a:lnTo>
                    <a:lnTo>
                      <a:pt x="62" y="6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Freeform 17"/>
              <p:cNvSpPr>
                <a:spLocks/>
              </p:cNvSpPr>
              <p:nvPr/>
            </p:nvSpPr>
            <p:spPr bwMode="auto">
              <a:xfrm>
                <a:off x="4873626" y="3990976"/>
                <a:ext cx="98425" cy="123825"/>
              </a:xfrm>
              <a:custGeom>
                <a:avLst/>
                <a:gdLst>
                  <a:gd name="T0" fmla="*/ 0 w 62"/>
                  <a:gd name="T1" fmla="*/ 14 h 78"/>
                  <a:gd name="T2" fmla="*/ 36 w 62"/>
                  <a:gd name="T3" fmla="*/ 78 h 78"/>
                  <a:gd name="T4" fmla="*/ 62 w 62"/>
                  <a:gd name="T5" fmla="*/ 64 h 78"/>
                  <a:gd name="T6" fmla="*/ 26 w 62"/>
                  <a:gd name="T7" fmla="*/ 0 h 78"/>
                  <a:gd name="T8" fmla="*/ 0 w 62"/>
                  <a:gd name="T9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0" y="14"/>
                    </a:moveTo>
                    <a:lnTo>
                      <a:pt x="36" y="78"/>
                    </a:lnTo>
                    <a:lnTo>
                      <a:pt x="62" y="64"/>
                    </a:lnTo>
                    <a:lnTo>
                      <a:pt x="26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Freeform 18"/>
              <p:cNvSpPr>
                <a:spLocks/>
              </p:cNvSpPr>
              <p:nvPr/>
            </p:nvSpPr>
            <p:spPr bwMode="auto">
              <a:xfrm>
                <a:off x="3579813" y="2892426"/>
                <a:ext cx="1833563" cy="1068388"/>
              </a:xfrm>
              <a:custGeom>
                <a:avLst/>
                <a:gdLst>
                  <a:gd name="T0" fmla="*/ 415 w 489"/>
                  <a:gd name="T1" fmla="*/ 222 h 285"/>
                  <a:gd name="T2" fmla="*/ 489 w 489"/>
                  <a:gd name="T3" fmla="*/ 148 h 285"/>
                  <a:gd name="T4" fmla="*/ 415 w 489"/>
                  <a:gd name="T5" fmla="*/ 74 h 285"/>
                  <a:gd name="T6" fmla="*/ 404 w 489"/>
                  <a:gd name="T7" fmla="*/ 75 h 285"/>
                  <a:gd name="T8" fmla="*/ 295 w 489"/>
                  <a:gd name="T9" fmla="*/ 0 h 285"/>
                  <a:gd name="T10" fmla="*/ 213 w 489"/>
                  <a:gd name="T11" fmla="*/ 34 h 285"/>
                  <a:gd name="T12" fmla="*/ 162 w 489"/>
                  <a:gd name="T13" fmla="*/ 18 h 285"/>
                  <a:gd name="T14" fmla="*/ 71 w 489"/>
                  <a:gd name="T15" fmla="*/ 97 h 285"/>
                  <a:gd name="T16" fmla="*/ 56 w 489"/>
                  <a:gd name="T17" fmla="*/ 95 h 285"/>
                  <a:gd name="T18" fmla="*/ 0 w 489"/>
                  <a:gd name="T19" fmla="*/ 151 h 285"/>
                  <a:gd name="T20" fmla="*/ 56 w 489"/>
                  <a:gd name="T21" fmla="*/ 208 h 285"/>
                  <a:gd name="T22" fmla="*/ 78 w 489"/>
                  <a:gd name="T23" fmla="*/ 203 h 285"/>
                  <a:gd name="T24" fmla="*/ 141 w 489"/>
                  <a:gd name="T25" fmla="*/ 257 h 285"/>
                  <a:gd name="T26" fmla="*/ 178 w 489"/>
                  <a:gd name="T27" fmla="*/ 244 h 285"/>
                  <a:gd name="T28" fmla="*/ 241 w 489"/>
                  <a:gd name="T29" fmla="*/ 285 h 285"/>
                  <a:gd name="T30" fmla="*/ 297 w 489"/>
                  <a:gd name="T31" fmla="*/ 255 h 285"/>
                  <a:gd name="T32" fmla="*/ 332 w 489"/>
                  <a:gd name="T33" fmla="*/ 267 h 285"/>
                  <a:gd name="T34" fmla="*/ 390 w 489"/>
                  <a:gd name="T35" fmla="*/ 217 h 285"/>
                  <a:gd name="T36" fmla="*/ 415 w 489"/>
                  <a:gd name="T37" fmla="*/ 2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9" h="285">
                    <a:moveTo>
                      <a:pt x="415" y="222"/>
                    </a:moveTo>
                    <a:cubicBezTo>
                      <a:pt x="456" y="222"/>
                      <a:pt x="489" y="189"/>
                      <a:pt x="489" y="148"/>
                    </a:cubicBezTo>
                    <a:cubicBezTo>
                      <a:pt x="489" y="107"/>
                      <a:pt x="456" y="74"/>
                      <a:pt x="415" y="74"/>
                    </a:cubicBezTo>
                    <a:cubicBezTo>
                      <a:pt x="411" y="74"/>
                      <a:pt x="407" y="74"/>
                      <a:pt x="404" y="75"/>
                    </a:cubicBezTo>
                    <a:cubicBezTo>
                      <a:pt x="387" y="31"/>
                      <a:pt x="345" y="0"/>
                      <a:pt x="295" y="0"/>
                    </a:cubicBezTo>
                    <a:cubicBezTo>
                      <a:pt x="263" y="0"/>
                      <a:pt x="234" y="13"/>
                      <a:pt x="213" y="34"/>
                    </a:cubicBezTo>
                    <a:cubicBezTo>
                      <a:pt x="199" y="24"/>
                      <a:pt x="181" y="18"/>
                      <a:pt x="162" y="18"/>
                    </a:cubicBezTo>
                    <a:cubicBezTo>
                      <a:pt x="115" y="18"/>
                      <a:pt x="77" y="52"/>
                      <a:pt x="71" y="97"/>
                    </a:cubicBezTo>
                    <a:cubicBezTo>
                      <a:pt x="66" y="96"/>
                      <a:pt x="61" y="95"/>
                      <a:pt x="56" y="95"/>
                    </a:cubicBezTo>
                    <a:cubicBezTo>
                      <a:pt x="25" y="95"/>
                      <a:pt x="0" y="120"/>
                      <a:pt x="0" y="151"/>
                    </a:cubicBezTo>
                    <a:cubicBezTo>
                      <a:pt x="0" y="182"/>
                      <a:pt x="25" y="208"/>
                      <a:pt x="56" y="208"/>
                    </a:cubicBezTo>
                    <a:cubicBezTo>
                      <a:pt x="64" y="208"/>
                      <a:pt x="71" y="206"/>
                      <a:pt x="78" y="203"/>
                    </a:cubicBezTo>
                    <a:cubicBezTo>
                      <a:pt x="83" y="234"/>
                      <a:pt x="109" y="257"/>
                      <a:pt x="141" y="257"/>
                    </a:cubicBezTo>
                    <a:cubicBezTo>
                      <a:pt x="155" y="257"/>
                      <a:pt x="168" y="252"/>
                      <a:pt x="178" y="244"/>
                    </a:cubicBezTo>
                    <a:cubicBezTo>
                      <a:pt x="189" y="268"/>
                      <a:pt x="213" y="285"/>
                      <a:pt x="241" y="285"/>
                    </a:cubicBezTo>
                    <a:cubicBezTo>
                      <a:pt x="264" y="285"/>
                      <a:pt x="285" y="273"/>
                      <a:pt x="297" y="255"/>
                    </a:cubicBezTo>
                    <a:cubicBezTo>
                      <a:pt x="307" y="263"/>
                      <a:pt x="319" y="267"/>
                      <a:pt x="332" y="267"/>
                    </a:cubicBezTo>
                    <a:cubicBezTo>
                      <a:pt x="361" y="267"/>
                      <a:pt x="386" y="246"/>
                      <a:pt x="390" y="217"/>
                    </a:cubicBezTo>
                    <a:cubicBezTo>
                      <a:pt x="397" y="220"/>
                      <a:pt x="406" y="222"/>
                      <a:pt x="415" y="2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Freeform 19"/>
              <p:cNvSpPr>
                <a:spLocks noEditPoints="1"/>
              </p:cNvSpPr>
              <p:nvPr/>
            </p:nvSpPr>
            <p:spPr bwMode="auto">
              <a:xfrm>
                <a:off x="3321051" y="1598613"/>
                <a:ext cx="750888" cy="522288"/>
              </a:xfrm>
              <a:custGeom>
                <a:avLst/>
                <a:gdLst>
                  <a:gd name="T0" fmla="*/ 174 w 200"/>
                  <a:gd name="T1" fmla="*/ 0 h 139"/>
                  <a:gd name="T2" fmla="*/ 26 w 200"/>
                  <a:gd name="T3" fmla="*/ 0 h 139"/>
                  <a:gd name="T4" fmla="*/ 0 w 200"/>
                  <a:gd name="T5" fmla="*/ 27 h 139"/>
                  <a:gd name="T6" fmla="*/ 0 w 200"/>
                  <a:gd name="T7" fmla="*/ 113 h 139"/>
                  <a:gd name="T8" fmla="*/ 26 w 200"/>
                  <a:gd name="T9" fmla="*/ 139 h 139"/>
                  <a:gd name="T10" fmla="*/ 174 w 200"/>
                  <a:gd name="T11" fmla="*/ 139 h 139"/>
                  <a:gd name="T12" fmla="*/ 200 w 200"/>
                  <a:gd name="T13" fmla="*/ 113 h 139"/>
                  <a:gd name="T14" fmla="*/ 200 w 200"/>
                  <a:gd name="T15" fmla="*/ 27 h 139"/>
                  <a:gd name="T16" fmla="*/ 174 w 200"/>
                  <a:gd name="T17" fmla="*/ 0 h 139"/>
                  <a:gd name="T18" fmla="*/ 185 w 200"/>
                  <a:gd name="T19" fmla="*/ 113 h 139"/>
                  <a:gd name="T20" fmla="*/ 174 w 200"/>
                  <a:gd name="T21" fmla="*/ 124 h 139"/>
                  <a:gd name="T22" fmla="*/ 26 w 200"/>
                  <a:gd name="T23" fmla="*/ 124 h 139"/>
                  <a:gd name="T24" fmla="*/ 15 w 200"/>
                  <a:gd name="T25" fmla="*/ 113 h 139"/>
                  <a:gd name="T26" fmla="*/ 15 w 200"/>
                  <a:gd name="T27" fmla="*/ 27 h 139"/>
                  <a:gd name="T28" fmla="*/ 26 w 200"/>
                  <a:gd name="T29" fmla="*/ 16 h 139"/>
                  <a:gd name="T30" fmla="*/ 174 w 200"/>
                  <a:gd name="T31" fmla="*/ 16 h 139"/>
                  <a:gd name="T32" fmla="*/ 185 w 200"/>
                  <a:gd name="T33" fmla="*/ 27 h 139"/>
                  <a:gd name="T34" fmla="*/ 185 w 200"/>
                  <a:gd name="T35" fmla="*/ 1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0" h="139">
                    <a:moveTo>
                      <a:pt x="17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27"/>
                      <a:pt x="12" y="139"/>
                      <a:pt x="26" y="139"/>
                    </a:cubicBezTo>
                    <a:cubicBezTo>
                      <a:pt x="174" y="139"/>
                      <a:pt x="174" y="139"/>
                      <a:pt x="174" y="139"/>
                    </a:cubicBezTo>
                    <a:cubicBezTo>
                      <a:pt x="188" y="139"/>
                      <a:pt x="200" y="127"/>
                      <a:pt x="200" y="113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12"/>
                      <a:pt x="188" y="0"/>
                      <a:pt x="174" y="0"/>
                    </a:cubicBezTo>
                    <a:moveTo>
                      <a:pt x="185" y="113"/>
                    </a:moveTo>
                    <a:cubicBezTo>
                      <a:pt x="185" y="119"/>
                      <a:pt x="180" y="124"/>
                      <a:pt x="174" y="124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20" y="124"/>
                      <a:pt x="15" y="119"/>
                      <a:pt x="15" y="11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1"/>
                      <a:pt x="20" y="16"/>
                      <a:pt x="26" y="16"/>
                    </a:cubicBezTo>
                    <a:cubicBezTo>
                      <a:pt x="174" y="16"/>
                      <a:pt x="174" y="16"/>
                      <a:pt x="174" y="16"/>
                    </a:cubicBezTo>
                    <a:cubicBezTo>
                      <a:pt x="180" y="16"/>
                      <a:pt x="185" y="21"/>
                      <a:pt x="185" y="27"/>
                    </a:cubicBezTo>
                    <a:lnTo>
                      <a:pt x="185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3178176" y="2154238"/>
                <a:ext cx="1035050" cy="239713"/>
              </a:xfrm>
              <a:custGeom>
                <a:avLst/>
                <a:gdLst>
                  <a:gd name="T0" fmla="*/ 7 w 276"/>
                  <a:gd name="T1" fmla="*/ 64 h 64"/>
                  <a:gd name="T2" fmla="*/ 269 w 276"/>
                  <a:gd name="T3" fmla="*/ 64 h 64"/>
                  <a:gd name="T4" fmla="*/ 276 w 276"/>
                  <a:gd name="T5" fmla="*/ 57 h 64"/>
                  <a:gd name="T6" fmla="*/ 276 w 276"/>
                  <a:gd name="T7" fmla="*/ 54 h 64"/>
                  <a:gd name="T8" fmla="*/ 272 w 276"/>
                  <a:gd name="T9" fmla="*/ 42 h 64"/>
                  <a:gd name="T10" fmla="*/ 240 w 276"/>
                  <a:gd name="T11" fmla="*/ 5 h 64"/>
                  <a:gd name="T12" fmla="*/ 229 w 276"/>
                  <a:gd name="T13" fmla="*/ 0 h 64"/>
                  <a:gd name="T14" fmla="*/ 47 w 276"/>
                  <a:gd name="T15" fmla="*/ 0 h 64"/>
                  <a:gd name="T16" fmla="*/ 36 w 276"/>
                  <a:gd name="T17" fmla="*/ 5 h 64"/>
                  <a:gd name="T18" fmla="*/ 4 w 276"/>
                  <a:gd name="T19" fmla="*/ 42 h 64"/>
                  <a:gd name="T20" fmla="*/ 0 w 276"/>
                  <a:gd name="T21" fmla="*/ 54 h 64"/>
                  <a:gd name="T22" fmla="*/ 0 w 276"/>
                  <a:gd name="T23" fmla="*/ 57 h 64"/>
                  <a:gd name="T24" fmla="*/ 7 w 276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6" h="64">
                    <a:moveTo>
                      <a:pt x="7" y="64"/>
                    </a:moveTo>
                    <a:cubicBezTo>
                      <a:pt x="269" y="64"/>
                      <a:pt x="269" y="64"/>
                      <a:pt x="269" y="64"/>
                    </a:cubicBezTo>
                    <a:cubicBezTo>
                      <a:pt x="273" y="64"/>
                      <a:pt x="276" y="61"/>
                      <a:pt x="276" y="57"/>
                    </a:cubicBezTo>
                    <a:cubicBezTo>
                      <a:pt x="276" y="54"/>
                      <a:pt x="276" y="54"/>
                      <a:pt x="276" y="54"/>
                    </a:cubicBezTo>
                    <a:cubicBezTo>
                      <a:pt x="276" y="50"/>
                      <a:pt x="274" y="45"/>
                      <a:pt x="272" y="42"/>
                    </a:cubicBezTo>
                    <a:cubicBezTo>
                      <a:pt x="240" y="5"/>
                      <a:pt x="240" y="5"/>
                      <a:pt x="240" y="5"/>
                    </a:cubicBezTo>
                    <a:cubicBezTo>
                      <a:pt x="238" y="2"/>
                      <a:pt x="233" y="0"/>
                      <a:pt x="22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2"/>
                      <a:pt x="36" y="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2" y="45"/>
                      <a:pt x="0" y="50"/>
                      <a:pt x="0" y="54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Freeform 21"/>
              <p:cNvSpPr>
                <a:spLocks noEditPoints="1"/>
              </p:cNvSpPr>
              <p:nvPr/>
            </p:nvSpPr>
            <p:spPr bwMode="auto">
              <a:xfrm>
                <a:off x="4730751" y="1639888"/>
                <a:ext cx="781050" cy="608013"/>
              </a:xfrm>
              <a:custGeom>
                <a:avLst/>
                <a:gdLst>
                  <a:gd name="T0" fmla="*/ 177 w 208"/>
                  <a:gd name="T1" fmla="*/ 0 h 162"/>
                  <a:gd name="T2" fmla="*/ 31 w 208"/>
                  <a:gd name="T3" fmla="*/ 0 h 162"/>
                  <a:gd name="T4" fmla="*/ 0 w 208"/>
                  <a:gd name="T5" fmla="*/ 31 h 162"/>
                  <a:gd name="T6" fmla="*/ 0 w 208"/>
                  <a:gd name="T7" fmla="*/ 131 h 162"/>
                  <a:gd name="T8" fmla="*/ 31 w 208"/>
                  <a:gd name="T9" fmla="*/ 162 h 162"/>
                  <a:gd name="T10" fmla="*/ 177 w 208"/>
                  <a:gd name="T11" fmla="*/ 162 h 162"/>
                  <a:gd name="T12" fmla="*/ 208 w 208"/>
                  <a:gd name="T13" fmla="*/ 131 h 162"/>
                  <a:gd name="T14" fmla="*/ 208 w 208"/>
                  <a:gd name="T15" fmla="*/ 31 h 162"/>
                  <a:gd name="T16" fmla="*/ 177 w 208"/>
                  <a:gd name="T17" fmla="*/ 0 h 162"/>
                  <a:gd name="T18" fmla="*/ 190 w 208"/>
                  <a:gd name="T19" fmla="*/ 131 h 162"/>
                  <a:gd name="T20" fmla="*/ 177 w 208"/>
                  <a:gd name="T21" fmla="*/ 144 h 162"/>
                  <a:gd name="T22" fmla="*/ 31 w 208"/>
                  <a:gd name="T23" fmla="*/ 144 h 162"/>
                  <a:gd name="T24" fmla="*/ 18 w 208"/>
                  <a:gd name="T25" fmla="*/ 131 h 162"/>
                  <a:gd name="T26" fmla="*/ 18 w 208"/>
                  <a:gd name="T27" fmla="*/ 31 h 162"/>
                  <a:gd name="T28" fmla="*/ 31 w 208"/>
                  <a:gd name="T29" fmla="*/ 18 h 162"/>
                  <a:gd name="T30" fmla="*/ 177 w 208"/>
                  <a:gd name="T31" fmla="*/ 18 h 162"/>
                  <a:gd name="T32" fmla="*/ 190 w 208"/>
                  <a:gd name="T33" fmla="*/ 31 h 162"/>
                  <a:gd name="T34" fmla="*/ 190 w 208"/>
                  <a:gd name="T35" fmla="*/ 13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162">
                    <a:moveTo>
                      <a:pt x="17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8"/>
                      <a:pt x="14" y="162"/>
                      <a:pt x="31" y="162"/>
                    </a:cubicBezTo>
                    <a:cubicBezTo>
                      <a:pt x="177" y="162"/>
                      <a:pt x="177" y="162"/>
                      <a:pt x="177" y="162"/>
                    </a:cubicBezTo>
                    <a:cubicBezTo>
                      <a:pt x="194" y="162"/>
                      <a:pt x="208" y="148"/>
                      <a:pt x="208" y="1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8" y="14"/>
                      <a:pt x="194" y="0"/>
                      <a:pt x="177" y="0"/>
                    </a:cubicBezTo>
                    <a:moveTo>
                      <a:pt x="190" y="131"/>
                    </a:moveTo>
                    <a:cubicBezTo>
                      <a:pt x="190" y="138"/>
                      <a:pt x="184" y="144"/>
                      <a:pt x="177" y="144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24" y="144"/>
                      <a:pt x="18" y="138"/>
                      <a:pt x="18" y="1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4"/>
                      <a:pt x="24" y="18"/>
                      <a:pt x="31" y="18"/>
                    </a:cubicBezTo>
                    <a:cubicBezTo>
                      <a:pt x="177" y="18"/>
                      <a:pt x="177" y="18"/>
                      <a:pt x="177" y="18"/>
                    </a:cubicBezTo>
                    <a:cubicBezTo>
                      <a:pt x="184" y="18"/>
                      <a:pt x="190" y="24"/>
                      <a:pt x="190" y="31"/>
                    </a:cubicBezTo>
                    <a:lnTo>
                      <a:pt x="19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Freeform 22"/>
              <p:cNvSpPr>
                <a:spLocks/>
              </p:cNvSpPr>
              <p:nvPr/>
            </p:nvSpPr>
            <p:spPr bwMode="auto">
              <a:xfrm>
                <a:off x="4911726" y="2289176"/>
                <a:ext cx="419100" cy="104775"/>
              </a:xfrm>
              <a:custGeom>
                <a:avLst/>
                <a:gdLst>
                  <a:gd name="T0" fmla="*/ 112 w 112"/>
                  <a:gd name="T1" fmla="*/ 25 h 28"/>
                  <a:gd name="T2" fmla="*/ 112 w 112"/>
                  <a:gd name="T3" fmla="*/ 23 h 28"/>
                  <a:gd name="T4" fmla="*/ 110 w 112"/>
                  <a:gd name="T5" fmla="*/ 18 h 28"/>
                  <a:gd name="T6" fmla="*/ 96 w 112"/>
                  <a:gd name="T7" fmla="*/ 2 h 28"/>
                  <a:gd name="T8" fmla="*/ 91 w 112"/>
                  <a:gd name="T9" fmla="*/ 0 h 28"/>
                  <a:gd name="T10" fmla="*/ 21 w 112"/>
                  <a:gd name="T11" fmla="*/ 0 h 28"/>
                  <a:gd name="T12" fmla="*/ 16 w 112"/>
                  <a:gd name="T13" fmla="*/ 2 h 28"/>
                  <a:gd name="T14" fmla="*/ 2 w 112"/>
                  <a:gd name="T15" fmla="*/ 18 h 28"/>
                  <a:gd name="T16" fmla="*/ 0 w 112"/>
                  <a:gd name="T17" fmla="*/ 23 h 28"/>
                  <a:gd name="T18" fmla="*/ 0 w 112"/>
                  <a:gd name="T19" fmla="*/ 25 h 28"/>
                  <a:gd name="T20" fmla="*/ 3 w 112"/>
                  <a:gd name="T21" fmla="*/ 28 h 28"/>
                  <a:gd name="T22" fmla="*/ 109 w 112"/>
                  <a:gd name="T23" fmla="*/ 28 h 28"/>
                  <a:gd name="T24" fmla="*/ 112 w 112"/>
                  <a:gd name="T2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28">
                    <a:moveTo>
                      <a:pt x="112" y="25"/>
                    </a:move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2"/>
                      <a:pt x="111" y="20"/>
                      <a:pt x="110" y="1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5" y="1"/>
                      <a:pt x="93" y="0"/>
                      <a:pt x="9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1"/>
                      <a:pt x="16" y="2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20"/>
                      <a:pt x="0" y="22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8"/>
                      <a:pt x="3" y="28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11" y="28"/>
                      <a:pt x="112" y="26"/>
                      <a:pt x="112" y="2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Freeform 23"/>
              <p:cNvSpPr>
                <a:spLocks noEditPoints="1"/>
              </p:cNvSpPr>
              <p:nvPr/>
            </p:nvSpPr>
            <p:spPr bwMode="auto">
              <a:xfrm>
                <a:off x="5586413" y="1639888"/>
                <a:ext cx="385763" cy="754063"/>
              </a:xfrm>
              <a:custGeom>
                <a:avLst/>
                <a:gdLst>
                  <a:gd name="T0" fmla="*/ 89 w 103"/>
                  <a:gd name="T1" fmla="*/ 0 h 201"/>
                  <a:gd name="T2" fmla="*/ 13 w 103"/>
                  <a:gd name="T3" fmla="*/ 0 h 201"/>
                  <a:gd name="T4" fmla="*/ 0 w 103"/>
                  <a:gd name="T5" fmla="*/ 13 h 201"/>
                  <a:gd name="T6" fmla="*/ 0 w 103"/>
                  <a:gd name="T7" fmla="*/ 187 h 201"/>
                  <a:gd name="T8" fmla="*/ 13 w 103"/>
                  <a:gd name="T9" fmla="*/ 201 h 201"/>
                  <a:gd name="T10" fmla="*/ 89 w 103"/>
                  <a:gd name="T11" fmla="*/ 201 h 201"/>
                  <a:gd name="T12" fmla="*/ 103 w 103"/>
                  <a:gd name="T13" fmla="*/ 187 h 201"/>
                  <a:gd name="T14" fmla="*/ 103 w 103"/>
                  <a:gd name="T15" fmla="*/ 13 h 201"/>
                  <a:gd name="T16" fmla="*/ 89 w 103"/>
                  <a:gd name="T17" fmla="*/ 0 h 201"/>
                  <a:gd name="T18" fmla="*/ 52 w 103"/>
                  <a:gd name="T19" fmla="*/ 187 h 201"/>
                  <a:gd name="T20" fmla="*/ 40 w 103"/>
                  <a:gd name="T21" fmla="*/ 175 h 201"/>
                  <a:gd name="T22" fmla="*/ 52 w 103"/>
                  <a:gd name="T23" fmla="*/ 163 h 201"/>
                  <a:gd name="T24" fmla="*/ 63 w 103"/>
                  <a:gd name="T25" fmla="*/ 175 h 201"/>
                  <a:gd name="T26" fmla="*/ 52 w 103"/>
                  <a:gd name="T27" fmla="*/ 18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201">
                    <a:moveTo>
                      <a:pt x="8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5"/>
                      <a:pt x="6" y="201"/>
                      <a:pt x="13" y="201"/>
                    </a:cubicBezTo>
                    <a:cubicBezTo>
                      <a:pt x="89" y="201"/>
                      <a:pt x="89" y="201"/>
                      <a:pt x="89" y="201"/>
                    </a:cubicBezTo>
                    <a:cubicBezTo>
                      <a:pt x="97" y="201"/>
                      <a:pt x="103" y="195"/>
                      <a:pt x="103" y="187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6"/>
                      <a:pt x="97" y="0"/>
                      <a:pt x="89" y="0"/>
                    </a:cubicBezTo>
                    <a:moveTo>
                      <a:pt x="52" y="187"/>
                    </a:moveTo>
                    <a:cubicBezTo>
                      <a:pt x="45" y="187"/>
                      <a:pt x="40" y="181"/>
                      <a:pt x="40" y="175"/>
                    </a:cubicBezTo>
                    <a:cubicBezTo>
                      <a:pt x="40" y="168"/>
                      <a:pt x="45" y="163"/>
                      <a:pt x="52" y="163"/>
                    </a:cubicBezTo>
                    <a:cubicBezTo>
                      <a:pt x="58" y="163"/>
                      <a:pt x="63" y="168"/>
                      <a:pt x="63" y="175"/>
                    </a:cubicBezTo>
                    <a:cubicBezTo>
                      <a:pt x="63" y="181"/>
                      <a:pt x="58" y="187"/>
                      <a:pt x="52" y="1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Freeform 24"/>
              <p:cNvSpPr>
                <a:spLocks noEditPoints="1"/>
              </p:cNvSpPr>
              <p:nvPr/>
            </p:nvSpPr>
            <p:spPr bwMode="auto">
              <a:xfrm>
                <a:off x="2462213" y="3032126"/>
                <a:ext cx="525463" cy="804863"/>
              </a:xfrm>
              <a:custGeom>
                <a:avLst/>
                <a:gdLst>
                  <a:gd name="T0" fmla="*/ 109 w 140"/>
                  <a:gd name="T1" fmla="*/ 0 h 215"/>
                  <a:gd name="T2" fmla="*/ 31 w 140"/>
                  <a:gd name="T3" fmla="*/ 0 h 215"/>
                  <a:gd name="T4" fmla="*/ 0 w 140"/>
                  <a:gd name="T5" fmla="*/ 30 h 215"/>
                  <a:gd name="T6" fmla="*/ 0 w 140"/>
                  <a:gd name="T7" fmla="*/ 184 h 215"/>
                  <a:gd name="T8" fmla="*/ 31 w 140"/>
                  <a:gd name="T9" fmla="*/ 215 h 215"/>
                  <a:gd name="T10" fmla="*/ 109 w 140"/>
                  <a:gd name="T11" fmla="*/ 215 h 215"/>
                  <a:gd name="T12" fmla="*/ 140 w 140"/>
                  <a:gd name="T13" fmla="*/ 184 h 215"/>
                  <a:gd name="T14" fmla="*/ 140 w 140"/>
                  <a:gd name="T15" fmla="*/ 30 h 215"/>
                  <a:gd name="T16" fmla="*/ 109 w 140"/>
                  <a:gd name="T17" fmla="*/ 0 h 215"/>
                  <a:gd name="T18" fmla="*/ 122 w 140"/>
                  <a:gd name="T19" fmla="*/ 177 h 215"/>
                  <a:gd name="T20" fmla="*/ 109 w 140"/>
                  <a:gd name="T21" fmla="*/ 195 h 215"/>
                  <a:gd name="T22" fmla="*/ 31 w 140"/>
                  <a:gd name="T23" fmla="*/ 195 h 215"/>
                  <a:gd name="T24" fmla="*/ 18 w 140"/>
                  <a:gd name="T25" fmla="*/ 177 h 215"/>
                  <a:gd name="T26" fmla="*/ 18 w 140"/>
                  <a:gd name="T27" fmla="*/ 35 h 215"/>
                  <a:gd name="T28" fmla="*/ 31 w 140"/>
                  <a:gd name="T29" fmla="*/ 18 h 215"/>
                  <a:gd name="T30" fmla="*/ 109 w 140"/>
                  <a:gd name="T31" fmla="*/ 18 h 215"/>
                  <a:gd name="T32" fmla="*/ 122 w 140"/>
                  <a:gd name="T33" fmla="*/ 35 h 215"/>
                  <a:gd name="T34" fmla="*/ 122 w 140"/>
                  <a:gd name="T35" fmla="*/ 17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15">
                    <a:moveTo>
                      <a:pt x="109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01"/>
                      <a:pt x="14" y="215"/>
                      <a:pt x="31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26" y="215"/>
                      <a:pt x="140" y="201"/>
                      <a:pt x="140" y="18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13"/>
                      <a:pt x="126" y="0"/>
                      <a:pt x="109" y="0"/>
                    </a:cubicBezTo>
                    <a:moveTo>
                      <a:pt x="122" y="177"/>
                    </a:moveTo>
                    <a:cubicBezTo>
                      <a:pt x="122" y="187"/>
                      <a:pt x="116" y="195"/>
                      <a:pt x="109" y="195"/>
                    </a:cubicBezTo>
                    <a:cubicBezTo>
                      <a:pt x="31" y="195"/>
                      <a:pt x="31" y="195"/>
                      <a:pt x="31" y="195"/>
                    </a:cubicBezTo>
                    <a:cubicBezTo>
                      <a:pt x="24" y="195"/>
                      <a:pt x="18" y="187"/>
                      <a:pt x="18" y="177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26"/>
                      <a:pt x="24" y="18"/>
                      <a:pt x="31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16" y="18"/>
                      <a:pt x="122" y="26"/>
                      <a:pt x="122" y="35"/>
                    </a:cubicBezTo>
                    <a:lnTo>
                      <a:pt x="122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" name="Freeform 25"/>
              <p:cNvSpPr>
                <a:spLocks noEditPoints="1"/>
              </p:cNvSpPr>
              <p:nvPr/>
            </p:nvSpPr>
            <p:spPr bwMode="auto">
              <a:xfrm>
                <a:off x="5049838" y="4411663"/>
                <a:ext cx="739775" cy="854075"/>
              </a:xfrm>
              <a:custGeom>
                <a:avLst/>
                <a:gdLst>
                  <a:gd name="T0" fmla="*/ 98 w 197"/>
                  <a:gd name="T1" fmla="*/ 0 h 228"/>
                  <a:gd name="T2" fmla="*/ 0 w 197"/>
                  <a:gd name="T3" fmla="*/ 33 h 228"/>
                  <a:gd name="T4" fmla="*/ 0 w 197"/>
                  <a:gd name="T5" fmla="*/ 195 h 228"/>
                  <a:gd name="T6" fmla="*/ 98 w 197"/>
                  <a:gd name="T7" fmla="*/ 228 h 228"/>
                  <a:gd name="T8" fmla="*/ 197 w 197"/>
                  <a:gd name="T9" fmla="*/ 195 h 228"/>
                  <a:gd name="T10" fmla="*/ 197 w 197"/>
                  <a:gd name="T11" fmla="*/ 33 h 228"/>
                  <a:gd name="T12" fmla="*/ 98 w 197"/>
                  <a:gd name="T13" fmla="*/ 0 h 228"/>
                  <a:gd name="T14" fmla="*/ 98 w 197"/>
                  <a:gd name="T15" fmla="*/ 55 h 228"/>
                  <a:gd name="T16" fmla="*/ 15 w 197"/>
                  <a:gd name="T17" fmla="*/ 32 h 228"/>
                  <a:gd name="T18" fmla="*/ 98 w 197"/>
                  <a:gd name="T19" fmla="*/ 10 h 228"/>
                  <a:gd name="T20" fmla="*/ 182 w 197"/>
                  <a:gd name="T21" fmla="*/ 32 h 228"/>
                  <a:gd name="T22" fmla="*/ 98 w 197"/>
                  <a:gd name="T23" fmla="*/ 5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7" h="228">
                    <a:moveTo>
                      <a:pt x="98" y="0"/>
                    </a:moveTo>
                    <a:cubicBezTo>
                      <a:pt x="62" y="0"/>
                      <a:pt x="0" y="7"/>
                      <a:pt x="0" y="33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221"/>
                      <a:pt x="62" y="228"/>
                      <a:pt x="98" y="228"/>
                    </a:cubicBezTo>
                    <a:cubicBezTo>
                      <a:pt x="135" y="228"/>
                      <a:pt x="197" y="221"/>
                      <a:pt x="197" y="195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7"/>
                      <a:pt x="135" y="0"/>
                      <a:pt x="98" y="0"/>
                    </a:cubicBezTo>
                    <a:moveTo>
                      <a:pt x="98" y="55"/>
                    </a:moveTo>
                    <a:cubicBezTo>
                      <a:pt x="52" y="55"/>
                      <a:pt x="15" y="45"/>
                      <a:pt x="15" y="32"/>
                    </a:cubicBezTo>
                    <a:cubicBezTo>
                      <a:pt x="15" y="20"/>
                      <a:pt x="52" y="10"/>
                      <a:pt x="98" y="10"/>
                    </a:cubicBezTo>
                    <a:cubicBezTo>
                      <a:pt x="144" y="10"/>
                      <a:pt x="182" y="20"/>
                      <a:pt x="182" y="32"/>
                    </a:cubicBezTo>
                    <a:cubicBezTo>
                      <a:pt x="182" y="45"/>
                      <a:pt x="144" y="55"/>
                      <a:pt x="98" y="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Freeform 26"/>
              <p:cNvSpPr>
                <a:spLocks noEditPoints="1"/>
              </p:cNvSpPr>
              <p:nvPr/>
            </p:nvSpPr>
            <p:spPr bwMode="auto">
              <a:xfrm>
                <a:off x="6043613" y="2960688"/>
                <a:ext cx="641350" cy="876300"/>
              </a:xfrm>
              <a:custGeom>
                <a:avLst/>
                <a:gdLst>
                  <a:gd name="T0" fmla="*/ 146 w 171"/>
                  <a:gd name="T1" fmla="*/ 0 h 234"/>
                  <a:gd name="T2" fmla="*/ 25 w 171"/>
                  <a:gd name="T3" fmla="*/ 0 h 234"/>
                  <a:gd name="T4" fmla="*/ 0 w 171"/>
                  <a:gd name="T5" fmla="*/ 25 h 234"/>
                  <a:gd name="T6" fmla="*/ 0 w 171"/>
                  <a:gd name="T7" fmla="*/ 209 h 234"/>
                  <a:gd name="T8" fmla="*/ 25 w 171"/>
                  <a:gd name="T9" fmla="*/ 234 h 234"/>
                  <a:gd name="T10" fmla="*/ 146 w 171"/>
                  <a:gd name="T11" fmla="*/ 234 h 234"/>
                  <a:gd name="T12" fmla="*/ 171 w 171"/>
                  <a:gd name="T13" fmla="*/ 209 h 234"/>
                  <a:gd name="T14" fmla="*/ 171 w 171"/>
                  <a:gd name="T15" fmla="*/ 25 h 234"/>
                  <a:gd name="T16" fmla="*/ 146 w 171"/>
                  <a:gd name="T17" fmla="*/ 0 h 234"/>
                  <a:gd name="T18" fmla="*/ 157 w 171"/>
                  <a:gd name="T19" fmla="*/ 183 h 234"/>
                  <a:gd name="T20" fmla="*/ 146 w 171"/>
                  <a:gd name="T21" fmla="*/ 193 h 234"/>
                  <a:gd name="T22" fmla="*/ 25 w 171"/>
                  <a:gd name="T23" fmla="*/ 193 h 234"/>
                  <a:gd name="T24" fmla="*/ 15 w 171"/>
                  <a:gd name="T25" fmla="*/ 183 h 234"/>
                  <a:gd name="T26" fmla="*/ 15 w 171"/>
                  <a:gd name="T27" fmla="*/ 25 h 234"/>
                  <a:gd name="T28" fmla="*/ 25 w 171"/>
                  <a:gd name="T29" fmla="*/ 14 h 234"/>
                  <a:gd name="T30" fmla="*/ 146 w 171"/>
                  <a:gd name="T31" fmla="*/ 14 h 234"/>
                  <a:gd name="T32" fmla="*/ 157 w 171"/>
                  <a:gd name="T33" fmla="*/ 25 h 234"/>
                  <a:gd name="T34" fmla="*/ 157 w 171"/>
                  <a:gd name="T35" fmla="*/ 18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1" h="234">
                    <a:moveTo>
                      <a:pt x="14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3"/>
                      <a:pt x="11" y="234"/>
                      <a:pt x="25" y="234"/>
                    </a:cubicBezTo>
                    <a:cubicBezTo>
                      <a:pt x="146" y="234"/>
                      <a:pt x="146" y="234"/>
                      <a:pt x="146" y="234"/>
                    </a:cubicBezTo>
                    <a:cubicBezTo>
                      <a:pt x="160" y="234"/>
                      <a:pt x="171" y="223"/>
                      <a:pt x="171" y="209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11"/>
                      <a:pt x="160" y="0"/>
                      <a:pt x="146" y="0"/>
                    </a:cubicBezTo>
                    <a:moveTo>
                      <a:pt x="157" y="183"/>
                    </a:moveTo>
                    <a:cubicBezTo>
                      <a:pt x="157" y="188"/>
                      <a:pt x="152" y="193"/>
                      <a:pt x="146" y="193"/>
                    </a:cubicBezTo>
                    <a:cubicBezTo>
                      <a:pt x="25" y="193"/>
                      <a:pt x="25" y="193"/>
                      <a:pt x="25" y="193"/>
                    </a:cubicBezTo>
                    <a:cubicBezTo>
                      <a:pt x="19" y="193"/>
                      <a:pt x="15" y="188"/>
                      <a:pt x="15" y="18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19"/>
                      <a:pt x="19" y="14"/>
                      <a:pt x="25" y="1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2" y="14"/>
                      <a:pt x="157" y="19"/>
                      <a:pt x="157" y="25"/>
                    </a:cubicBezTo>
                    <a:lnTo>
                      <a:pt x="157" y="1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Oval 27"/>
              <p:cNvSpPr>
                <a:spLocks noChangeArrowheads="1"/>
              </p:cNvSpPr>
              <p:nvPr/>
            </p:nvSpPr>
            <p:spPr bwMode="auto">
              <a:xfrm>
                <a:off x="6224588" y="37258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Oval 28"/>
              <p:cNvSpPr>
                <a:spLocks noChangeArrowheads="1"/>
              </p:cNvSpPr>
              <p:nvPr/>
            </p:nvSpPr>
            <p:spPr bwMode="auto">
              <a:xfrm>
                <a:off x="6453188" y="37258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Oval 29"/>
              <p:cNvSpPr>
                <a:spLocks noChangeArrowheads="1"/>
              </p:cNvSpPr>
              <p:nvPr/>
            </p:nvSpPr>
            <p:spPr bwMode="auto">
              <a:xfrm>
                <a:off x="6340476" y="37258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Freeform 30"/>
              <p:cNvSpPr>
                <a:spLocks/>
              </p:cNvSpPr>
              <p:nvPr/>
            </p:nvSpPr>
            <p:spPr bwMode="auto">
              <a:xfrm>
                <a:off x="3425826" y="4279901"/>
                <a:ext cx="442913" cy="161925"/>
              </a:xfrm>
              <a:custGeom>
                <a:avLst/>
                <a:gdLst>
                  <a:gd name="T0" fmla="*/ 0 w 118"/>
                  <a:gd name="T1" fmla="*/ 43 h 43"/>
                  <a:gd name="T2" fmla="*/ 14 w 118"/>
                  <a:gd name="T3" fmla="*/ 39 h 43"/>
                  <a:gd name="T4" fmla="*/ 108 w 118"/>
                  <a:gd name="T5" fmla="*/ 39 h 43"/>
                  <a:gd name="T6" fmla="*/ 118 w 118"/>
                  <a:gd name="T7" fmla="*/ 41 h 43"/>
                  <a:gd name="T8" fmla="*/ 105 w 118"/>
                  <a:gd name="T9" fmla="*/ 15 h 43"/>
                  <a:gd name="T10" fmla="*/ 81 w 118"/>
                  <a:gd name="T11" fmla="*/ 0 h 43"/>
                  <a:gd name="T12" fmla="*/ 39 w 118"/>
                  <a:gd name="T13" fmla="*/ 0 h 43"/>
                  <a:gd name="T14" fmla="*/ 15 w 118"/>
                  <a:gd name="T15" fmla="*/ 15 h 43"/>
                  <a:gd name="T16" fmla="*/ 0 w 118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43">
                    <a:moveTo>
                      <a:pt x="0" y="43"/>
                    </a:moveTo>
                    <a:cubicBezTo>
                      <a:pt x="4" y="40"/>
                      <a:pt x="9" y="39"/>
                      <a:pt x="14" y="39"/>
                    </a:cubicBezTo>
                    <a:cubicBezTo>
                      <a:pt x="108" y="39"/>
                      <a:pt x="108" y="39"/>
                      <a:pt x="108" y="39"/>
                    </a:cubicBezTo>
                    <a:cubicBezTo>
                      <a:pt x="111" y="39"/>
                      <a:pt x="115" y="40"/>
                      <a:pt x="118" y="41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1" y="7"/>
                      <a:pt x="90" y="0"/>
                      <a:pt x="8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0" y="0"/>
                      <a:pt x="19" y="7"/>
                      <a:pt x="15" y="15"/>
                    </a:cubicBez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Freeform 31"/>
              <p:cNvSpPr>
                <a:spLocks noEditPoints="1"/>
              </p:cNvSpPr>
              <p:nvPr/>
            </p:nvSpPr>
            <p:spPr bwMode="auto">
              <a:xfrm>
                <a:off x="3414713" y="4456113"/>
                <a:ext cx="476250" cy="809625"/>
              </a:xfrm>
              <a:custGeom>
                <a:avLst/>
                <a:gdLst>
                  <a:gd name="T0" fmla="*/ 119 w 127"/>
                  <a:gd name="T1" fmla="*/ 2 h 216"/>
                  <a:gd name="T2" fmla="*/ 111 w 127"/>
                  <a:gd name="T3" fmla="*/ 0 h 216"/>
                  <a:gd name="T4" fmla="*/ 17 w 127"/>
                  <a:gd name="T5" fmla="*/ 0 h 216"/>
                  <a:gd name="T6" fmla="*/ 9 w 127"/>
                  <a:gd name="T7" fmla="*/ 2 h 216"/>
                  <a:gd name="T8" fmla="*/ 0 w 127"/>
                  <a:gd name="T9" fmla="*/ 17 h 216"/>
                  <a:gd name="T10" fmla="*/ 0 w 127"/>
                  <a:gd name="T11" fmla="*/ 199 h 216"/>
                  <a:gd name="T12" fmla="*/ 17 w 127"/>
                  <a:gd name="T13" fmla="*/ 216 h 216"/>
                  <a:gd name="T14" fmla="*/ 111 w 127"/>
                  <a:gd name="T15" fmla="*/ 216 h 216"/>
                  <a:gd name="T16" fmla="*/ 127 w 127"/>
                  <a:gd name="T17" fmla="*/ 199 h 216"/>
                  <a:gd name="T18" fmla="*/ 127 w 127"/>
                  <a:gd name="T19" fmla="*/ 17 h 216"/>
                  <a:gd name="T20" fmla="*/ 119 w 127"/>
                  <a:gd name="T21" fmla="*/ 2 h 216"/>
                  <a:gd name="T22" fmla="*/ 105 w 127"/>
                  <a:gd name="T23" fmla="*/ 180 h 216"/>
                  <a:gd name="T24" fmla="*/ 29 w 127"/>
                  <a:gd name="T25" fmla="*/ 180 h 216"/>
                  <a:gd name="T26" fmla="*/ 22 w 127"/>
                  <a:gd name="T27" fmla="*/ 173 h 216"/>
                  <a:gd name="T28" fmla="*/ 29 w 127"/>
                  <a:gd name="T29" fmla="*/ 166 h 216"/>
                  <a:gd name="T30" fmla="*/ 105 w 127"/>
                  <a:gd name="T31" fmla="*/ 166 h 216"/>
                  <a:gd name="T32" fmla="*/ 111 w 127"/>
                  <a:gd name="T33" fmla="*/ 173 h 216"/>
                  <a:gd name="T34" fmla="*/ 105 w 127"/>
                  <a:gd name="T35" fmla="*/ 180 h 216"/>
                  <a:gd name="T36" fmla="*/ 105 w 127"/>
                  <a:gd name="T37" fmla="*/ 149 h 216"/>
                  <a:gd name="T38" fmla="*/ 29 w 127"/>
                  <a:gd name="T39" fmla="*/ 149 h 216"/>
                  <a:gd name="T40" fmla="*/ 22 w 127"/>
                  <a:gd name="T41" fmla="*/ 143 h 216"/>
                  <a:gd name="T42" fmla="*/ 29 w 127"/>
                  <a:gd name="T43" fmla="*/ 136 h 216"/>
                  <a:gd name="T44" fmla="*/ 105 w 127"/>
                  <a:gd name="T45" fmla="*/ 136 h 216"/>
                  <a:gd name="T46" fmla="*/ 111 w 127"/>
                  <a:gd name="T47" fmla="*/ 143 h 216"/>
                  <a:gd name="T48" fmla="*/ 105 w 127"/>
                  <a:gd name="T49" fmla="*/ 149 h 216"/>
                  <a:gd name="T50" fmla="*/ 105 w 127"/>
                  <a:gd name="T51" fmla="*/ 119 h 216"/>
                  <a:gd name="T52" fmla="*/ 29 w 127"/>
                  <a:gd name="T53" fmla="*/ 119 h 216"/>
                  <a:gd name="T54" fmla="*/ 22 w 127"/>
                  <a:gd name="T55" fmla="*/ 112 h 216"/>
                  <a:gd name="T56" fmla="*/ 29 w 127"/>
                  <a:gd name="T57" fmla="*/ 106 h 216"/>
                  <a:gd name="T58" fmla="*/ 105 w 127"/>
                  <a:gd name="T59" fmla="*/ 106 h 216"/>
                  <a:gd name="T60" fmla="*/ 111 w 127"/>
                  <a:gd name="T61" fmla="*/ 112 h 216"/>
                  <a:gd name="T62" fmla="*/ 105 w 127"/>
                  <a:gd name="T63" fmla="*/ 119 h 216"/>
                  <a:gd name="T64" fmla="*/ 102 w 127"/>
                  <a:gd name="T65" fmla="*/ 40 h 216"/>
                  <a:gd name="T66" fmla="*/ 93 w 127"/>
                  <a:gd name="T67" fmla="*/ 31 h 216"/>
                  <a:gd name="T68" fmla="*/ 102 w 127"/>
                  <a:gd name="T69" fmla="*/ 22 h 216"/>
                  <a:gd name="T70" fmla="*/ 111 w 127"/>
                  <a:gd name="T71" fmla="*/ 31 h 216"/>
                  <a:gd name="T72" fmla="*/ 102 w 127"/>
                  <a:gd name="T73" fmla="*/ 4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7" h="216">
                    <a:moveTo>
                      <a:pt x="119" y="2"/>
                    </a:moveTo>
                    <a:cubicBezTo>
                      <a:pt x="116" y="1"/>
                      <a:pt x="114" y="0"/>
                      <a:pt x="11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1" y="1"/>
                      <a:pt x="9" y="2"/>
                    </a:cubicBezTo>
                    <a:cubicBezTo>
                      <a:pt x="4" y="5"/>
                      <a:pt x="0" y="10"/>
                      <a:pt x="0" y="17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08"/>
                      <a:pt x="8" y="216"/>
                      <a:pt x="17" y="216"/>
                    </a:cubicBezTo>
                    <a:cubicBezTo>
                      <a:pt x="111" y="216"/>
                      <a:pt x="111" y="216"/>
                      <a:pt x="111" y="216"/>
                    </a:cubicBezTo>
                    <a:cubicBezTo>
                      <a:pt x="120" y="216"/>
                      <a:pt x="127" y="208"/>
                      <a:pt x="127" y="199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7" y="10"/>
                      <a:pt x="124" y="5"/>
                      <a:pt x="119" y="2"/>
                    </a:cubicBezTo>
                    <a:moveTo>
                      <a:pt x="105" y="180"/>
                    </a:moveTo>
                    <a:cubicBezTo>
                      <a:pt x="29" y="180"/>
                      <a:pt x="29" y="180"/>
                      <a:pt x="29" y="180"/>
                    </a:cubicBezTo>
                    <a:cubicBezTo>
                      <a:pt x="25" y="180"/>
                      <a:pt x="22" y="177"/>
                      <a:pt x="22" y="173"/>
                    </a:cubicBezTo>
                    <a:cubicBezTo>
                      <a:pt x="22" y="169"/>
                      <a:pt x="25" y="166"/>
                      <a:pt x="29" y="166"/>
                    </a:cubicBezTo>
                    <a:cubicBezTo>
                      <a:pt x="105" y="166"/>
                      <a:pt x="105" y="166"/>
                      <a:pt x="105" y="166"/>
                    </a:cubicBezTo>
                    <a:cubicBezTo>
                      <a:pt x="108" y="166"/>
                      <a:pt x="111" y="169"/>
                      <a:pt x="111" y="173"/>
                    </a:cubicBezTo>
                    <a:cubicBezTo>
                      <a:pt x="111" y="177"/>
                      <a:pt x="108" y="180"/>
                      <a:pt x="105" y="180"/>
                    </a:cubicBezTo>
                    <a:moveTo>
                      <a:pt x="105" y="149"/>
                    </a:moveTo>
                    <a:cubicBezTo>
                      <a:pt x="29" y="149"/>
                      <a:pt x="29" y="149"/>
                      <a:pt x="29" y="149"/>
                    </a:cubicBezTo>
                    <a:cubicBezTo>
                      <a:pt x="25" y="149"/>
                      <a:pt x="22" y="146"/>
                      <a:pt x="22" y="143"/>
                    </a:cubicBezTo>
                    <a:cubicBezTo>
                      <a:pt x="22" y="139"/>
                      <a:pt x="25" y="136"/>
                      <a:pt x="29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8" y="136"/>
                      <a:pt x="111" y="139"/>
                      <a:pt x="111" y="143"/>
                    </a:cubicBezTo>
                    <a:cubicBezTo>
                      <a:pt x="111" y="146"/>
                      <a:pt x="108" y="149"/>
                      <a:pt x="105" y="149"/>
                    </a:cubicBezTo>
                    <a:moveTo>
                      <a:pt x="105" y="119"/>
                    </a:moveTo>
                    <a:cubicBezTo>
                      <a:pt x="29" y="119"/>
                      <a:pt x="29" y="119"/>
                      <a:pt x="29" y="119"/>
                    </a:cubicBezTo>
                    <a:cubicBezTo>
                      <a:pt x="25" y="119"/>
                      <a:pt x="22" y="116"/>
                      <a:pt x="22" y="112"/>
                    </a:cubicBezTo>
                    <a:cubicBezTo>
                      <a:pt x="22" y="109"/>
                      <a:pt x="25" y="106"/>
                      <a:pt x="29" y="10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08" y="106"/>
                      <a:pt x="111" y="109"/>
                      <a:pt x="111" y="112"/>
                    </a:cubicBezTo>
                    <a:cubicBezTo>
                      <a:pt x="111" y="116"/>
                      <a:pt x="108" y="119"/>
                      <a:pt x="105" y="119"/>
                    </a:cubicBezTo>
                    <a:moveTo>
                      <a:pt x="102" y="40"/>
                    </a:moveTo>
                    <a:cubicBezTo>
                      <a:pt x="97" y="40"/>
                      <a:pt x="93" y="36"/>
                      <a:pt x="93" y="31"/>
                    </a:cubicBezTo>
                    <a:cubicBezTo>
                      <a:pt x="93" y="26"/>
                      <a:pt x="97" y="22"/>
                      <a:pt x="102" y="22"/>
                    </a:cubicBezTo>
                    <a:cubicBezTo>
                      <a:pt x="107" y="22"/>
                      <a:pt x="111" y="26"/>
                      <a:pt x="111" y="31"/>
                    </a:cubicBezTo>
                    <a:cubicBezTo>
                      <a:pt x="111" y="36"/>
                      <a:pt x="107" y="40"/>
                      <a:pt x="102" y="4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" name="Freeform 56"/>
            <p:cNvSpPr>
              <a:spLocks noChangeAspect="1" noEditPoints="1"/>
            </p:cNvSpPr>
            <p:nvPr/>
          </p:nvSpPr>
          <p:spPr bwMode="auto">
            <a:xfrm>
              <a:off x="6332724" y="2715905"/>
              <a:ext cx="504999" cy="486635"/>
            </a:xfrm>
            <a:custGeom>
              <a:avLst/>
              <a:gdLst>
                <a:gd name="T0" fmla="*/ 694934 w 1193"/>
                <a:gd name="T1" fmla="*/ 480684 h 1151"/>
                <a:gd name="T2" fmla="*/ 693936 w 1193"/>
                <a:gd name="T3" fmla="*/ 291203 h 1151"/>
                <a:gd name="T4" fmla="*/ 711908 w 1193"/>
                <a:gd name="T5" fmla="*/ 495643 h 1151"/>
                <a:gd name="T6" fmla="*/ 710910 w 1193"/>
                <a:gd name="T7" fmla="*/ 504619 h 1151"/>
                <a:gd name="T8" fmla="*/ 744857 w 1193"/>
                <a:gd name="T9" fmla="*/ 537529 h 1151"/>
                <a:gd name="T10" fmla="*/ 777807 w 1193"/>
                <a:gd name="T11" fmla="*/ 504619 h 1151"/>
                <a:gd name="T12" fmla="*/ 777807 w 1193"/>
                <a:gd name="T13" fmla="*/ 268266 h 1151"/>
                <a:gd name="T14" fmla="*/ 751847 w 1193"/>
                <a:gd name="T15" fmla="*/ 201449 h 1151"/>
                <a:gd name="T16" fmla="*/ 678959 w 1193"/>
                <a:gd name="T17" fmla="*/ 170533 h 1151"/>
                <a:gd name="T18" fmla="*/ 511216 w 1193"/>
                <a:gd name="T19" fmla="*/ 170533 h 1151"/>
                <a:gd name="T20" fmla="*/ 439326 w 1193"/>
                <a:gd name="T21" fmla="*/ 201449 h 1151"/>
                <a:gd name="T22" fmla="*/ 413366 w 1193"/>
                <a:gd name="T23" fmla="*/ 504619 h 1151"/>
                <a:gd name="T24" fmla="*/ 479265 w 1193"/>
                <a:gd name="T25" fmla="*/ 504619 h 1151"/>
                <a:gd name="T26" fmla="*/ 497237 w 1193"/>
                <a:gd name="T27" fmla="*/ 291203 h 1151"/>
                <a:gd name="T28" fmla="*/ 496239 w 1193"/>
                <a:gd name="T29" fmla="*/ 480684 h 1151"/>
                <a:gd name="T30" fmla="*/ 0 w 1193"/>
                <a:gd name="T31" fmla="*/ 951396 h 1151"/>
                <a:gd name="T32" fmla="*/ 1191173 w 1193"/>
                <a:gd name="T33" fmla="*/ 951396 h 1151"/>
                <a:gd name="T34" fmla="*/ 587100 w 1193"/>
                <a:gd name="T35" fmla="*/ 539523 h 1151"/>
                <a:gd name="T36" fmla="*/ 604073 w 1193"/>
                <a:gd name="T37" fmla="*/ 754933 h 1151"/>
                <a:gd name="T38" fmla="*/ 587100 w 1193"/>
                <a:gd name="T39" fmla="*/ 754933 h 1151"/>
                <a:gd name="T40" fmla="*/ 366438 w 1193"/>
                <a:gd name="T41" fmla="*/ 903527 h 1151"/>
                <a:gd name="T42" fmla="*/ 824735 w 1193"/>
                <a:gd name="T43" fmla="*/ 903527 h 1151"/>
                <a:gd name="T44" fmla="*/ 694934 w 1193"/>
                <a:gd name="T45" fmla="*/ 814770 h 1151"/>
                <a:gd name="T46" fmla="*/ 595087 w 1193"/>
                <a:gd name="T47" fmla="*/ 1021205 h 1151"/>
                <a:gd name="T48" fmla="*/ 496239 w 1193"/>
                <a:gd name="T49" fmla="*/ 814770 h 1151"/>
                <a:gd name="T50" fmla="*/ 366438 w 1193"/>
                <a:gd name="T51" fmla="*/ 903527 h 1151"/>
                <a:gd name="T52" fmla="*/ 595087 w 1193"/>
                <a:gd name="T53" fmla="*/ 827734 h 1151"/>
                <a:gd name="T54" fmla="*/ 587100 w 1193"/>
                <a:gd name="T55" fmla="*/ 809783 h 1151"/>
                <a:gd name="T56" fmla="*/ 604073 w 1193"/>
                <a:gd name="T57" fmla="*/ 809783 h 1151"/>
                <a:gd name="T58" fmla="*/ 595087 w 1193"/>
                <a:gd name="T59" fmla="*/ 790835 h 1151"/>
                <a:gd name="T60" fmla="*/ 587100 w 1193"/>
                <a:gd name="T61" fmla="*/ 772884 h 1151"/>
                <a:gd name="T62" fmla="*/ 604073 w 1193"/>
                <a:gd name="T63" fmla="*/ 772884 h 1151"/>
                <a:gd name="T64" fmla="*/ 595087 w 1193"/>
                <a:gd name="T65" fmla="*/ 790835 h 1151"/>
                <a:gd name="T66" fmla="*/ 91859 w 1193"/>
                <a:gd name="T67" fmla="*/ 939428 h 1151"/>
                <a:gd name="T68" fmla="*/ 496239 w 1193"/>
                <a:gd name="T69" fmla="*/ 794824 h 1151"/>
                <a:gd name="T70" fmla="*/ 595087 w 1193"/>
                <a:gd name="T71" fmla="*/ 1064087 h 1151"/>
                <a:gd name="T72" fmla="*/ 694934 w 1193"/>
                <a:gd name="T73" fmla="*/ 794824 h 1151"/>
                <a:gd name="T74" fmla="*/ 1099314 w 1193"/>
                <a:gd name="T75" fmla="*/ 939428 h 1151"/>
                <a:gd name="T76" fmla="*/ 519204 w 1193"/>
                <a:gd name="T77" fmla="*/ 75793 h 1151"/>
                <a:gd name="T78" fmla="*/ 669972 w 1193"/>
                <a:gd name="T79" fmla="*/ 75793 h 1151"/>
                <a:gd name="T80" fmla="*/ 519204 w 1193"/>
                <a:gd name="T81" fmla="*/ 75793 h 115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3"/>
                <a:gd name="T124" fmla="*/ 0 h 1151"/>
                <a:gd name="T125" fmla="*/ 1193 w 1193"/>
                <a:gd name="T126" fmla="*/ 1151 h 115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3" h="1151">
                  <a:moveTo>
                    <a:pt x="696" y="759"/>
                  </a:moveTo>
                  <a:cubicBezTo>
                    <a:pt x="696" y="482"/>
                    <a:pt x="696" y="482"/>
                    <a:pt x="696" y="482"/>
                  </a:cubicBezTo>
                  <a:cubicBezTo>
                    <a:pt x="696" y="481"/>
                    <a:pt x="695" y="481"/>
                    <a:pt x="695" y="481"/>
                  </a:cubicBezTo>
                  <a:cubicBezTo>
                    <a:pt x="695" y="426"/>
                    <a:pt x="695" y="363"/>
                    <a:pt x="695" y="292"/>
                  </a:cubicBezTo>
                  <a:cubicBezTo>
                    <a:pt x="695" y="292"/>
                    <a:pt x="695" y="292"/>
                    <a:pt x="713" y="292"/>
                  </a:cubicBezTo>
                  <a:cubicBezTo>
                    <a:pt x="713" y="292"/>
                    <a:pt x="713" y="292"/>
                    <a:pt x="713" y="497"/>
                  </a:cubicBezTo>
                  <a:cubicBezTo>
                    <a:pt x="712" y="496"/>
                    <a:pt x="712" y="496"/>
                    <a:pt x="712" y="496"/>
                  </a:cubicBezTo>
                  <a:cubicBezTo>
                    <a:pt x="712" y="506"/>
                    <a:pt x="712" y="506"/>
                    <a:pt x="712" y="506"/>
                  </a:cubicBezTo>
                  <a:cubicBezTo>
                    <a:pt x="712" y="514"/>
                    <a:pt x="715" y="521"/>
                    <a:pt x="720" y="527"/>
                  </a:cubicBezTo>
                  <a:cubicBezTo>
                    <a:pt x="726" y="534"/>
                    <a:pt x="735" y="539"/>
                    <a:pt x="746" y="539"/>
                  </a:cubicBezTo>
                  <a:cubicBezTo>
                    <a:pt x="764" y="539"/>
                    <a:pt x="779" y="524"/>
                    <a:pt x="779" y="506"/>
                  </a:cubicBezTo>
                  <a:cubicBezTo>
                    <a:pt x="779" y="506"/>
                    <a:pt x="779" y="506"/>
                    <a:pt x="779" y="506"/>
                  </a:cubicBezTo>
                  <a:cubicBezTo>
                    <a:pt x="779" y="505"/>
                    <a:pt x="779" y="502"/>
                    <a:pt x="779" y="479"/>
                  </a:cubicBezTo>
                  <a:cubicBezTo>
                    <a:pt x="779" y="450"/>
                    <a:pt x="779" y="392"/>
                    <a:pt x="779" y="269"/>
                  </a:cubicBezTo>
                  <a:cubicBezTo>
                    <a:pt x="779" y="243"/>
                    <a:pt x="769" y="220"/>
                    <a:pt x="752" y="202"/>
                  </a:cubicBezTo>
                  <a:cubicBezTo>
                    <a:pt x="753" y="202"/>
                    <a:pt x="753" y="202"/>
                    <a:pt x="753" y="202"/>
                  </a:cubicBezTo>
                  <a:cubicBezTo>
                    <a:pt x="735" y="183"/>
                    <a:pt x="710" y="171"/>
                    <a:pt x="681" y="171"/>
                  </a:cubicBezTo>
                  <a:cubicBezTo>
                    <a:pt x="681" y="171"/>
                    <a:pt x="680" y="171"/>
                    <a:pt x="680" y="171"/>
                  </a:cubicBezTo>
                  <a:cubicBezTo>
                    <a:pt x="513" y="171"/>
                    <a:pt x="513" y="171"/>
                    <a:pt x="513" y="171"/>
                  </a:cubicBezTo>
                  <a:cubicBezTo>
                    <a:pt x="512" y="171"/>
                    <a:pt x="512" y="171"/>
                    <a:pt x="512" y="171"/>
                  </a:cubicBezTo>
                  <a:cubicBezTo>
                    <a:pt x="483" y="171"/>
                    <a:pt x="458" y="183"/>
                    <a:pt x="440" y="202"/>
                  </a:cubicBezTo>
                  <a:cubicBezTo>
                    <a:pt x="440" y="202"/>
                    <a:pt x="440" y="202"/>
                    <a:pt x="440" y="202"/>
                  </a:cubicBezTo>
                  <a:cubicBezTo>
                    <a:pt x="424" y="220"/>
                    <a:pt x="414" y="243"/>
                    <a:pt x="414" y="269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14" y="524"/>
                    <a:pt x="429" y="539"/>
                    <a:pt x="447" y="539"/>
                  </a:cubicBezTo>
                  <a:cubicBezTo>
                    <a:pt x="466" y="539"/>
                    <a:pt x="480" y="524"/>
                    <a:pt x="480" y="506"/>
                  </a:cubicBezTo>
                  <a:cubicBezTo>
                    <a:pt x="480" y="292"/>
                    <a:pt x="480" y="292"/>
                    <a:pt x="480" y="292"/>
                  </a:cubicBezTo>
                  <a:cubicBezTo>
                    <a:pt x="498" y="292"/>
                    <a:pt x="498" y="292"/>
                    <a:pt x="498" y="292"/>
                  </a:cubicBezTo>
                  <a:cubicBezTo>
                    <a:pt x="498" y="363"/>
                    <a:pt x="498" y="426"/>
                    <a:pt x="498" y="481"/>
                  </a:cubicBezTo>
                  <a:cubicBezTo>
                    <a:pt x="498" y="481"/>
                    <a:pt x="497" y="481"/>
                    <a:pt x="497" y="482"/>
                  </a:cubicBezTo>
                  <a:cubicBezTo>
                    <a:pt x="497" y="482"/>
                    <a:pt x="497" y="482"/>
                    <a:pt x="497" y="759"/>
                  </a:cubicBezTo>
                  <a:cubicBezTo>
                    <a:pt x="215" y="775"/>
                    <a:pt x="0" y="856"/>
                    <a:pt x="0" y="954"/>
                  </a:cubicBezTo>
                  <a:cubicBezTo>
                    <a:pt x="0" y="1063"/>
                    <a:pt x="267" y="1151"/>
                    <a:pt x="596" y="1151"/>
                  </a:cubicBezTo>
                  <a:cubicBezTo>
                    <a:pt x="926" y="1151"/>
                    <a:pt x="1193" y="1063"/>
                    <a:pt x="1193" y="954"/>
                  </a:cubicBezTo>
                  <a:cubicBezTo>
                    <a:pt x="1193" y="856"/>
                    <a:pt x="978" y="775"/>
                    <a:pt x="696" y="759"/>
                  </a:cubicBezTo>
                  <a:close/>
                  <a:moveTo>
                    <a:pt x="588" y="541"/>
                  </a:moveTo>
                  <a:cubicBezTo>
                    <a:pt x="605" y="541"/>
                    <a:pt x="605" y="541"/>
                    <a:pt x="605" y="541"/>
                  </a:cubicBezTo>
                  <a:cubicBezTo>
                    <a:pt x="605" y="638"/>
                    <a:pt x="605" y="707"/>
                    <a:pt x="605" y="757"/>
                  </a:cubicBezTo>
                  <a:cubicBezTo>
                    <a:pt x="602" y="757"/>
                    <a:pt x="599" y="757"/>
                    <a:pt x="596" y="757"/>
                  </a:cubicBezTo>
                  <a:cubicBezTo>
                    <a:pt x="594" y="757"/>
                    <a:pt x="591" y="757"/>
                    <a:pt x="588" y="757"/>
                  </a:cubicBezTo>
                  <a:cubicBezTo>
                    <a:pt x="588" y="707"/>
                    <a:pt x="588" y="638"/>
                    <a:pt x="588" y="541"/>
                  </a:cubicBezTo>
                  <a:close/>
                  <a:moveTo>
                    <a:pt x="367" y="906"/>
                  </a:moveTo>
                  <a:cubicBezTo>
                    <a:pt x="367" y="948"/>
                    <a:pt x="470" y="982"/>
                    <a:pt x="596" y="982"/>
                  </a:cubicBezTo>
                  <a:cubicBezTo>
                    <a:pt x="723" y="982"/>
                    <a:pt x="826" y="948"/>
                    <a:pt x="826" y="906"/>
                  </a:cubicBezTo>
                  <a:cubicBezTo>
                    <a:pt x="826" y="876"/>
                    <a:pt x="773" y="850"/>
                    <a:pt x="696" y="837"/>
                  </a:cubicBezTo>
                  <a:cubicBezTo>
                    <a:pt x="696" y="830"/>
                    <a:pt x="696" y="824"/>
                    <a:pt x="696" y="817"/>
                  </a:cubicBezTo>
                  <a:cubicBezTo>
                    <a:pt x="824" y="831"/>
                    <a:pt x="917" y="871"/>
                    <a:pt x="917" y="918"/>
                  </a:cubicBezTo>
                  <a:cubicBezTo>
                    <a:pt x="917" y="977"/>
                    <a:pt x="774" y="1024"/>
                    <a:pt x="596" y="1024"/>
                  </a:cubicBezTo>
                  <a:cubicBezTo>
                    <a:pt x="419" y="1024"/>
                    <a:pt x="276" y="977"/>
                    <a:pt x="276" y="918"/>
                  </a:cubicBezTo>
                  <a:cubicBezTo>
                    <a:pt x="276" y="871"/>
                    <a:pt x="369" y="831"/>
                    <a:pt x="497" y="817"/>
                  </a:cubicBezTo>
                  <a:cubicBezTo>
                    <a:pt x="497" y="824"/>
                    <a:pt x="497" y="830"/>
                    <a:pt x="497" y="837"/>
                  </a:cubicBezTo>
                  <a:cubicBezTo>
                    <a:pt x="420" y="850"/>
                    <a:pt x="367" y="876"/>
                    <a:pt x="367" y="906"/>
                  </a:cubicBezTo>
                  <a:close/>
                  <a:moveTo>
                    <a:pt x="605" y="830"/>
                  </a:moveTo>
                  <a:cubicBezTo>
                    <a:pt x="602" y="830"/>
                    <a:pt x="599" y="830"/>
                    <a:pt x="596" y="830"/>
                  </a:cubicBezTo>
                  <a:cubicBezTo>
                    <a:pt x="594" y="830"/>
                    <a:pt x="591" y="830"/>
                    <a:pt x="588" y="830"/>
                  </a:cubicBezTo>
                  <a:cubicBezTo>
                    <a:pt x="588" y="825"/>
                    <a:pt x="588" y="818"/>
                    <a:pt x="588" y="812"/>
                  </a:cubicBezTo>
                  <a:cubicBezTo>
                    <a:pt x="591" y="812"/>
                    <a:pt x="594" y="812"/>
                    <a:pt x="596" y="812"/>
                  </a:cubicBezTo>
                  <a:cubicBezTo>
                    <a:pt x="599" y="812"/>
                    <a:pt x="602" y="812"/>
                    <a:pt x="605" y="812"/>
                  </a:cubicBezTo>
                  <a:cubicBezTo>
                    <a:pt x="605" y="818"/>
                    <a:pt x="605" y="825"/>
                    <a:pt x="605" y="830"/>
                  </a:cubicBezTo>
                  <a:close/>
                  <a:moveTo>
                    <a:pt x="596" y="793"/>
                  </a:moveTo>
                  <a:cubicBezTo>
                    <a:pt x="594" y="793"/>
                    <a:pt x="591" y="793"/>
                    <a:pt x="588" y="793"/>
                  </a:cubicBezTo>
                  <a:cubicBezTo>
                    <a:pt x="588" y="788"/>
                    <a:pt x="588" y="781"/>
                    <a:pt x="588" y="775"/>
                  </a:cubicBezTo>
                  <a:cubicBezTo>
                    <a:pt x="591" y="775"/>
                    <a:pt x="594" y="775"/>
                    <a:pt x="596" y="775"/>
                  </a:cubicBezTo>
                  <a:cubicBezTo>
                    <a:pt x="599" y="775"/>
                    <a:pt x="602" y="775"/>
                    <a:pt x="605" y="775"/>
                  </a:cubicBezTo>
                  <a:cubicBezTo>
                    <a:pt x="605" y="781"/>
                    <a:pt x="605" y="788"/>
                    <a:pt x="605" y="793"/>
                  </a:cubicBezTo>
                  <a:cubicBezTo>
                    <a:pt x="602" y="793"/>
                    <a:pt x="599" y="793"/>
                    <a:pt x="596" y="793"/>
                  </a:cubicBezTo>
                  <a:close/>
                  <a:moveTo>
                    <a:pt x="596" y="1109"/>
                  </a:moveTo>
                  <a:cubicBezTo>
                    <a:pt x="318" y="1109"/>
                    <a:pt x="92" y="1034"/>
                    <a:pt x="92" y="942"/>
                  </a:cubicBezTo>
                  <a:cubicBezTo>
                    <a:pt x="92" y="861"/>
                    <a:pt x="266" y="793"/>
                    <a:pt x="497" y="778"/>
                  </a:cubicBezTo>
                  <a:cubicBezTo>
                    <a:pt x="497" y="784"/>
                    <a:pt x="497" y="791"/>
                    <a:pt x="497" y="797"/>
                  </a:cubicBezTo>
                  <a:cubicBezTo>
                    <a:pt x="317" y="812"/>
                    <a:pt x="184" y="866"/>
                    <a:pt x="184" y="930"/>
                  </a:cubicBezTo>
                  <a:cubicBezTo>
                    <a:pt x="184" y="1005"/>
                    <a:pt x="369" y="1067"/>
                    <a:pt x="596" y="1067"/>
                  </a:cubicBezTo>
                  <a:cubicBezTo>
                    <a:pt x="824" y="1067"/>
                    <a:pt x="1009" y="1005"/>
                    <a:pt x="1009" y="930"/>
                  </a:cubicBezTo>
                  <a:cubicBezTo>
                    <a:pt x="1009" y="866"/>
                    <a:pt x="876" y="812"/>
                    <a:pt x="696" y="797"/>
                  </a:cubicBezTo>
                  <a:cubicBezTo>
                    <a:pt x="696" y="791"/>
                    <a:pt x="696" y="784"/>
                    <a:pt x="696" y="778"/>
                  </a:cubicBezTo>
                  <a:cubicBezTo>
                    <a:pt x="927" y="793"/>
                    <a:pt x="1101" y="861"/>
                    <a:pt x="1101" y="942"/>
                  </a:cubicBezTo>
                  <a:cubicBezTo>
                    <a:pt x="1101" y="1034"/>
                    <a:pt x="875" y="1109"/>
                    <a:pt x="596" y="1109"/>
                  </a:cubicBezTo>
                  <a:close/>
                  <a:moveTo>
                    <a:pt x="520" y="76"/>
                  </a:moveTo>
                  <a:cubicBezTo>
                    <a:pt x="520" y="34"/>
                    <a:pt x="554" y="0"/>
                    <a:pt x="596" y="0"/>
                  </a:cubicBezTo>
                  <a:cubicBezTo>
                    <a:pt x="637" y="0"/>
                    <a:pt x="671" y="34"/>
                    <a:pt x="671" y="76"/>
                  </a:cubicBezTo>
                  <a:cubicBezTo>
                    <a:pt x="671" y="119"/>
                    <a:pt x="637" y="153"/>
                    <a:pt x="596" y="153"/>
                  </a:cubicBezTo>
                  <a:cubicBezTo>
                    <a:pt x="554" y="153"/>
                    <a:pt x="520" y="119"/>
                    <a:pt x="52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6896324" y="2758480"/>
              <a:ext cx="960213" cy="41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건국대학교 재학생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9"/>
            <p:cNvSpPr txBox="1">
              <a:spLocks noChangeArrowheads="1"/>
            </p:cNvSpPr>
            <p:nvPr/>
          </p:nvSpPr>
          <p:spPr bwMode="auto">
            <a:xfrm>
              <a:off x="8576953" y="2752130"/>
              <a:ext cx="1162360" cy="41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연계 시스템</a:t>
              </a: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학사정보시스템</a:t>
              </a: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000875" y="1032208"/>
              <a:ext cx="2115686" cy="285978"/>
            </a:xfrm>
            <a:prstGeom prst="roundRect">
              <a:avLst>
                <a:gd name="adj" fmla="val 50000"/>
              </a:avLst>
            </a:prstGeom>
            <a:solidFill>
              <a:srgbClr val="092F19"/>
            </a:solidFill>
            <a:ln w="15875" cmpd="sng">
              <a:solidFill>
                <a:schemeClr val="bg1"/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en-US" altLang="ko-KR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KAIST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생활관 관리 시스템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06752" y="3996333"/>
            <a:ext cx="3672002" cy="2291333"/>
            <a:chOff x="674730" y="3937248"/>
            <a:chExt cx="3672002" cy="2291333"/>
          </a:xfrm>
        </p:grpSpPr>
        <p:sp>
          <p:nvSpPr>
            <p:cNvPr id="43" name="Rectangle 140"/>
            <p:cNvSpPr/>
            <p:nvPr/>
          </p:nvSpPr>
          <p:spPr bwMode="auto">
            <a:xfrm>
              <a:off x="674730" y="3937248"/>
              <a:ext cx="3672000" cy="720000"/>
            </a:xfrm>
            <a:prstGeom prst="rect">
              <a:avLst/>
            </a:prstGeom>
            <a:solidFill>
              <a:srgbClr val="D5DFE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2" tIns="45720" rIns="91432" bIns="45716" numCol="1" rtlCol="0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1800" kern="0" spc="-60" dirty="0">
                <a:gradFill>
                  <a:gsLst>
                    <a:gs pos="0">
                      <a:sysClr val="window" lastClr="FFFFFF"/>
                    </a:gs>
                    <a:gs pos="86000">
                      <a:sysClr val="window" lastClr="FFFFFF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AutoShape 166"/>
            <p:cNvSpPr>
              <a:spLocks noChangeArrowheads="1"/>
            </p:cNvSpPr>
            <p:nvPr/>
          </p:nvSpPr>
          <p:spPr bwMode="auto">
            <a:xfrm flipV="1">
              <a:off x="674732" y="4670219"/>
              <a:ext cx="3672000" cy="144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algn="ctr">
              <a:noFill/>
              <a:round/>
              <a:headEnd/>
              <a:tailEnd/>
            </a:ln>
            <a:effectLst>
              <a:outerShdw dist="25400" dir="16200000" algn="ctr" rotWithShape="0">
                <a:srgbClr val="B3D8DF"/>
              </a:outerShdw>
            </a:effectLst>
          </p:spPr>
          <p:txBody>
            <a:bodyPr lIns="72000" tIns="0" rIns="72000" bIns="0" anchor="ctr" anchorCtr="0"/>
            <a:lstStyle/>
            <a:p>
              <a:pPr latinLnBrk="0">
                <a:lnSpc>
                  <a:spcPct val="110000"/>
                </a:lnSpc>
                <a:buClr>
                  <a:srgbClr val="000000"/>
                </a:buClr>
              </a:pPr>
              <a:endParaRPr lang="en-US" altLang="ko-KR" sz="1000" dirty="0">
                <a:solidFill>
                  <a:srgbClr val="3B839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436732" y="5942603"/>
              <a:ext cx="2115686" cy="285978"/>
            </a:xfrm>
            <a:prstGeom prst="roundRect">
              <a:avLst>
                <a:gd name="adj" fmla="val 50000"/>
              </a:avLst>
            </a:prstGeom>
            <a:solidFill>
              <a:srgbClr val="092F19"/>
            </a:solidFill>
            <a:ln w="15875" cmpd="sng">
              <a:solidFill>
                <a:schemeClr val="bg1"/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en-US" altLang="ko-KR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KAIST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국제 협력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</a:p>
          </p:txBody>
        </p:sp>
        <p:grpSp>
          <p:nvGrpSpPr>
            <p:cNvPr id="46" name="Group 160"/>
            <p:cNvGrpSpPr/>
            <p:nvPr/>
          </p:nvGrpSpPr>
          <p:grpSpPr>
            <a:xfrm>
              <a:off x="2403944" y="4024521"/>
              <a:ext cx="575311" cy="499611"/>
              <a:chOff x="2462213" y="1598613"/>
              <a:chExt cx="4222748" cy="3667125"/>
            </a:xfrm>
          </p:grpSpPr>
          <p:sp>
            <p:nvSpPr>
              <p:cNvPr id="52" name="Rectangle 6"/>
              <p:cNvSpPr>
                <a:spLocks noChangeArrowheads="1"/>
              </p:cNvSpPr>
              <p:nvPr/>
            </p:nvSpPr>
            <p:spPr bwMode="auto">
              <a:xfrm>
                <a:off x="5564189" y="3346448"/>
                <a:ext cx="115890" cy="49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Rectangle 7"/>
              <p:cNvSpPr>
                <a:spLocks noChangeArrowheads="1"/>
              </p:cNvSpPr>
              <p:nvPr/>
            </p:nvSpPr>
            <p:spPr bwMode="auto">
              <a:xfrm>
                <a:off x="5795962" y="3346448"/>
                <a:ext cx="112712" cy="49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4" name="Rectangle 8"/>
              <p:cNvSpPr>
                <a:spLocks noChangeArrowheads="1"/>
              </p:cNvSpPr>
              <p:nvPr/>
            </p:nvSpPr>
            <p:spPr bwMode="auto">
              <a:xfrm>
                <a:off x="3092450" y="3346448"/>
                <a:ext cx="115890" cy="49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5" name="Rectangle 9"/>
              <p:cNvSpPr>
                <a:spLocks noChangeArrowheads="1"/>
              </p:cNvSpPr>
              <p:nvPr/>
            </p:nvSpPr>
            <p:spPr bwMode="auto">
              <a:xfrm>
                <a:off x="3324223" y="3346448"/>
                <a:ext cx="117476" cy="492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6" name="Freeform 10"/>
              <p:cNvSpPr>
                <a:spLocks/>
              </p:cNvSpPr>
              <p:nvPr/>
            </p:nvSpPr>
            <p:spPr bwMode="auto">
              <a:xfrm>
                <a:off x="3902074" y="2506662"/>
                <a:ext cx="101599" cy="123825"/>
              </a:xfrm>
              <a:custGeom>
                <a:avLst/>
                <a:gdLst>
                  <a:gd name="T0" fmla="*/ 36 w 64"/>
                  <a:gd name="T1" fmla="*/ 78 h 78"/>
                  <a:gd name="T2" fmla="*/ 64 w 64"/>
                  <a:gd name="T3" fmla="*/ 64 h 78"/>
                  <a:gd name="T4" fmla="*/ 26 w 64"/>
                  <a:gd name="T5" fmla="*/ 0 h 78"/>
                  <a:gd name="T6" fmla="*/ 0 w 64"/>
                  <a:gd name="T7" fmla="*/ 17 h 78"/>
                  <a:gd name="T8" fmla="*/ 36 w 64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8">
                    <a:moveTo>
                      <a:pt x="36" y="78"/>
                    </a:moveTo>
                    <a:lnTo>
                      <a:pt x="64" y="64"/>
                    </a:lnTo>
                    <a:lnTo>
                      <a:pt x="26" y="0"/>
                    </a:lnTo>
                    <a:lnTo>
                      <a:pt x="0" y="17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4017965" y="2709861"/>
                <a:ext cx="98429" cy="123825"/>
              </a:xfrm>
              <a:custGeom>
                <a:avLst/>
                <a:gdLst>
                  <a:gd name="T0" fmla="*/ 36 w 62"/>
                  <a:gd name="T1" fmla="*/ 78 h 78"/>
                  <a:gd name="T2" fmla="*/ 62 w 62"/>
                  <a:gd name="T3" fmla="*/ 61 h 78"/>
                  <a:gd name="T4" fmla="*/ 26 w 62"/>
                  <a:gd name="T5" fmla="*/ 0 h 78"/>
                  <a:gd name="T6" fmla="*/ 0 w 62"/>
                  <a:gd name="T7" fmla="*/ 14 h 78"/>
                  <a:gd name="T8" fmla="*/ 3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36" y="78"/>
                    </a:moveTo>
                    <a:lnTo>
                      <a:pt x="62" y="61"/>
                    </a:lnTo>
                    <a:lnTo>
                      <a:pt x="26" y="0"/>
                    </a:lnTo>
                    <a:lnTo>
                      <a:pt x="0" y="14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8" name="Freeform 12"/>
              <p:cNvSpPr>
                <a:spLocks/>
              </p:cNvSpPr>
              <p:nvPr/>
            </p:nvSpPr>
            <p:spPr bwMode="auto">
              <a:xfrm>
                <a:off x="4873625" y="2709861"/>
                <a:ext cx="98429" cy="123825"/>
              </a:xfrm>
              <a:custGeom>
                <a:avLst/>
                <a:gdLst>
                  <a:gd name="T0" fmla="*/ 26 w 62"/>
                  <a:gd name="T1" fmla="*/ 78 h 78"/>
                  <a:gd name="T2" fmla="*/ 62 w 62"/>
                  <a:gd name="T3" fmla="*/ 14 h 78"/>
                  <a:gd name="T4" fmla="*/ 36 w 62"/>
                  <a:gd name="T5" fmla="*/ 0 h 78"/>
                  <a:gd name="T6" fmla="*/ 0 w 62"/>
                  <a:gd name="T7" fmla="*/ 61 h 78"/>
                  <a:gd name="T8" fmla="*/ 2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26" y="78"/>
                    </a:moveTo>
                    <a:lnTo>
                      <a:pt x="62" y="14"/>
                    </a:lnTo>
                    <a:lnTo>
                      <a:pt x="36" y="0"/>
                    </a:lnTo>
                    <a:lnTo>
                      <a:pt x="0" y="61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4989508" y="2506662"/>
                <a:ext cx="98429" cy="123825"/>
              </a:xfrm>
              <a:custGeom>
                <a:avLst/>
                <a:gdLst>
                  <a:gd name="T0" fmla="*/ 26 w 62"/>
                  <a:gd name="T1" fmla="*/ 78 h 78"/>
                  <a:gd name="T2" fmla="*/ 62 w 62"/>
                  <a:gd name="T3" fmla="*/ 17 h 78"/>
                  <a:gd name="T4" fmla="*/ 36 w 62"/>
                  <a:gd name="T5" fmla="*/ 0 h 78"/>
                  <a:gd name="T6" fmla="*/ 0 w 62"/>
                  <a:gd name="T7" fmla="*/ 64 h 78"/>
                  <a:gd name="T8" fmla="*/ 2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26" y="78"/>
                    </a:moveTo>
                    <a:lnTo>
                      <a:pt x="62" y="17"/>
                    </a:lnTo>
                    <a:lnTo>
                      <a:pt x="36" y="0"/>
                    </a:lnTo>
                    <a:lnTo>
                      <a:pt x="0" y="64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0" name="Freeform 14"/>
              <p:cNvSpPr>
                <a:spLocks/>
              </p:cNvSpPr>
              <p:nvPr/>
            </p:nvSpPr>
            <p:spPr bwMode="auto">
              <a:xfrm>
                <a:off x="4017965" y="3990978"/>
                <a:ext cx="98429" cy="123825"/>
              </a:xfrm>
              <a:custGeom>
                <a:avLst/>
                <a:gdLst>
                  <a:gd name="T0" fmla="*/ 0 w 62"/>
                  <a:gd name="T1" fmla="*/ 64 h 78"/>
                  <a:gd name="T2" fmla="*/ 26 w 62"/>
                  <a:gd name="T3" fmla="*/ 78 h 78"/>
                  <a:gd name="T4" fmla="*/ 62 w 62"/>
                  <a:gd name="T5" fmla="*/ 14 h 78"/>
                  <a:gd name="T6" fmla="*/ 36 w 62"/>
                  <a:gd name="T7" fmla="*/ 0 h 78"/>
                  <a:gd name="T8" fmla="*/ 0 w 62"/>
                  <a:gd name="T9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0" y="64"/>
                    </a:moveTo>
                    <a:lnTo>
                      <a:pt x="26" y="78"/>
                    </a:lnTo>
                    <a:lnTo>
                      <a:pt x="62" y="14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Freeform 15"/>
              <p:cNvSpPr>
                <a:spLocks/>
              </p:cNvSpPr>
              <p:nvPr/>
            </p:nvSpPr>
            <p:spPr bwMode="auto">
              <a:xfrm>
                <a:off x="3902074" y="4189414"/>
                <a:ext cx="101599" cy="128589"/>
              </a:xfrm>
              <a:custGeom>
                <a:avLst/>
                <a:gdLst>
                  <a:gd name="T0" fmla="*/ 0 w 64"/>
                  <a:gd name="T1" fmla="*/ 64 h 81"/>
                  <a:gd name="T2" fmla="*/ 26 w 64"/>
                  <a:gd name="T3" fmla="*/ 81 h 81"/>
                  <a:gd name="T4" fmla="*/ 64 w 64"/>
                  <a:gd name="T5" fmla="*/ 17 h 81"/>
                  <a:gd name="T6" fmla="*/ 36 w 64"/>
                  <a:gd name="T7" fmla="*/ 0 h 81"/>
                  <a:gd name="T8" fmla="*/ 0 w 64"/>
                  <a:gd name="T9" fmla="*/ 6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81">
                    <a:moveTo>
                      <a:pt x="0" y="64"/>
                    </a:moveTo>
                    <a:lnTo>
                      <a:pt x="26" y="81"/>
                    </a:lnTo>
                    <a:lnTo>
                      <a:pt x="64" y="17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Freeform 16"/>
              <p:cNvSpPr>
                <a:spLocks/>
              </p:cNvSpPr>
              <p:nvPr/>
            </p:nvSpPr>
            <p:spPr bwMode="auto">
              <a:xfrm>
                <a:off x="4989508" y="4189414"/>
                <a:ext cx="98429" cy="128589"/>
              </a:xfrm>
              <a:custGeom>
                <a:avLst/>
                <a:gdLst>
                  <a:gd name="T0" fmla="*/ 26 w 62"/>
                  <a:gd name="T1" fmla="*/ 0 h 81"/>
                  <a:gd name="T2" fmla="*/ 0 w 62"/>
                  <a:gd name="T3" fmla="*/ 17 h 81"/>
                  <a:gd name="T4" fmla="*/ 36 w 62"/>
                  <a:gd name="T5" fmla="*/ 81 h 81"/>
                  <a:gd name="T6" fmla="*/ 62 w 62"/>
                  <a:gd name="T7" fmla="*/ 64 h 81"/>
                  <a:gd name="T8" fmla="*/ 26 w 6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81">
                    <a:moveTo>
                      <a:pt x="26" y="0"/>
                    </a:moveTo>
                    <a:lnTo>
                      <a:pt x="0" y="17"/>
                    </a:lnTo>
                    <a:lnTo>
                      <a:pt x="36" y="81"/>
                    </a:lnTo>
                    <a:lnTo>
                      <a:pt x="62" y="6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" name="Freeform 17"/>
              <p:cNvSpPr>
                <a:spLocks/>
              </p:cNvSpPr>
              <p:nvPr/>
            </p:nvSpPr>
            <p:spPr bwMode="auto">
              <a:xfrm>
                <a:off x="4873625" y="3990978"/>
                <a:ext cx="98429" cy="123825"/>
              </a:xfrm>
              <a:custGeom>
                <a:avLst/>
                <a:gdLst>
                  <a:gd name="T0" fmla="*/ 0 w 62"/>
                  <a:gd name="T1" fmla="*/ 14 h 78"/>
                  <a:gd name="T2" fmla="*/ 36 w 62"/>
                  <a:gd name="T3" fmla="*/ 78 h 78"/>
                  <a:gd name="T4" fmla="*/ 62 w 62"/>
                  <a:gd name="T5" fmla="*/ 64 h 78"/>
                  <a:gd name="T6" fmla="*/ 26 w 62"/>
                  <a:gd name="T7" fmla="*/ 0 h 78"/>
                  <a:gd name="T8" fmla="*/ 0 w 62"/>
                  <a:gd name="T9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0" y="14"/>
                    </a:moveTo>
                    <a:lnTo>
                      <a:pt x="36" y="78"/>
                    </a:lnTo>
                    <a:lnTo>
                      <a:pt x="62" y="64"/>
                    </a:lnTo>
                    <a:lnTo>
                      <a:pt x="26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Freeform 18"/>
              <p:cNvSpPr>
                <a:spLocks/>
              </p:cNvSpPr>
              <p:nvPr/>
            </p:nvSpPr>
            <p:spPr bwMode="auto">
              <a:xfrm>
                <a:off x="3579814" y="2892428"/>
                <a:ext cx="1833561" cy="1068390"/>
              </a:xfrm>
              <a:custGeom>
                <a:avLst/>
                <a:gdLst>
                  <a:gd name="T0" fmla="*/ 415 w 489"/>
                  <a:gd name="T1" fmla="*/ 222 h 285"/>
                  <a:gd name="T2" fmla="*/ 489 w 489"/>
                  <a:gd name="T3" fmla="*/ 148 h 285"/>
                  <a:gd name="T4" fmla="*/ 415 w 489"/>
                  <a:gd name="T5" fmla="*/ 74 h 285"/>
                  <a:gd name="T6" fmla="*/ 404 w 489"/>
                  <a:gd name="T7" fmla="*/ 75 h 285"/>
                  <a:gd name="T8" fmla="*/ 295 w 489"/>
                  <a:gd name="T9" fmla="*/ 0 h 285"/>
                  <a:gd name="T10" fmla="*/ 213 w 489"/>
                  <a:gd name="T11" fmla="*/ 34 h 285"/>
                  <a:gd name="T12" fmla="*/ 162 w 489"/>
                  <a:gd name="T13" fmla="*/ 18 h 285"/>
                  <a:gd name="T14" fmla="*/ 71 w 489"/>
                  <a:gd name="T15" fmla="*/ 97 h 285"/>
                  <a:gd name="T16" fmla="*/ 56 w 489"/>
                  <a:gd name="T17" fmla="*/ 95 h 285"/>
                  <a:gd name="T18" fmla="*/ 0 w 489"/>
                  <a:gd name="T19" fmla="*/ 151 h 285"/>
                  <a:gd name="T20" fmla="*/ 56 w 489"/>
                  <a:gd name="T21" fmla="*/ 208 h 285"/>
                  <a:gd name="T22" fmla="*/ 78 w 489"/>
                  <a:gd name="T23" fmla="*/ 203 h 285"/>
                  <a:gd name="T24" fmla="*/ 141 w 489"/>
                  <a:gd name="T25" fmla="*/ 257 h 285"/>
                  <a:gd name="T26" fmla="*/ 178 w 489"/>
                  <a:gd name="T27" fmla="*/ 244 h 285"/>
                  <a:gd name="T28" fmla="*/ 241 w 489"/>
                  <a:gd name="T29" fmla="*/ 285 h 285"/>
                  <a:gd name="T30" fmla="*/ 297 w 489"/>
                  <a:gd name="T31" fmla="*/ 255 h 285"/>
                  <a:gd name="T32" fmla="*/ 332 w 489"/>
                  <a:gd name="T33" fmla="*/ 267 h 285"/>
                  <a:gd name="T34" fmla="*/ 390 w 489"/>
                  <a:gd name="T35" fmla="*/ 217 h 285"/>
                  <a:gd name="T36" fmla="*/ 415 w 489"/>
                  <a:gd name="T37" fmla="*/ 2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9" h="285">
                    <a:moveTo>
                      <a:pt x="415" y="222"/>
                    </a:moveTo>
                    <a:cubicBezTo>
                      <a:pt x="456" y="222"/>
                      <a:pt x="489" y="189"/>
                      <a:pt x="489" y="148"/>
                    </a:cubicBezTo>
                    <a:cubicBezTo>
                      <a:pt x="489" y="107"/>
                      <a:pt x="456" y="74"/>
                      <a:pt x="415" y="74"/>
                    </a:cubicBezTo>
                    <a:cubicBezTo>
                      <a:pt x="411" y="74"/>
                      <a:pt x="407" y="74"/>
                      <a:pt x="404" y="75"/>
                    </a:cubicBezTo>
                    <a:cubicBezTo>
                      <a:pt x="387" y="31"/>
                      <a:pt x="345" y="0"/>
                      <a:pt x="295" y="0"/>
                    </a:cubicBezTo>
                    <a:cubicBezTo>
                      <a:pt x="263" y="0"/>
                      <a:pt x="234" y="13"/>
                      <a:pt x="213" y="34"/>
                    </a:cubicBezTo>
                    <a:cubicBezTo>
                      <a:pt x="199" y="24"/>
                      <a:pt x="181" y="18"/>
                      <a:pt x="162" y="18"/>
                    </a:cubicBezTo>
                    <a:cubicBezTo>
                      <a:pt x="115" y="18"/>
                      <a:pt x="77" y="52"/>
                      <a:pt x="71" y="97"/>
                    </a:cubicBezTo>
                    <a:cubicBezTo>
                      <a:pt x="66" y="96"/>
                      <a:pt x="61" y="95"/>
                      <a:pt x="56" y="95"/>
                    </a:cubicBezTo>
                    <a:cubicBezTo>
                      <a:pt x="25" y="95"/>
                      <a:pt x="0" y="120"/>
                      <a:pt x="0" y="151"/>
                    </a:cubicBezTo>
                    <a:cubicBezTo>
                      <a:pt x="0" y="182"/>
                      <a:pt x="25" y="208"/>
                      <a:pt x="56" y="208"/>
                    </a:cubicBezTo>
                    <a:cubicBezTo>
                      <a:pt x="64" y="208"/>
                      <a:pt x="71" y="206"/>
                      <a:pt x="78" y="203"/>
                    </a:cubicBezTo>
                    <a:cubicBezTo>
                      <a:pt x="83" y="234"/>
                      <a:pt x="109" y="257"/>
                      <a:pt x="141" y="257"/>
                    </a:cubicBezTo>
                    <a:cubicBezTo>
                      <a:pt x="155" y="257"/>
                      <a:pt x="168" y="252"/>
                      <a:pt x="178" y="244"/>
                    </a:cubicBezTo>
                    <a:cubicBezTo>
                      <a:pt x="189" y="268"/>
                      <a:pt x="213" y="285"/>
                      <a:pt x="241" y="285"/>
                    </a:cubicBezTo>
                    <a:cubicBezTo>
                      <a:pt x="264" y="285"/>
                      <a:pt x="285" y="273"/>
                      <a:pt x="297" y="255"/>
                    </a:cubicBezTo>
                    <a:cubicBezTo>
                      <a:pt x="307" y="263"/>
                      <a:pt x="319" y="267"/>
                      <a:pt x="332" y="267"/>
                    </a:cubicBezTo>
                    <a:cubicBezTo>
                      <a:pt x="361" y="267"/>
                      <a:pt x="386" y="246"/>
                      <a:pt x="390" y="217"/>
                    </a:cubicBezTo>
                    <a:cubicBezTo>
                      <a:pt x="397" y="220"/>
                      <a:pt x="406" y="222"/>
                      <a:pt x="415" y="2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5" name="Freeform 19"/>
              <p:cNvSpPr>
                <a:spLocks noEditPoints="1"/>
              </p:cNvSpPr>
              <p:nvPr/>
            </p:nvSpPr>
            <p:spPr bwMode="auto">
              <a:xfrm>
                <a:off x="3321052" y="1598613"/>
                <a:ext cx="750891" cy="522290"/>
              </a:xfrm>
              <a:custGeom>
                <a:avLst/>
                <a:gdLst>
                  <a:gd name="T0" fmla="*/ 174 w 200"/>
                  <a:gd name="T1" fmla="*/ 0 h 139"/>
                  <a:gd name="T2" fmla="*/ 26 w 200"/>
                  <a:gd name="T3" fmla="*/ 0 h 139"/>
                  <a:gd name="T4" fmla="*/ 0 w 200"/>
                  <a:gd name="T5" fmla="*/ 27 h 139"/>
                  <a:gd name="T6" fmla="*/ 0 w 200"/>
                  <a:gd name="T7" fmla="*/ 113 h 139"/>
                  <a:gd name="T8" fmla="*/ 26 w 200"/>
                  <a:gd name="T9" fmla="*/ 139 h 139"/>
                  <a:gd name="T10" fmla="*/ 174 w 200"/>
                  <a:gd name="T11" fmla="*/ 139 h 139"/>
                  <a:gd name="T12" fmla="*/ 200 w 200"/>
                  <a:gd name="T13" fmla="*/ 113 h 139"/>
                  <a:gd name="T14" fmla="*/ 200 w 200"/>
                  <a:gd name="T15" fmla="*/ 27 h 139"/>
                  <a:gd name="T16" fmla="*/ 174 w 200"/>
                  <a:gd name="T17" fmla="*/ 0 h 139"/>
                  <a:gd name="T18" fmla="*/ 185 w 200"/>
                  <a:gd name="T19" fmla="*/ 113 h 139"/>
                  <a:gd name="T20" fmla="*/ 174 w 200"/>
                  <a:gd name="T21" fmla="*/ 124 h 139"/>
                  <a:gd name="T22" fmla="*/ 26 w 200"/>
                  <a:gd name="T23" fmla="*/ 124 h 139"/>
                  <a:gd name="T24" fmla="*/ 15 w 200"/>
                  <a:gd name="T25" fmla="*/ 113 h 139"/>
                  <a:gd name="T26" fmla="*/ 15 w 200"/>
                  <a:gd name="T27" fmla="*/ 27 h 139"/>
                  <a:gd name="T28" fmla="*/ 26 w 200"/>
                  <a:gd name="T29" fmla="*/ 16 h 139"/>
                  <a:gd name="T30" fmla="*/ 174 w 200"/>
                  <a:gd name="T31" fmla="*/ 16 h 139"/>
                  <a:gd name="T32" fmla="*/ 185 w 200"/>
                  <a:gd name="T33" fmla="*/ 27 h 139"/>
                  <a:gd name="T34" fmla="*/ 185 w 200"/>
                  <a:gd name="T35" fmla="*/ 1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0" h="139">
                    <a:moveTo>
                      <a:pt x="17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27"/>
                      <a:pt x="12" y="139"/>
                      <a:pt x="26" y="139"/>
                    </a:cubicBezTo>
                    <a:cubicBezTo>
                      <a:pt x="174" y="139"/>
                      <a:pt x="174" y="139"/>
                      <a:pt x="174" y="139"/>
                    </a:cubicBezTo>
                    <a:cubicBezTo>
                      <a:pt x="188" y="139"/>
                      <a:pt x="200" y="127"/>
                      <a:pt x="200" y="113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12"/>
                      <a:pt x="188" y="0"/>
                      <a:pt x="174" y="0"/>
                    </a:cubicBezTo>
                    <a:moveTo>
                      <a:pt x="185" y="113"/>
                    </a:moveTo>
                    <a:cubicBezTo>
                      <a:pt x="185" y="119"/>
                      <a:pt x="180" y="124"/>
                      <a:pt x="174" y="124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20" y="124"/>
                      <a:pt x="15" y="119"/>
                      <a:pt x="15" y="11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1"/>
                      <a:pt x="20" y="16"/>
                      <a:pt x="26" y="16"/>
                    </a:cubicBezTo>
                    <a:cubicBezTo>
                      <a:pt x="174" y="16"/>
                      <a:pt x="174" y="16"/>
                      <a:pt x="174" y="16"/>
                    </a:cubicBezTo>
                    <a:cubicBezTo>
                      <a:pt x="180" y="16"/>
                      <a:pt x="185" y="21"/>
                      <a:pt x="185" y="27"/>
                    </a:cubicBezTo>
                    <a:lnTo>
                      <a:pt x="185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Freeform 20"/>
              <p:cNvSpPr>
                <a:spLocks/>
              </p:cNvSpPr>
              <p:nvPr/>
            </p:nvSpPr>
            <p:spPr bwMode="auto">
              <a:xfrm>
                <a:off x="3178173" y="2154241"/>
                <a:ext cx="1035049" cy="239716"/>
              </a:xfrm>
              <a:custGeom>
                <a:avLst/>
                <a:gdLst>
                  <a:gd name="T0" fmla="*/ 7 w 276"/>
                  <a:gd name="T1" fmla="*/ 64 h 64"/>
                  <a:gd name="T2" fmla="*/ 269 w 276"/>
                  <a:gd name="T3" fmla="*/ 64 h 64"/>
                  <a:gd name="T4" fmla="*/ 276 w 276"/>
                  <a:gd name="T5" fmla="*/ 57 h 64"/>
                  <a:gd name="T6" fmla="*/ 276 w 276"/>
                  <a:gd name="T7" fmla="*/ 54 h 64"/>
                  <a:gd name="T8" fmla="*/ 272 w 276"/>
                  <a:gd name="T9" fmla="*/ 42 h 64"/>
                  <a:gd name="T10" fmla="*/ 240 w 276"/>
                  <a:gd name="T11" fmla="*/ 5 h 64"/>
                  <a:gd name="T12" fmla="*/ 229 w 276"/>
                  <a:gd name="T13" fmla="*/ 0 h 64"/>
                  <a:gd name="T14" fmla="*/ 47 w 276"/>
                  <a:gd name="T15" fmla="*/ 0 h 64"/>
                  <a:gd name="T16" fmla="*/ 36 w 276"/>
                  <a:gd name="T17" fmla="*/ 5 h 64"/>
                  <a:gd name="T18" fmla="*/ 4 w 276"/>
                  <a:gd name="T19" fmla="*/ 42 h 64"/>
                  <a:gd name="T20" fmla="*/ 0 w 276"/>
                  <a:gd name="T21" fmla="*/ 54 h 64"/>
                  <a:gd name="T22" fmla="*/ 0 w 276"/>
                  <a:gd name="T23" fmla="*/ 57 h 64"/>
                  <a:gd name="T24" fmla="*/ 7 w 276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6" h="64">
                    <a:moveTo>
                      <a:pt x="7" y="64"/>
                    </a:moveTo>
                    <a:cubicBezTo>
                      <a:pt x="269" y="64"/>
                      <a:pt x="269" y="64"/>
                      <a:pt x="269" y="64"/>
                    </a:cubicBezTo>
                    <a:cubicBezTo>
                      <a:pt x="273" y="64"/>
                      <a:pt x="276" y="61"/>
                      <a:pt x="276" y="57"/>
                    </a:cubicBezTo>
                    <a:cubicBezTo>
                      <a:pt x="276" y="54"/>
                      <a:pt x="276" y="54"/>
                      <a:pt x="276" y="54"/>
                    </a:cubicBezTo>
                    <a:cubicBezTo>
                      <a:pt x="276" y="50"/>
                      <a:pt x="274" y="45"/>
                      <a:pt x="272" y="42"/>
                    </a:cubicBezTo>
                    <a:cubicBezTo>
                      <a:pt x="240" y="5"/>
                      <a:pt x="240" y="5"/>
                      <a:pt x="240" y="5"/>
                    </a:cubicBezTo>
                    <a:cubicBezTo>
                      <a:pt x="238" y="2"/>
                      <a:pt x="233" y="0"/>
                      <a:pt x="22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2"/>
                      <a:pt x="36" y="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2" y="45"/>
                      <a:pt x="0" y="50"/>
                      <a:pt x="0" y="54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7" name="Freeform 21"/>
              <p:cNvSpPr>
                <a:spLocks noEditPoints="1"/>
              </p:cNvSpPr>
              <p:nvPr/>
            </p:nvSpPr>
            <p:spPr bwMode="auto">
              <a:xfrm>
                <a:off x="4730753" y="1639886"/>
                <a:ext cx="781050" cy="608013"/>
              </a:xfrm>
              <a:custGeom>
                <a:avLst/>
                <a:gdLst>
                  <a:gd name="T0" fmla="*/ 177 w 208"/>
                  <a:gd name="T1" fmla="*/ 0 h 162"/>
                  <a:gd name="T2" fmla="*/ 31 w 208"/>
                  <a:gd name="T3" fmla="*/ 0 h 162"/>
                  <a:gd name="T4" fmla="*/ 0 w 208"/>
                  <a:gd name="T5" fmla="*/ 31 h 162"/>
                  <a:gd name="T6" fmla="*/ 0 w 208"/>
                  <a:gd name="T7" fmla="*/ 131 h 162"/>
                  <a:gd name="T8" fmla="*/ 31 w 208"/>
                  <a:gd name="T9" fmla="*/ 162 h 162"/>
                  <a:gd name="T10" fmla="*/ 177 w 208"/>
                  <a:gd name="T11" fmla="*/ 162 h 162"/>
                  <a:gd name="T12" fmla="*/ 208 w 208"/>
                  <a:gd name="T13" fmla="*/ 131 h 162"/>
                  <a:gd name="T14" fmla="*/ 208 w 208"/>
                  <a:gd name="T15" fmla="*/ 31 h 162"/>
                  <a:gd name="T16" fmla="*/ 177 w 208"/>
                  <a:gd name="T17" fmla="*/ 0 h 162"/>
                  <a:gd name="T18" fmla="*/ 190 w 208"/>
                  <a:gd name="T19" fmla="*/ 131 h 162"/>
                  <a:gd name="T20" fmla="*/ 177 w 208"/>
                  <a:gd name="T21" fmla="*/ 144 h 162"/>
                  <a:gd name="T22" fmla="*/ 31 w 208"/>
                  <a:gd name="T23" fmla="*/ 144 h 162"/>
                  <a:gd name="T24" fmla="*/ 18 w 208"/>
                  <a:gd name="T25" fmla="*/ 131 h 162"/>
                  <a:gd name="T26" fmla="*/ 18 w 208"/>
                  <a:gd name="T27" fmla="*/ 31 h 162"/>
                  <a:gd name="T28" fmla="*/ 31 w 208"/>
                  <a:gd name="T29" fmla="*/ 18 h 162"/>
                  <a:gd name="T30" fmla="*/ 177 w 208"/>
                  <a:gd name="T31" fmla="*/ 18 h 162"/>
                  <a:gd name="T32" fmla="*/ 190 w 208"/>
                  <a:gd name="T33" fmla="*/ 31 h 162"/>
                  <a:gd name="T34" fmla="*/ 190 w 208"/>
                  <a:gd name="T35" fmla="*/ 13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162">
                    <a:moveTo>
                      <a:pt x="17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8"/>
                      <a:pt x="14" y="162"/>
                      <a:pt x="31" y="162"/>
                    </a:cubicBezTo>
                    <a:cubicBezTo>
                      <a:pt x="177" y="162"/>
                      <a:pt x="177" y="162"/>
                      <a:pt x="177" y="162"/>
                    </a:cubicBezTo>
                    <a:cubicBezTo>
                      <a:pt x="194" y="162"/>
                      <a:pt x="208" y="148"/>
                      <a:pt x="208" y="1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8" y="14"/>
                      <a:pt x="194" y="0"/>
                      <a:pt x="177" y="0"/>
                    </a:cubicBezTo>
                    <a:moveTo>
                      <a:pt x="190" y="131"/>
                    </a:moveTo>
                    <a:cubicBezTo>
                      <a:pt x="190" y="138"/>
                      <a:pt x="184" y="144"/>
                      <a:pt x="177" y="144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24" y="144"/>
                      <a:pt x="18" y="138"/>
                      <a:pt x="18" y="1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4"/>
                      <a:pt x="24" y="18"/>
                      <a:pt x="31" y="18"/>
                    </a:cubicBezTo>
                    <a:cubicBezTo>
                      <a:pt x="177" y="18"/>
                      <a:pt x="177" y="18"/>
                      <a:pt x="177" y="18"/>
                    </a:cubicBezTo>
                    <a:cubicBezTo>
                      <a:pt x="184" y="18"/>
                      <a:pt x="190" y="24"/>
                      <a:pt x="190" y="31"/>
                    </a:cubicBezTo>
                    <a:lnTo>
                      <a:pt x="19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8" name="Freeform 22"/>
              <p:cNvSpPr>
                <a:spLocks/>
              </p:cNvSpPr>
              <p:nvPr/>
            </p:nvSpPr>
            <p:spPr bwMode="auto">
              <a:xfrm>
                <a:off x="4911727" y="2289179"/>
                <a:ext cx="419103" cy="104778"/>
              </a:xfrm>
              <a:custGeom>
                <a:avLst/>
                <a:gdLst>
                  <a:gd name="T0" fmla="*/ 112 w 112"/>
                  <a:gd name="T1" fmla="*/ 25 h 28"/>
                  <a:gd name="T2" fmla="*/ 112 w 112"/>
                  <a:gd name="T3" fmla="*/ 23 h 28"/>
                  <a:gd name="T4" fmla="*/ 110 w 112"/>
                  <a:gd name="T5" fmla="*/ 18 h 28"/>
                  <a:gd name="T6" fmla="*/ 96 w 112"/>
                  <a:gd name="T7" fmla="*/ 2 h 28"/>
                  <a:gd name="T8" fmla="*/ 91 w 112"/>
                  <a:gd name="T9" fmla="*/ 0 h 28"/>
                  <a:gd name="T10" fmla="*/ 21 w 112"/>
                  <a:gd name="T11" fmla="*/ 0 h 28"/>
                  <a:gd name="T12" fmla="*/ 16 w 112"/>
                  <a:gd name="T13" fmla="*/ 2 h 28"/>
                  <a:gd name="T14" fmla="*/ 2 w 112"/>
                  <a:gd name="T15" fmla="*/ 18 h 28"/>
                  <a:gd name="T16" fmla="*/ 0 w 112"/>
                  <a:gd name="T17" fmla="*/ 23 h 28"/>
                  <a:gd name="T18" fmla="*/ 0 w 112"/>
                  <a:gd name="T19" fmla="*/ 25 h 28"/>
                  <a:gd name="T20" fmla="*/ 3 w 112"/>
                  <a:gd name="T21" fmla="*/ 28 h 28"/>
                  <a:gd name="T22" fmla="*/ 109 w 112"/>
                  <a:gd name="T23" fmla="*/ 28 h 28"/>
                  <a:gd name="T24" fmla="*/ 112 w 112"/>
                  <a:gd name="T2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28">
                    <a:moveTo>
                      <a:pt x="112" y="25"/>
                    </a:move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2"/>
                      <a:pt x="111" y="20"/>
                      <a:pt x="110" y="1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5" y="1"/>
                      <a:pt x="93" y="0"/>
                      <a:pt x="9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1"/>
                      <a:pt x="16" y="2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20"/>
                      <a:pt x="0" y="22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8"/>
                      <a:pt x="3" y="28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11" y="28"/>
                      <a:pt x="112" y="26"/>
                      <a:pt x="112" y="2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9" name="Freeform 23"/>
              <p:cNvSpPr>
                <a:spLocks noEditPoints="1"/>
              </p:cNvSpPr>
              <p:nvPr/>
            </p:nvSpPr>
            <p:spPr bwMode="auto">
              <a:xfrm>
                <a:off x="5586414" y="1639886"/>
                <a:ext cx="385765" cy="754063"/>
              </a:xfrm>
              <a:custGeom>
                <a:avLst/>
                <a:gdLst>
                  <a:gd name="T0" fmla="*/ 89 w 103"/>
                  <a:gd name="T1" fmla="*/ 0 h 201"/>
                  <a:gd name="T2" fmla="*/ 13 w 103"/>
                  <a:gd name="T3" fmla="*/ 0 h 201"/>
                  <a:gd name="T4" fmla="*/ 0 w 103"/>
                  <a:gd name="T5" fmla="*/ 13 h 201"/>
                  <a:gd name="T6" fmla="*/ 0 w 103"/>
                  <a:gd name="T7" fmla="*/ 187 h 201"/>
                  <a:gd name="T8" fmla="*/ 13 w 103"/>
                  <a:gd name="T9" fmla="*/ 201 h 201"/>
                  <a:gd name="T10" fmla="*/ 89 w 103"/>
                  <a:gd name="T11" fmla="*/ 201 h 201"/>
                  <a:gd name="T12" fmla="*/ 103 w 103"/>
                  <a:gd name="T13" fmla="*/ 187 h 201"/>
                  <a:gd name="T14" fmla="*/ 103 w 103"/>
                  <a:gd name="T15" fmla="*/ 13 h 201"/>
                  <a:gd name="T16" fmla="*/ 89 w 103"/>
                  <a:gd name="T17" fmla="*/ 0 h 201"/>
                  <a:gd name="T18" fmla="*/ 52 w 103"/>
                  <a:gd name="T19" fmla="*/ 187 h 201"/>
                  <a:gd name="T20" fmla="*/ 40 w 103"/>
                  <a:gd name="T21" fmla="*/ 175 h 201"/>
                  <a:gd name="T22" fmla="*/ 52 w 103"/>
                  <a:gd name="T23" fmla="*/ 163 h 201"/>
                  <a:gd name="T24" fmla="*/ 63 w 103"/>
                  <a:gd name="T25" fmla="*/ 175 h 201"/>
                  <a:gd name="T26" fmla="*/ 52 w 103"/>
                  <a:gd name="T27" fmla="*/ 18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201">
                    <a:moveTo>
                      <a:pt x="8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5"/>
                      <a:pt x="6" y="201"/>
                      <a:pt x="13" y="201"/>
                    </a:cubicBezTo>
                    <a:cubicBezTo>
                      <a:pt x="89" y="201"/>
                      <a:pt x="89" y="201"/>
                      <a:pt x="89" y="201"/>
                    </a:cubicBezTo>
                    <a:cubicBezTo>
                      <a:pt x="97" y="201"/>
                      <a:pt x="103" y="195"/>
                      <a:pt x="103" y="187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6"/>
                      <a:pt x="97" y="0"/>
                      <a:pt x="89" y="0"/>
                    </a:cubicBezTo>
                    <a:moveTo>
                      <a:pt x="52" y="187"/>
                    </a:moveTo>
                    <a:cubicBezTo>
                      <a:pt x="45" y="187"/>
                      <a:pt x="40" y="181"/>
                      <a:pt x="40" y="175"/>
                    </a:cubicBezTo>
                    <a:cubicBezTo>
                      <a:pt x="40" y="168"/>
                      <a:pt x="45" y="163"/>
                      <a:pt x="52" y="163"/>
                    </a:cubicBezTo>
                    <a:cubicBezTo>
                      <a:pt x="58" y="163"/>
                      <a:pt x="63" y="168"/>
                      <a:pt x="63" y="175"/>
                    </a:cubicBezTo>
                    <a:cubicBezTo>
                      <a:pt x="63" y="181"/>
                      <a:pt x="58" y="187"/>
                      <a:pt x="52" y="1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0" name="Freeform 24"/>
              <p:cNvSpPr>
                <a:spLocks noEditPoints="1"/>
              </p:cNvSpPr>
              <p:nvPr/>
            </p:nvSpPr>
            <p:spPr bwMode="auto">
              <a:xfrm>
                <a:off x="2462213" y="3032130"/>
                <a:ext cx="525466" cy="804863"/>
              </a:xfrm>
              <a:custGeom>
                <a:avLst/>
                <a:gdLst>
                  <a:gd name="T0" fmla="*/ 109 w 140"/>
                  <a:gd name="T1" fmla="*/ 0 h 215"/>
                  <a:gd name="T2" fmla="*/ 31 w 140"/>
                  <a:gd name="T3" fmla="*/ 0 h 215"/>
                  <a:gd name="T4" fmla="*/ 0 w 140"/>
                  <a:gd name="T5" fmla="*/ 30 h 215"/>
                  <a:gd name="T6" fmla="*/ 0 w 140"/>
                  <a:gd name="T7" fmla="*/ 184 h 215"/>
                  <a:gd name="T8" fmla="*/ 31 w 140"/>
                  <a:gd name="T9" fmla="*/ 215 h 215"/>
                  <a:gd name="T10" fmla="*/ 109 w 140"/>
                  <a:gd name="T11" fmla="*/ 215 h 215"/>
                  <a:gd name="T12" fmla="*/ 140 w 140"/>
                  <a:gd name="T13" fmla="*/ 184 h 215"/>
                  <a:gd name="T14" fmla="*/ 140 w 140"/>
                  <a:gd name="T15" fmla="*/ 30 h 215"/>
                  <a:gd name="T16" fmla="*/ 109 w 140"/>
                  <a:gd name="T17" fmla="*/ 0 h 215"/>
                  <a:gd name="T18" fmla="*/ 122 w 140"/>
                  <a:gd name="T19" fmla="*/ 177 h 215"/>
                  <a:gd name="T20" fmla="*/ 109 w 140"/>
                  <a:gd name="T21" fmla="*/ 195 h 215"/>
                  <a:gd name="T22" fmla="*/ 31 w 140"/>
                  <a:gd name="T23" fmla="*/ 195 h 215"/>
                  <a:gd name="T24" fmla="*/ 18 w 140"/>
                  <a:gd name="T25" fmla="*/ 177 h 215"/>
                  <a:gd name="T26" fmla="*/ 18 w 140"/>
                  <a:gd name="T27" fmla="*/ 35 h 215"/>
                  <a:gd name="T28" fmla="*/ 31 w 140"/>
                  <a:gd name="T29" fmla="*/ 18 h 215"/>
                  <a:gd name="T30" fmla="*/ 109 w 140"/>
                  <a:gd name="T31" fmla="*/ 18 h 215"/>
                  <a:gd name="T32" fmla="*/ 122 w 140"/>
                  <a:gd name="T33" fmla="*/ 35 h 215"/>
                  <a:gd name="T34" fmla="*/ 122 w 140"/>
                  <a:gd name="T35" fmla="*/ 17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15">
                    <a:moveTo>
                      <a:pt x="109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01"/>
                      <a:pt x="14" y="215"/>
                      <a:pt x="31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26" y="215"/>
                      <a:pt x="140" y="201"/>
                      <a:pt x="140" y="18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13"/>
                      <a:pt x="126" y="0"/>
                      <a:pt x="109" y="0"/>
                    </a:cubicBezTo>
                    <a:moveTo>
                      <a:pt x="122" y="177"/>
                    </a:moveTo>
                    <a:cubicBezTo>
                      <a:pt x="122" y="187"/>
                      <a:pt x="116" y="195"/>
                      <a:pt x="109" y="195"/>
                    </a:cubicBezTo>
                    <a:cubicBezTo>
                      <a:pt x="31" y="195"/>
                      <a:pt x="31" y="195"/>
                      <a:pt x="31" y="195"/>
                    </a:cubicBezTo>
                    <a:cubicBezTo>
                      <a:pt x="24" y="195"/>
                      <a:pt x="18" y="187"/>
                      <a:pt x="18" y="177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26"/>
                      <a:pt x="24" y="18"/>
                      <a:pt x="31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16" y="18"/>
                      <a:pt x="122" y="26"/>
                      <a:pt x="122" y="35"/>
                    </a:cubicBezTo>
                    <a:lnTo>
                      <a:pt x="122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1" name="Freeform 25"/>
              <p:cNvSpPr>
                <a:spLocks noEditPoints="1"/>
              </p:cNvSpPr>
              <p:nvPr/>
            </p:nvSpPr>
            <p:spPr bwMode="auto">
              <a:xfrm>
                <a:off x="5049836" y="4411660"/>
                <a:ext cx="739778" cy="854078"/>
              </a:xfrm>
              <a:custGeom>
                <a:avLst/>
                <a:gdLst>
                  <a:gd name="T0" fmla="*/ 98 w 197"/>
                  <a:gd name="T1" fmla="*/ 0 h 228"/>
                  <a:gd name="T2" fmla="*/ 0 w 197"/>
                  <a:gd name="T3" fmla="*/ 33 h 228"/>
                  <a:gd name="T4" fmla="*/ 0 w 197"/>
                  <a:gd name="T5" fmla="*/ 195 h 228"/>
                  <a:gd name="T6" fmla="*/ 98 w 197"/>
                  <a:gd name="T7" fmla="*/ 228 h 228"/>
                  <a:gd name="T8" fmla="*/ 197 w 197"/>
                  <a:gd name="T9" fmla="*/ 195 h 228"/>
                  <a:gd name="T10" fmla="*/ 197 w 197"/>
                  <a:gd name="T11" fmla="*/ 33 h 228"/>
                  <a:gd name="T12" fmla="*/ 98 w 197"/>
                  <a:gd name="T13" fmla="*/ 0 h 228"/>
                  <a:gd name="T14" fmla="*/ 98 w 197"/>
                  <a:gd name="T15" fmla="*/ 55 h 228"/>
                  <a:gd name="T16" fmla="*/ 15 w 197"/>
                  <a:gd name="T17" fmla="*/ 32 h 228"/>
                  <a:gd name="T18" fmla="*/ 98 w 197"/>
                  <a:gd name="T19" fmla="*/ 10 h 228"/>
                  <a:gd name="T20" fmla="*/ 182 w 197"/>
                  <a:gd name="T21" fmla="*/ 32 h 228"/>
                  <a:gd name="T22" fmla="*/ 98 w 197"/>
                  <a:gd name="T23" fmla="*/ 5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7" h="228">
                    <a:moveTo>
                      <a:pt x="98" y="0"/>
                    </a:moveTo>
                    <a:cubicBezTo>
                      <a:pt x="62" y="0"/>
                      <a:pt x="0" y="7"/>
                      <a:pt x="0" y="33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221"/>
                      <a:pt x="62" y="228"/>
                      <a:pt x="98" y="228"/>
                    </a:cubicBezTo>
                    <a:cubicBezTo>
                      <a:pt x="135" y="228"/>
                      <a:pt x="197" y="221"/>
                      <a:pt x="197" y="195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7"/>
                      <a:pt x="135" y="0"/>
                      <a:pt x="98" y="0"/>
                    </a:cubicBezTo>
                    <a:moveTo>
                      <a:pt x="98" y="55"/>
                    </a:moveTo>
                    <a:cubicBezTo>
                      <a:pt x="52" y="55"/>
                      <a:pt x="15" y="45"/>
                      <a:pt x="15" y="32"/>
                    </a:cubicBezTo>
                    <a:cubicBezTo>
                      <a:pt x="15" y="20"/>
                      <a:pt x="52" y="10"/>
                      <a:pt x="98" y="10"/>
                    </a:cubicBezTo>
                    <a:cubicBezTo>
                      <a:pt x="144" y="10"/>
                      <a:pt x="182" y="20"/>
                      <a:pt x="182" y="32"/>
                    </a:cubicBezTo>
                    <a:cubicBezTo>
                      <a:pt x="182" y="45"/>
                      <a:pt x="144" y="55"/>
                      <a:pt x="98" y="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Freeform 26"/>
              <p:cNvSpPr>
                <a:spLocks noEditPoints="1"/>
              </p:cNvSpPr>
              <p:nvPr/>
            </p:nvSpPr>
            <p:spPr bwMode="auto">
              <a:xfrm>
                <a:off x="6043612" y="2960690"/>
                <a:ext cx="641349" cy="876303"/>
              </a:xfrm>
              <a:custGeom>
                <a:avLst/>
                <a:gdLst>
                  <a:gd name="T0" fmla="*/ 146 w 171"/>
                  <a:gd name="T1" fmla="*/ 0 h 234"/>
                  <a:gd name="T2" fmla="*/ 25 w 171"/>
                  <a:gd name="T3" fmla="*/ 0 h 234"/>
                  <a:gd name="T4" fmla="*/ 0 w 171"/>
                  <a:gd name="T5" fmla="*/ 25 h 234"/>
                  <a:gd name="T6" fmla="*/ 0 w 171"/>
                  <a:gd name="T7" fmla="*/ 209 h 234"/>
                  <a:gd name="T8" fmla="*/ 25 w 171"/>
                  <a:gd name="T9" fmla="*/ 234 h 234"/>
                  <a:gd name="T10" fmla="*/ 146 w 171"/>
                  <a:gd name="T11" fmla="*/ 234 h 234"/>
                  <a:gd name="T12" fmla="*/ 171 w 171"/>
                  <a:gd name="T13" fmla="*/ 209 h 234"/>
                  <a:gd name="T14" fmla="*/ 171 w 171"/>
                  <a:gd name="T15" fmla="*/ 25 h 234"/>
                  <a:gd name="T16" fmla="*/ 146 w 171"/>
                  <a:gd name="T17" fmla="*/ 0 h 234"/>
                  <a:gd name="T18" fmla="*/ 157 w 171"/>
                  <a:gd name="T19" fmla="*/ 183 h 234"/>
                  <a:gd name="T20" fmla="*/ 146 w 171"/>
                  <a:gd name="T21" fmla="*/ 193 h 234"/>
                  <a:gd name="T22" fmla="*/ 25 w 171"/>
                  <a:gd name="T23" fmla="*/ 193 h 234"/>
                  <a:gd name="T24" fmla="*/ 15 w 171"/>
                  <a:gd name="T25" fmla="*/ 183 h 234"/>
                  <a:gd name="T26" fmla="*/ 15 w 171"/>
                  <a:gd name="T27" fmla="*/ 25 h 234"/>
                  <a:gd name="T28" fmla="*/ 25 w 171"/>
                  <a:gd name="T29" fmla="*/ 14 h 234"/>
                  <a:gd name="T30" fmla="*/ 146 w 171"/>
                  <a:gd name="T31" fmla="*/ 14 h 234"/>
                  <a:gd name="T32" fmla="*/ 157 w 171"/>
                  <a:gd name="T33" fmla="*/ 25 h 234"/>
                  <a:gd name="T34" fmla="*/ 157 w 171"/>
                  <a:gd name="T35" fmla="*/ 18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1" h="234">
                    <a:moveTo>
                      <a:pt x="14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3"/>
                      <a:pt x="11" y="234"/>
                      <a:pt x="25" y="234"/>
                    </a:cubicBezTo>
                    <a:cubicBezTo>
                      <a:pt x="146" y="234"/>
                      <a:pt x="146" y="234"/>
                      <a:pt x="146" y="234"/>
                    </a:cubicBezTo>
                    <a:cubicBezTo>
                      <a:pt x="160" y="234"/>
                      <a:pt x="171" y="223"/>
                      <a:pt x="171" y="209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11"/>
                      <a:pt x="160" y="0"/>
                      <a:pt x="146" y="0"/>
                    </a:cubicBezTo>
                    <a:moveTo>
                      <a:pt x="157" y="183"/>
                    </a:moveTo>
                    <a:cubicBezTo>
                      <a:pt x="157" y="188"/>
                      <a:pt x="152" y="193"/>
                      <a:pt x="146" y="193"/>
                    </a:cubicBezTo>
                    <a:cubicBezTo>
                      <a:pt x="25" y="193"/>
                      <a:pt x="25" y="193"/>
                      <a:pt x="25" y="193"/>
                    </a:cubicBezTo>
                    <a:cubicBezTo>
                      <a:pt x="19" y="193"/>
                      <a:pt x="15" y="188"/>
                      <a:pt x="15" y="18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19"/>
                      <a:pt x="19" y="14"/>
                      <a:pt x="25" y="1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2" y="14"/>
                      <a:pt x="157" y="19"/>
                      <a:pt x="157" y="25"/>
                    </a:cubicBezTo>
                    <a:lnTo>
                      <a:pt x="157" y="1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3" name="Oval 27"/>
              <p:cNvSpPr>
                <a:spLocks noChangeArrowheads="1"/>
              </p:cNvSpPr>
              <p:nvPr/>
            </p:nvSpPr>
            <p:spPr bwMode="auto">
              <a:xfrm>
                <a:off x="6224585" y="3725866"/>
                <a:ext cx="52385" cy="523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4" name="Oval 28"/>
              <p:cNvSpPr>
                <a:spLocks noChangeArrowheads="1"/>
              </p:cNvSpPr>
              <p:nvPr/>
            </p:nvSpPr>
            <p:spPr bwMode="auto">
              <a:xfrm>
                <a:off x="6453188" y="3725866"/>
                <a:ext cx="52385" cy="523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5" name="Oval 29"/>
              <p:cNvSpPr>
                <a:spLocks noChangeArrowheads="1"/>
              </p:cNvSpPr>
              <p:nvPr/>
            </p:nvSpPr>
            <p:spPr bwMode="auto">
              <a:xfrm>
                <a:off x="6340476" y="3725866"/>
                <a:ext cx="52385" cy="5238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Freeform 30"/>
              <p:cNvSpPr>
                <a:spLocks/>
              </p:cNvSpPr>
              <p:nvPr/>
            </p:nvSpPr>
            <p:spPr bwMode="auto">
              <a:xfrm>
                <a:off x="3425823" y="4279901"/>
                <a:ext cx="442914" cy="161927"/>
              </a:xfrm>
              <a:custGeom>
                <a:avLst/>
                <a:gdLst>
                  <a:gd name="T0" fmla="*/ 0 w 118"/>
                  <a:gd name="T1" fmla="*/ 43 h 43"/>
                  <a:gd name="T2" fmla="*/ 14 w 118"/>
                  <a:gd name="T3" fmla="*/ 39 h 43"/>
                  <a:gd name="T4" fmla="*/ 108 w 118"/>
                  <a:gd name="T5" fmla="*/ 39 h 43"/>
                  <a:gd name="T6" fmla="*/ 118 w 118"/>
                  <a:gd name="T7" fmla="*/ 41 h 43"/>
                  <a:gd name="T8" fmla="*/ 105 w 118"/>
                  <a:gd name="T9" fmla="*/ 15 h 43"/>
                  <a:gd name="T10" fmla="*/ 81 w 118"/>
                  <a:gd name="T11" fmla="*/ 0 h 43"/>
                  <a:gd name="T12" fmla="*/ 39 w 118"/>
                  <a:gd name="T13" fmla="*/ 0 h 43"/>
                  <a:gd name="T14" fmla="*/ 15 w 118"/>
                  <a:gd name="T15" fmla="*/ 15 h 43"/>
                  <a:gd name="T16" fmla="*/ 0 w 118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43">
                    <a:moveTo>
                      <a:pt x="0" y="43"/>
                    </a:moveTo>
                    <a:cubicBezTo>
                      <a:pt x="4" y="40"/>
                      <a:pt x="9" y="39"/>
                      <a:pt x="14" y="39"/>
                    </a:cubicBezTo>
                    <a:cubicBezTo>
                      <a:pt x="108" y="39"/>
                      <a:pt x="108" y="39"/>
                      <a:pt x="108" y="39"/>
                    </a:cubicBezTo>
                    <a:cubicBezTo>
                      <a:pt x="111" y="39"/>
                      <a:pt x="115" y="40"/>
                      <a:pt x="118" y="41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1" y="7"/>
                      <a:pt x="90" y="0"/>
                      <a:pt x="8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0" y="0"/>
                      <a:pt x="19" y="7"/>
                      <a:pt x="15" y="15"/>
                    </a:cubicBez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7" name="Freeform 31"/>
              <p:cNvSpPr>
                <a:spLocks noEditPoints="1"/>
              </p:cNvSpPr>
              <p:nvPr/>
            </p:nvSpPr>
            <p:spPr bwMode="auto">
              <a:xfrm>
                <a:off x="3414710" y="4456111"/>
                <a:ext cx="476252" cy="809627"/>
              </a:xfrm>
              <a:custGeom>
                <a:avLst/>
                <a:gdLst>
                  <a:gd name="T0" fmla="*/ 119 w 127"/>
                  <a:gd name="T1" fmla="*/ 2 h 216"/>
                  <a:gd name="T2" fmla="*/ 111 w 127"/>
                  <a:gd name="T3" fmla="*/ 0 h 216"/>
                  <a:gd name="T4" fmla="*/ 17 w 127"/>
                  <a:gd name="T5" fmla="*/ 0 h 216"/>
                  <a:gd name="T6" fmla="*/ 9 w 127"/>
                  <a:gd name="T7" fmla="*/ 2 h 216"/>
                  <a:gd name="T8" fmla="*/ 0 w 127"/>
                  <a:gd name="T9" fmla="*/ 17 h 216"/>
                  <a:gd name="T10" fmla="*/ 0 w 127"/>
                  <a:gd name="T11" fmla="*/ 199 h 216"/>
                  <a:gd name="T12" fmla="*/ 17 w 127"/>
                  <a:gd name="T13" fmla="*/ 216 h 216"/>
                  <a:gd name="T14" fmla="*/ 111 w 127"/>
                  <a:gd name="T15" fmla="*/ 216 h 216"/>
                  <a:gd name="T16" fmla="*/ 127 w 127"/>
                  <a:gd name="T17" fmla="*/ 199 h 216"/>
                  <a:gd name="T18" fmla="*/ 127 w 127"/>
                  <a:gd name="T19" fmla="*/ 17 h 216"/>
                  <a:gd name="T20" fmla="*/ 119 w 127"/>
                  <a:gd name="T21" fmla="*/ 2 h 216"/>
                  <a:gd name="T22" fmla="*/ 105 w 127"/>
                  <a:gd name="T23" fmla="*/ 180 h 216"/>
                  <a:gd name="T24" fmla="*/ 29 w 127"/>
                  <a:gd name="T25" fmla="*/ 180 h 216"/>
                  <a:gd name="T26" fmla="*/ 22 w 127"/>
                  <a:gd name="T27" fmla="*/ 173 h 216"/>
                  <a:gd name="T28" fmla="*/ 29 w 127"/>
                  <a:gd name="T29" fmla="*/ 166 h 216"/>
                  <a:gd name="T30" fmla="*/ 105 w 127"/>
                  <a:gd name="T31" fmla="*/ 166 h 216"/>
                  <a:gd name="T32" fmla="*/ 111 w 127"/>
                  <a:gd name="T33" fmla="*/ 173 h 216"/>
                  <a:gd name="T34" fmla="*/ 105 w 127"/>
                  <a:gd name="T35" fmla="*/ 180 h 216"/>
                  <a:gd name="T36" fmla="*/ 105 w 127"/>
                  <a:gd name="T37" fmla="*/ 149 h 216"/>
                  <a:gd name="T38" fmla="*/ 29 w 127"/>
                  <a:gd name="T39" fmla="*/ 149 h 216"/>
                  <a:gd name="T40" fmla="*/ 22 w 127"/>
                  <a:gd name="T41" fmla="*/ 143 h 216"/>
                  <a:gd name="T42" fmla="*/ 29 w 127"/>
                  <a:gd name="T43" fmla="*/ 136 h 216"/>
                  <a:gd name="T44" fmla="*/ 105 w 127"/>
                  <a:gd name="T45" fmla="*/ 136 h 216"/>
                  <a:gd name="T46" fmla="*/ 111 w 127"/>
                  <a:gd name="T47" fmla="*/ 143 h 216"/>
                  <a:gd name="T48" fmla="*/ 105 w 127"/>
                  <a:gd name="T49" fmla="*/ 149 h 216"/>
                  <a:gd name="T50" fmla="*/ 105 w 127"/>
                  <a:gd name="T51" fmla="*/ 119 h 216"/>
                  <a:gd name="T52" fmla="*/ 29 w 127"/>
                  <a:gd name="T53" fmla="*/ 119 h 216"/>
                  <a:gd name="T54" fmla="*/ 22 w 127"/>
                  <a:gd name="T55" fmla="*/ 112 h 216"/>
                  <a:gd name="T56" fmla="*/ 29 w 127"/>
                  <a:gd name="T57" fmla="*/ 106 h 216"/>
                  <a:gd name="T58" fmla="*/ 105 w 127"/>
                  <a:gd name="T59" fmla="*/ 106 h 216"/>
                  <a:gd name="T60" fmla="*/ 111 w 127"/>
                  <a:gd name="T61" fmla="*/ 112 h 216"/>
                  <a:gd name="T62" fmla="*/ 105 w 127"/>
                  <a:gd name="T63" fmla="*/ 119 h 216"/>
                  <a:gd name="T64" fmla="*/ 102 w 127"/>
                  <a:gd name="T65" fmla="*/ 40 h 216"/>
                  <a:gd name="T66" fmla="*/ 93 w 127"/>
                  <a:gd name="T67" fmla="*/ 31 h 216"/>
                  <a:gd name="T68" fmla="*/ 102 w 127"/>
                  <a:gd name="T69" fmla="*/ 22 h 216"/>
                  <a:gd name="T70" fmla="*/ 111 w 127"/>
                  <a:gd name="T71" fmla="*/ 31 h 216"/>
                  <a:gd name="T72" fmla="*/ 102 w 127"/>
                  <a:gd name="T73" fmla="*/ 4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7" h="216">
                    <a:moveTo>
                      <a:pt x="119" y="2"/>
                    </a:moveTo>
                    <a:cubicBezTo>
                      <a:pt x="116" y="1"/>
                      <a:pt x="114" y="0"/>
                      <a:pt x="11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1" y="1"/>
                      <a:pt x="9" y="2"/>
                    </a:cubicBezTo>
                    <a:cubicBezTo>
                      <a:pt x="4" y="5"/>
                      <a:pt x="0" y="10"/>
                      <a:pt x="0" y="17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08"/>
                      <a:pt x="8" y="216"/>
                      <a:pt x="17" y="216"/>
                    </a:cubicBezTo>
                    <a:cubicBezTo>
                      <a:pt x="111" y="216"/>
                      <a:pt x="111" y="216"/>
                      <a:pt x="111" y="216"/>
                    </a:cubicBezTo>
                    <a:cubicBezTo>
                      <a:pt x="120" y="216"/>
                      <a:pt x="127" y="208"/>
                      <a:pt x="127" y="199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7" y="10"/>
                      <a:pt x="124" y="5"/>
                      <a:pt x="119" y="2"/>
                    </a:cubicBezTo>
                    <a:moveTo>
                      <a:pt x="105" y="180"/>
                    </a:moveTo>
                    <a:cubicBezTo>
                      <a:pt x="29" y="180"/>
                      <a:pt x="29" y="180"/>
                      <a:pt x="29" y="180"/>
                    </a:cubicBezTo>
                    <a:cubicBezTo>
                      <a:pt x="25" y="180"/>
                      <a:pt x="22" y="177"/>
                      <a:pt x="22" y="173"/>
                    </a:cubicBezTo>
                    <a:cubicBezTo>
                      <a:pt x="22" y="169"/>
                      <a:pt x="25" y="166"/>
                      <a:pt x="29" y="166"/>
                    </a:cubicBezTo>
                    <a:cubicBezTo>
                      <a:pt x="105" y="166"/>
                      <a:pt x="105" y="166"/>
                      <a:pt x="105" y="166"/>
                    </a:cubicBezTo>
                    <a:cubicBezTo>
                      <a:pt x="108" y="166"/>
                      <a:pt x="111" y="169"/>
                      <a:pt x="111" y="173"/>
                    </a:cubicBezTo>
                    <a:cubicBezTo>
                      <a:pt x="111" y="177"/>
                      <a:pt x="108" y="180"/>
                      <a:pt x="105" y="180"/>
                    </a:cubicBezTo>
                    <a:moveTo>
                      <a:pt x="105" y="149"/>
                    </a:moveTo>
                    <a:cubicBezTo>
                      <a:pt x="29" y="149"/>
                      <a:pt x="29" y="149"/>
                      <a:pt x="29" y="149"/>
                    </a:cubicBezTo>
                    <a:cubicBezTo>
                      <a:pt x="25" y="149"/>
                      <a:pt x="22" y="146"/>
                      <a:pt x="22" y="143"/>
                    </a:cubicBezTo>
                    <a:cubicBezTo>
                      <a:pt x="22" y="139"/>
                      <a:pt x="25" y="136"/>
                      <a:pt x="29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8" y="136"/>
                      <a:pt x="111" y="139"/>
                      <a:pt x="111" y="143"/>
                    </a:cubicBezTo>
                    <a:cubicBezTo>
                      <a:pt x="111" y="146"/>
                      <a:pt x="108" y="149"/>
                      <a:pt x="105" y="149"/>
                    </a:cubicBezTo>
                    <a:moveTo>
                      <a:pt x="105" y="119"/>
                    </a:moveTo>
                    <a:cubicBezTo>
                      <a:pt x="29" y="119"/>
                      <a:pt x="29" y="119"/>
                      <a:pt x="29" y="119"/>
                    </a:cubicBezTo>
                    <a:cubicBezTo>
                      <a:pt x="25" y="119"/>
                      <a:pt x="22" y="116"/>
                      <a:pt x="22" y="112"/>
                    </a:cubicBezTo>
                    <a:cubicBezTo>
                      <a:pt x="22" y="109"/>
                      <a:pt x="25" y="106"/>
                      <a:pt x="29" y="10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08" y="106"/>
                      <a:pt x="111" y="109"/>
                      <a:pt x="111" y="112"/>
                    </a:cubicBezTo>
                    <a:cubicBezTo>
                      <a:pt x="111" y="116"/>
                      <a:pt x="108" y="119"/>
                      <a:pt x="105" y="119"/>
                    </a:cubicBezTo>
                    <a:moveTo>
                      <a:pt x="102" y="40"/>
                    </a:moveTo>
                    <a:cubicBezTo>
                      <a:pt x="97" y="40"/>
                      <a:pt x="93" y="36"/>
                      <a:pt x="93" y="31"/>
                    </a:cubicBezTo>
                    <a:cubicBezTo>
                      <a:pt x="93" y="26"/>
                      <a:pt x="97" y="22"/>
                      <a:pt x="102" y="22"/>
                    </a:cubicBezTo>
                    <a:cubicBezTo>
                      <a:pt x="107" y="22"/>
                      <a:pt x="111" y="26"/>
                      <a:pt x="111" y="31"/>
                    </a:cubicBezTo>
                    <a:cubicBezTo>
                      <a:pt x="111" y="36"/>
                      <a:pt x="107" y="40"/>
                      <a:pt x="102" y="4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7" name="Freeform 56"/>
            <p:cNvSpPr>
              <a:spLocks noChangeAspect="1" noEditPoints="1"/>
            </p:cNvSpPr>
            <p:nvPr/>
          </p:nvSpPr>
          <p:spPr bwMode="auto">
            <a:xfrm>
              <a:off x="842833" y="4039637"/>
              <a:ext cx="504999" cy="486635"/>
            </a:xfrm>
            <a:custGeom>
              <a:avLst/>
              <a:gdLst>
                <a:gd name="T0" fmla="*/ 694934 w 1193"/>
                <a:gd name="T1" fmla="*/ 480684 h 1151"/>
                <a:gd name="T2" fmla="*/ 693936 w 1193"/>
                <a:gd name="T3" fmla="*/ 291203 h 1151"/>
                <a:gd name="T4" fmla="*/ 711908 w 1193"/>
                <a:gd name="T5" fmla="*/ 495643 h 1151"/>
                <a:gd name="T6" fmla="*/ 710910 w 1193"/>
                <a:gd name="T7" fmla="*/ 504619 h 1151"/>
                <a:gd name="T8" fmla="*/ 744857 w 1193"/>
                <a:gd name="T9" fmla="*/ 537529 h 1151"/>
                <a:gd name="T10" fmla="*/ 777807 w 1193"/>
                <a:gd name="T11" fmla="*/ 504619 h 1151"/>
                <a:gd name="T12" fmla="*/ 777807 w 1193"/>
                <a:gd name="T13" fmla="*/ 268266 h 1151"/>
                <a:gd name="T14" fmla="*/ 751847 w 1193"/>
                <a:gd name="T15" fmla="*/ 201449 h 1151"/>
                <a:gd name="T16" fmla="*/ 678959 w 1193"/>
                <a:gd name="T17" fmla="*/ 170533 h 1151"/>
                <a:gd name="T18" fmla="*/ 511216 w 1193"/>
                <a:gd name="T19" fmla="*/ 170533 h 1151"/>
                <a:gd name="T20" fmla="*/ 439326 w 1193"/>
                <a:gd name="T21" fmla="*/ 201449 h 1151"/>
                <a:gd name="T22" fmla="*/ 413366 w 1193"/>
                <a:gd name="T23" fmla="*/ 504619 h 1151"/>
                <a:gd name="T24" fmla="*/ 479265 w 1193"/>
                <a:gd name="T25" fmla="*/ 504619 h 1151"/>
                <a:gd name="T26" fmla="*/ 497237 w 1193"/>
                <a:gd name="T27" fmla="*/ 291203 h 1151"/>
                <a:gd name="T28" fmla="*/ 496239 w 1193"/>
                <a:gd name="T29" fmla="*/ 480684 h 1151"/>
                <a:gd name="T30" fmla="*/ 0 w 1193"/>
                <a:gd name="T31" fmla="*/ 951396 h 1151"/>
                <a:gd name="T32" fmla="*/ 1191173 w 1193"/>
                <a:gd name="T33" fmla="*/ 951396 h 1151"/>
                <a:gd name="T34" fmla="*/ 587100 w 1193"/>
                <a:gd name="T35" fmla="*/ 539523 h 1151"/>
                <a:gd name="T36" fmla="*/ 604073 w 1193"/>
                <a:gd name="T37" fmla="*/ 754933 h 1151"/>
                <a:gd name="T38" fmla="*/ 587100 w 1193"/>
                <a:gd name="T39" fmla="*/ 754933 h 1151"/>
                <a:gd name="T40" fmla="*/ 366438 w 1193"/>
                <a:gd name="T41" fmla="*/ 903527 h 1151"/>
                <a:gd name="T42" fmla="*/ 824735 w 1193"/>
                <a:gd name="T43" fmla="*/ 903527 h 1151"/>
                <a:gd name="T44" fmla="*/ 694934 w 1193"/>
                <a:gd name="T45" fmla="*/ 814770 h 1151"/>
                <a:gd name="T46" fmla="*/ 595087 w 1193"/>
                <a:gd name="T47" fmla="*/ 1021205 h 1151"/>
                <a:gd name="T48" fmla="*/ 496239 w 1193"/>
                <a:gd name="T49" fmla="*/ 814770 h 1151"/>
                <a:gd name="T50" fmla="*/ 366438 w 1193"/>
                <a:gd name="T51" fmla="*/ 903527 h 1151"/>
                <a:gd name="T52" fmla="*/ 595087 w 1193"/>
                <a:gd name="T53" fmla="*/ 827734 h 1151"/>
                <a:gd name="T54" fmla="*/ 587100 w 1193"/>
                <a:gd name="T55" fmla="*/ 809783 h 1151"/>
                <a:gd name="T56" fmla="*/ 604073 w 1193"/>
                <a:gd name="T57" fmla="*/ 809783 h 1151"/>
                <a:gd name="T58" fmla="*/ 595087 w 1193"/>
                <a:gd name="T59" fmla="*/ 790835 h 1151"/>
                <a:gd name="T60" fmla="*/ 587100 w 1193"/>
                <a:gd name="T61" fmla="*/ 772884 h 1151"/>
                <a:gd name="T62" fmla="*/ 604073 w 1193"/>
                <a:gd name="T63" fmla="*/ 772884 h 1151"/>
                <a:gd name="T64" fmla="*/ 595087 w 1193"/>
                <a:gd name="T65" fmla="*/ 790835 h 1151"/>
                <a:gd name="T66" fmla="*/ 91859 w 1193"/>
                <a:gd name="T67" fmla="*/ 939428 h 1151"/>
                <a:gd name="T68" fmla="*/ 496239 w 1193"/>
                <a:gd name="T69" fmla="*/ 794824 h 1151"/>
                <a:gd name="T70" fmla="*/ 595087 w 1193"/>
                <a:gd name="T71" fmla="*/ 1064087 h 1151"/>
                <a:gd name="T72" fmla="*/ 694934 w 1193"/>
                <a:gd name="T73" fmla="*/ 794824 h 1151"/>
                <a:gd name="T74" fmla="*/ 1099314 w 1193"/>
                <a:gd name="T75" fmla="*/ 939428 h 1151"/>
                <a:gd name="T76" fmla="*/ 519204 w 1193"/>
                <a:gd name="T77" fmla="*/ 75793 h 1151"/>
                <a:gd name="T78" fmla="*/ 669972 w 1193"/>
                <a:gd name="T79" fmla="*/ 75793 h 1151"/>
                <a:gd name="T80" fmla="*/ 519204 w 1193"/>
                <a:gd name="T81" fmla="*/ 75793 h 115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3"/>
                <a:gd name="T124" fmla="*/ 0 h 1151"/>
                <a:gd name="T125" fmla="*/ 1193 w 1193"/>
                <a:gd name="T126" fmla="*/ 1151 h 115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3" h="1151">
                  <a:moveTo>
                    <a:pt x="696" y="759"/>
                  </a:moveTo>
                  <a:cubicBezTo>
                    <a:pt x="696" y="482"/>
                    <a:pt x="696" y="482"/>
                    <a:pt x="696" y="482"/>
                  </a:cubicBezTo>
                  <a:cubicBezTo>
                    <a:pt x="696" y="481"/>
                    <a:pt x="695" y="481"/>
                    <a:pt x="695" y="481"/>
                  </a:cubicBezTo>
                  <a:cubicBezTo>
                    <a:pt x="695" y="426"/>
                    <a:pt x="695" y="363"/>
                    <a:pt x="695" y="292"/>
                  </a:cubicBezTo>
                  <a:cubicBezTo>
                    <a:pt x="695" y="292"/>
                    <a:pt x="695" y="292"/>
                    <a:pt x="713" y="292"/>
                  </a:cubicBezTo>
                  <a:cubicBezTo>
                    <a:pt x="713" y="292"/>
                    <a:pt x="713" y="292"/>
                    <a:pt x="713" y="497"/>
                  </a:cubicBezTo>
                  <a:cubicBezTo>
                    <a:pt x="712" y="496"/>
                    <a:pt x="712" y="496"/>
                    <a:pt x="712" y="496"/>
                  </a:cubicBezTo>
                  <a:cubicBezTo>
                    <a:pt x="712" y="506"/>
                    <a:pt x="712" y="506"/>
                    <a:pt x="712" y="506"/>
                  </a:cubicBezTo>
                  <a:cubicBezTo>
                    <a:pt x="712" y="514"/>
                    <a:pt x="715" y="521"/>
                    <a:pt x="720" y="527"/>
                  </a:cubicBezTo>
                  <a:cubicBezTo>
                    <a:pt x="726" y="534"/>
                    <a:pt x="735" y="539"/>
                    <a:pt x="746" y="539"/>
                  </a:cubicBezTo>
                  <a:cubicBezTo>
                    <a:pt x="764" y="539"/>
                    <a:pt x="779" y="524"/>
                    <a:pt x="779" y="506"/>
                  </a:cubicBezTo>
                  <a:cubicBezTo>
                    <a:pt x="779" y="506"/>
                    <a:pt x="779" y="506"/>
                    <a:pt x="779" y="506"/>
                  </a:cubicBezTo>
                  <a:cubicBezTo>
                    <a:pt x="779" y="505"/>
                    <a:pt x="779" y="502"/>
                    <a:pt x="779" y="479"/>
                  </a:cubicBezTo>
                  <a:cubicBezTo>
                    <a:pt x="779" y="450"/>
                    <a:pt x="779" y="392"/>
                    <a:pt x="779" y="269"/>
                  </a:cubicBezTo>
                  <a:cubicBezTo>
                    <a:pt x="779" y="243"/>
                    <a:pt x="769" y="220"/>
                    <a:pt x="752" y="202"/>
                  </a:cubicBezTo>
                  <a:cubicBezTo>
                    <a:pt x="753" y="202"/>
                    <a:pt x="753" y="202"/>
                    <a:pt x="753" y="202"/>
                  </a:cubicBezTo>
                  <a:cubicBezTo>
                    <a:pt x="735" y="183"/>
                    <a:pt x="710" y="171"/>
                    <a:pt x="681" y="171"/>
                  </a:cubicBezTo>
                  <a:cubicBezTo>
                    <a:pt x="681" y="171"/>
                    <a:pt x="680" y="171"/>
                    <a:pt x="680" y="171"/>
                  </a:cubicBezTo>
                  <a:cubicBezTo>
                    <a:pt x="513" y="171"/>
                    <a:pt x="513" y="171"/>
                    <a:pt x="513" y="171"/>
                  </a:cubicBezTo>
                  <a:cubicBezTo>
                    <a:pt x="512" y="171"/>
                    <a:pt x="512" y="171"/>
                    <a:pt x="512" y="171"/>
                  </a:cubicBezTo>
                  <a:cubicBezTo>
                    <a:pt x="483" y="171"/>
                    <a:pt x="458" y="183"/>
                    <a:pt x="440" y="202"/>
                  </a:cubicBezTo>
                  <a:cubicBezTo>
                    <a:pt x="440" y="202"/>
                    <a:pt x="440" y="202"/>
                    <a:pt x="440" y="202"/>
                  </a:cubicBezTo>
                  <a:cubicBezTo>
                    <a:pt x="424" y="220"/>
                    <a:pt x="414" y="243"/>
                    <a:pt x="414" y="269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14" y="524"/>
                    <a:pt x="429" y="539"/>
                    <a:pt x="447" y="539"/>
                  </a:cubicBezTo>
                  <a:cubicBezTo>
                    <a:pt x="466" y="539"/>
                    <a:pt x="480" y="524"/>
                    <a:pt x="480" y="506"/>
                  </a:cubicBezTo>
                  <a:cubicBezTo>
                    <a:pt x="480" y="292"/>
                    <a:pt x="480" y="292"/>
                    <a:pt x="480" y="292"/>
                  </a:cubicBezTo>
                  <a:cubicBezTo>
                    <a:pt x="498" y="292"/>
                    <a:pt x="498" y="292"/>
                    <a:pt x="498" y="292"/>
                  </a:cubicBezTo>
                  <a:cubicBezTo>
                    <a:pt x="498" y="363"/>
                    <a:pt x="498" y="426"/>
                    <a:pt x="498" y="481"/>
                  </a:cubicBezTo>
                  <a:cubicBezTo>
                    <a:pt x="498" y="481"/>
                    <a:pt x="497" y="481"/>
                    <a:pt x="497" y="482"/>
                  </a:cubicBezTo>
                  <a:cubicBezTo>
                    <a:pt x="497" y="482"/>
                    <a:pt x="497" y="482"/>
                    <a:pt x="497" y="759"/>
                  </a:cubicBezTo>
                  <a:cubicBezTo>
                    <a:pt x="215" y="775"/>
                    <a:pt x="0" y="856"/>
                    <a:pt x="0" y="954"/>
                  </a:cubicBezTo>
                  <a:cubicBezTo>
                    <a:pt x="0" y="1063"/>
                    <a:pt x="267" y="1151"/>
                    <a:pt x="596" y="1151"/>
                  </a:cubicBezTo>
                  <a:cubicBezTo>
                    <a:pt x="926" y="1151"/>
                    <a:pt x="1193" y="1063"/>
                    <a:pt x="1193" y="954"/>
                  </a:cubicBezTo>
                  <a:cubicBezTo>
                    <a:pt x="1193" y="856"/>
                    <a:pt x="978" y="775"/>
                    <a:pt x="696" y="759"/>
                  </a:cubicBezTo>
                  <a:close/>
                  <a:moveTo>
                    <a:pt x="588" y="541"/>
                  </a:moveTo>
                  <a:cubicBezTo>
                    <a:pt x="605" y="541"/>
                    <a:pt x="605" y="541"/>
                    <a:pt x="605" y="541"/>
                  </a:cubicBezTo>
                  <a:cubicBezTo>
                    <a:pt x="605" y="638"/>
                    <a:pt x="605" y="707"/>
                    <a:pt x="605" y="757"/>
                  </a:cubicBezTo>
                  <a:cubicBezTo>
                    <a:pt x="602" y="757"/>
                    <a:pt x="599" y="757"/>
                    <a:pt x="596" y="757"/>
                  </a:cubicBezTo>
                  <a:cubicBezTo>
                    <a:pt x="594" y="757"/>
                    <a:pt x="591" y="757"/>
                    <a:pt x="588" y="757"/>
                  </a:cubicBezTo>
                  <a:cubicBezTo>
                    <a:pt x="588" y="707"/>
                    <a:pt x="588" y="638"/>
                    <a:pt x="588" y="541"/>
                  </a:cubicBezTo>
                  <a:close/>
                  <a:moveTo>
                    <a:pt x="367" y="906"/>
                  </a:moveTo>
                  <a:cubicBezTo>
                    <a:pt x="367" y="948"/>
                    <a:pt x="470" y="982"/>
                    <a:pt x="596" y="982"/>
                  </a:cubicBezTo>
                  <a:cubicBezTo>
                    <a:pt x="723" y="982"/>
                    <a:pt x="826" y="948"/>
                    <a:pt x="826" y="906"/>
                  </a:cubicBezTo>
                  <a:cubicBezTo>
                    <a:pt x="826" y="876"/>
                    <a:pt x="773" y="850"/>
                    <a:pt x="696" y="837"/>
                  </a:cubicBezTo>
                  <a:cubicBezTo>
                    <a:pt x="696" y="830"/>
                    <a:pt x="696" y="824"/>
                    <a:pt x="696" y="817"/>
                  </a:cubicBezTo>
                  <a:cubicBezTo>
                    <a:pt x="824" y="831"/>
                    <a:pt x="917" y="871"/>
                    <a:pt x="917" y="918"/>
                  </a:cubicBezTo>
                  <a:cubicBezTo>
                    <a:pt x="917" y="977"/>
                    <a:pt x="774" y="1024"/>
                    <a:pt x="596" y="1024"/>
                  </a:cubicBezTo>
                  <a:cubicBezTo>
                    <a:pt x="419" y="1024"/>
                    <a:pt x="276" y="977"/>
                    <a:pt x="276" y="918"/>
                  </a:cubicBezTo>
                  <a:cubicBezTo>
                    <a:pt x="276" y="871"/>
                    <a:pt x="369" y="831"/>
                    <a:pt x="497" y="817"/>
                  </a:cubicBezTo>
                  <a:cubicBezTo>
                    <a:pt x="497" y="824"/>
                    <a:pt x="497" y="830"/>
                    <a:pt x="497" y="837"/>
                  </a:cubicBezTo>
                  <a:cubicBezTo>
                    <a:pt x="420" y="850"/>
                    <a:pt x="367" y="876"/>
                    <a:pt x="367" y="906"/>
                  </a:cubicBezTo>
                  <a:close/>
                  <a:moveTo>
                    <a:pt x="605" y="830"/>
                  </a:moveTo>
                  <a:cubicBezTo>
                    <a:pt x="602" y="830"/>
                    <a:pt x="599" y="830"/>
                    <a:pt x="596" y="830"/>
                  </a:cubicBezTo>
                  <a:cubicBezTo>
                    <a:pt x="594" y="830"/>
                    <a:pt x="591" y="830"/>
                    <a:pt x="588" y="830"/>
                  </a:cubicBezTo>
                  <a:cubicBezTo>
                    <a:pt x="588" y="825"/>
                    <a:pt x="588" y="818"/>
                    <a:pt x="588" y="812"/>
                  </a:cubicBezTo>
                  <a:cubicBezTo>
                    <a:pt x="591" y="812"/>
                    <a:pt x="594" y="812"/>
                    <a:pt x="596" y="812"/>
                  </a:cubicBezTo>
                  <a:cubicBezTo>
                    <a:pt x="599" y="812"/>
                    <a:pt x="602" y="812"/>
                    <a:pt x="605" y="812"/>
                  </a:cubicBezTo>
                  <a:cubicBezTo>
                    <a:pt x="605" y="818"/>
                    <a:pt x="605" y="825"/>
                    <a:pt x="605" y="830"/>
                  </a:cubicBezTo>
                  <a:close/>
                  <a:moveTo>
                    <a:pt x="596" y="793"/>
                  </a:moveTo>
                  <a:cubicBezTo>
                    <a:pt x="594" y="793"/>
                    <a:pt x="591" y="793"/>
                    <a:pt x="588" y="793"/>
                  </a:cubicBezTo>
                  <a:cubicBezTo>
                    <a:pt x="588" y="788"/>
                    <a:pt x="588" y="781"/>
                    <a:pt x="588" y="775"/>
                  </a:cubicBezTo>
                  <a:cubicBezTo>
                    <a:pt x="591" y="775"/>
                    <a:pt x="594" y="775"/>
                    <a:pt x="596" y="775"/>
                  </a:cubicBezTo>
                  <a:cubicBezTo>
                    <a:pt x="599" y="775"/>
                    <a:pt x="602" y="775"/>
                    <a:pt x="605" y="775"/>
                  </a:cubicBezTo>
                  <a:cubicBezTo>
                    <a:pt x="605" y="781"/>
                    <a:pt x="605" y="788"/>
                    <a:pt x="605" y="793"/>
                  </a:cubicBezTo>
                  <a:cubicBezTo>
                    <a:pt x="602" y="793"/>
                    <a:pt x="599" y="793"/>
                    <a:pt x="596" y="793"/>
                  </a:cubicBezTo>
                  <a:close/>
                  <a:moveTo>
                    <a:pt x="596" y="1109"/>
                  </a:moveTo>
                  <a:cubicBezTo>
                    <a:pt x="318" y="1109"/>
                    <a:pt x="92" y="1034"/>
                    <a:pt x="92" y="942"/>
                  </a:cubicBezTo>
                  <a:cubicBezTo>
                    <a:pt x="92" y="861"/>
                    <a:pt x="266" y="793"/>
                    <a:pt x="497" y="778"/>
                  </a:cubicBezTo>
                  <a:cubicBezTo>
                    <a:pt x="497" y="784"/>
                    <a:pt x="497" y="791"/>
                    <a:pt x="497" y="797"/>
                  </a:cubicBezTo>
                  <a:cubicBezTo>
                    <a:pt x="317" y="812"/>
                    <a:pt x="184" y="866"/>
                    <a:pt x="184" y="930"/>
                  </a:cubicBezTo>
                  <a:cubicBezTo>
                    <a:pt x="184" y="1005"/>
                    <a:pt x="369" y="1067"/>
                    <a:pt x="596" y="1067"/>
                  </a:cubicBezTo>
                  <a:cubicBezTo>
                    <a:pt x="824" y="1067"/>
                    <a:pt x="1009" y="1005"/>
                    <a:pt x="1009" y="930"/>
                  </a:cubicBezTo>
                  <a:cubicBezTo>
                    <a:pt x="1009" y="866"/>
                    <a:pt x="876" y="812"/>
                    <a:pt x="696" y="797"/>
                  </a:cubicBezTo>
                  <a:cubicBezTo>
                    <a:pt x="696" y="791"/>
                    <a:pt x="696" y="784"/>
                    <a:pt x="696" y="778"/>
                  </a:cubicBezTo>
                  <a:cubicBezTo>
                    <a:pt x="927" y="793"/>
                    <a:pt x="1101" y="861"/>
                    <a:pt x="1101" y="942"/>
                  </a:cubicBezTo>
                  <a:cubicBezTo>
                    <a:pt x="1101" y="1034"/>
                    <a:pt x="875" y="1109"/>
                    <a:pt x="596" y="1109"/>
                  </a:cubicBezTo>
                  <a:close/>
                  <a:moveTo>
                    <a:pt x="520" y="76"/>
                  </a:moveTo>
                  <a:cubicBezTo>
                    <a:pt x="520" y="34"/>
                    <a:pt x="554" y="0"/>
                    <a:pt x="596" y="0"/>
                  </a:cubicBezTo>
                  <a:cubicBezTo>
                    <a:pt x="637" y="0"/>
                    <a:pt x="671" y="34"/>
                    <a:pt x="671" y="76"/>
                  </a:cubicBezTo>
                  <a:cubicBezTo>
                    <a:pt x="671" y="119"/>
                    <a:pt x="637" y="153"/>
                    <a:pt x="596" y="153"/>
                  </a:cubicBezTo>
                  <a:cubicBezTo>
                    <a:pt x="554" y="153"/>
                    <a:pt x="520" y="119"/>
                    <a:pt x="52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TextBox 9"/>
            <p:cNvSpPr txBox="1">
              <a:spLocks noChangeArrowheads="1"/>
            </p:cNvSpPr>
            <p:nvPr/>
          </p:nvSpPr>
          <p:spPr bwMode="auto">
            <a:xfrm>
              <a:off x="1378218" y="4113602"/>
              <a:ext cx="960213" cy="41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국내 교수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학생</a:t>
              </a: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해외 교환교수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교환학생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TextBox 9"/>
            <p:cNvSpPr txBox="1">
              <a:spLocks noChangeArrowheads="1"/>
            </p:cNvSpPr>
            <p:nvPr/>
          </p:nvSpPr>
          <p:spPr bwMode="auto">
            <a:xfrm>
              <a:off x="3031351" y="4031052"/>
              <a:ext cx="1259706" cy="566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연계 시스템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학사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학적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Google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0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2207" y="4756018"/>
              <a:ext cx="1635853" cy="1092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</p:pic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 r="5374"/>
            <a:stretch>
              <a:fillRect/>
            </a:stretch>
          </p:blipFill>
          <p:spPr bwMode="auto">
            <a:xfrm>
              <a:off x="2556103" y="4752769"/>
              <a:ext cx="1603944" cy="1114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8" name="그룹 77"/>
          <p:cNvGrpSpPr/>
          <p:nvPr/>
        </p:nvGrpSpPr>
        <p:grpSpPr>
          <a:xfrm>
            <a:off x="5042850" y="3998288"/>
            <a:ext cx="3672002" cy="2291333"/>
            <a:chOff x="6168911" y="4080329"/>
            <a:chExt cx="3672002" cy="2291333"/>
          </a:xfrm>
        </p:grpSpPr>
        <p:sp>
          <p:nvSpPr>
            <p:cNvPr id="79" name="Rectangle 140"/>
            <p:cNvSpPr/>
            <p:nvPr/>
          </p:nvSpPr>
          <p:spPr bwMode="auto">
            <a:xfrm>
              <a:off x="6168911" y="4080329"/>
              <a:ext cx="3672000" cy="720000"/>
            </a:xfrm>
            <a:prstGeom prst="rect">
              <a:avLst/>
            </a:prstGeom>
            <a:solidFill>
              <a:srgbClr val="D5DFE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2" tIns="45720" rIns="91432" bIns="45716" numCol="1" rtlCol="0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1800" kern="0" spc="-60" dirty="0">
                <a:gradFill>
                  <a:gsLst>
                    <a:gs pos="0">
                      <a:sysClr val="window" lastClr="FFFFFF"/>
                    </a:gs>
                    <a:gs pos="86000">
                      <a:sysClr val="window" lastClr="FFFFFF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AutoShape 166"/>
            <p:cNvSpPr>
              <a:spLocks noChangeArrowheads="1"/>
            </p:cNvSpPr>
            <p:nvPr/>
          </p:nvSpPr>
          <p:spPr bwMode="auto">
            <a:xfrm>
              <a:off x="6168913" y="4813300"/>
              <a:ext cx="3672000" cy="144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algn="ctr">
              <a:noFill/>
              <a:round/>
              <a:headEnd/>
              <a:tailEnd/>
            </a:ln>
            <a:effectLst>
              <a:outerShdw dist="25400" dir="16200000" algn="ctr" rotWithShape="0">
                <a:srgbClr val="B3D8DF"/>
              </a:outerShdw>
            </a:effectLst>
          </p:spPr>
          <p:txBody>
            <a:bodyPr lIns="72000" tIns="0" rIns="72000" bIns="0" anchor="ctr" anchorCtr="0"/>
            <a:lstStyle/>
            <a:p>
              <a:pPr latinLnBrk="0">
                <a:lnSpc>
                  <a:spcPct val="110000"/>
                </a:lnSpc>
                <a:buClr>
                  <a:srgbClr val="000000"/>
                </a:buClr>
              </a:pPr>
              <a:endParaRPr lang="en-US" altLang="ko-KR" sz="1000" dirty="0">
                <a:solidFill>
                  <a:srgbClr val="3B839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7000875" y="6085684"/>
              <a:ext cx="2115686" cy="285978"/>
            </a:xfrm>
            <a:prstGeom prst="roundRect">
              <a:avLst>
                <a:gd name="adj" fmla="val 50000"/>
              </a:avLst>
            </a:prstGeom>
            <a:solidFill>
              <a:srgbClr val="092F19"/>
            </a:solidFill>
            <a:ln w="15875" cmpd="sng">
              <a:solidFill>
                <a:schemeClr val="bg1"/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ko-KR" altLang="en-US" sz="10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롯데제과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영업 관리 </a:t>
              </a:r>
              <a:r>
                <a:rPr lang="ko-KR" altLang="en-US" sz="10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App</a:t>
              </a:r>
            </a:p>
          </p:txBody>
        </p:sp>
        <p:grpSp>
          <p:nvGrpSpPr>
            <p:cNvPr id="82" name="Group 160"/>
            <p:cNvGrpSpPr/>
            <p:nvPr/>
          </p:nvGrpSpPr>
          <p:grpSpPr>
            <a:xfrm>
              <a:off x="7919235" y="4167602"/>
              <a:ext cx="575311" cy="499611"/>
              <a:chOff x="2462213" y="1598613"/>
              <a:chExt cx="4222750" cy="3667125"/>
            </a:xfrm>
          </p:grpSpPr>
          <p:sp>
            <p:nvSpPr>
              <p:cNvPr id="87" name="Rectangle 6"/>
              <p:cNvSpPr>
                <a:spLocks noChangeArrowheads="1"/>
              </p:cNvSpPr>
              <p:nvPr/>
            </p:nvSpPr>
            <p:spPr bwMode="auto">
              <a:xfrm>
                <a:off x="5564188" y="3346451"/>
                <a:ext cx="115888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8" name="Rectangle 7"/>
              <p:cNvSpPr>
                <a:spLocks noChangeArrowheads="1"/>
              </p:cNvSpPr>
              <p:nvPr/>
            </p:nvSpPr>
            <p:spPr bwMode="auto">
              <a:xfrm>
                <a:off x="5795963" y="3346451"/>
                <a:ext cx="112713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9" name="Rectangle 8"/>
              <p:cNvSpPr>
                <a:spLocks noChangeArrowheads="1"/>
              </p:cNvSpPr>
              <p:nvPr/>
            </p:nvSpPr>
            <p:spPr bwMode="auto">
              <a:xfrm>
                <a:off x="3092451" y="3346451"/>
                <a:ext cx="115888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0" name="Rectangle 9"/>
              <p:cNvSpPr>
                <a:spLocks noChangeArrowheads="1"/>
              </p:cNvSpPr>
              <p:nvPr/>
            </p:nvSpPr>
            <p:spPr bwMode="auto">
              <a:xfrm>
                <a:off x="3324226" y="3346451"/>
                <a:ext cx="117475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1" name="Freeform 10"/>
              <p:cNvSpPr>
                <a:spLocks/>
              </p:cNvSpPr>
              <p:nvPr/>
            </p:nvSpPr>
            <p:spPr bwMode="auto">
              <a:xfrm>
                <a:off x="3902076" y="2506663"/>
                <a:ext cx="101600" cy="123825"/>
              </a:xfrm>
              <a:custGeom>
                <a:avLst/>
                <a:gdLst>
                  <a:gd name="T0" fmla="*/ 36 w 64"/>
                  <a:gd name="T1" fmla="*/ 78 h 78"/>
                  <a:gd name="T2" fmla="*/ 64 w 64"/>
                  <a:gd name="T3" fmla="*/ 64 h 78"/>
                  <a:gd name="T4" fmla="*/ 26 w 64"/>
                  <a:gd name="T5" fmla="*/ 0 h 78"/>
                  <a:gd name="T6" fmla="*/ 0 w 64"/>
                  <a:gd name="T7" fmla="*/ 17 h 78"/>
                  <a:gd name="T8" fmla="*/ 36 w 64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8">
                    <a:moveTo>
                      <a:pt x="36" y="78"/>
                    </a:moveTo>
                    <a:lnTo>
                      <a:pt x="64" y="64"/>
                    </a:lnTo>
                    <a:lnTo>
                      <a:pt x="26" y="0"/>
                    </a:lnTo>
                    <a:lnTo>
                      <a:pt x="0" y="17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2" name="Freeform 11"/>
              <p:cNvSpPr>
                <a:spLocks/>
              </p:cNvSpPr>
              <p:nvPr/>
            </p:nvSpPr>
            <p:spPr bwMode="auto">
              <a:xfrm>
                <a:off x="4017963" y="2709863"/>
                <a:ext cx="98425" cy="123825"/>
              </a:xfrm>
              <a:custGeom>
                <a:avLst/>
                <a:gdLst>
                  <a:gd name="T0" fmla="*/ 36 w 62"/>
                  <a:gd name="T1" fmla="*/ 78 h 78"/>
                  <a:gd name="T2" fmla="*/ 62 w 62"/>
                  <a:gd name="T3" fmla="*/ 61 h 78"/>
                  <a:gd name="T4" fmla="*/ 26 w 62"/>
                  <a:gd name="T5" fmla="*/ 0 h 78"/>
                  <a:gd name="T6" fmla="*/ 0 w 62"/>
                  <a:gd name="T7" fmla="*/ 14 h 78"/>
                  <a:gd name="T8" fmla="*/ 3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36" y="78"/>
                    </a:moveTo>
                    <a:lnTo>
                      <a:pt x="62" y="61"/>
                    </a:lnTo>
                    <a:lnTo>
                      <a:pt x="26" y="0"/>
                    </a:lnTo>
                    <a:lnTo>
                      <a:pt x="0" y="14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3" name="Freeform 12"/>
              <p:cNvSpPr>
                <a:spLocks/>
              </p:cNvSpPr>
              <p:nvPr/>
            </p:nvSpPr>
            <p:spPr bwMode="auto">
              <a:xfrm>
                <a:off x="4873626" y="2709863"/>
                <a:ext cx="98425" cy="123825"/>
              </a:xfrm>
              <a:custGeom>
                <a:avLst/>
                <a:gdLst>
                  <a:gd name="T0" fmla="*/ 26 w 62"/>
                  <a:gd name="T1" fmla="*/ 78 h 78"/>
                  <a:gd name="T2" fmla="*/ 62 w 62"/>
                  <a:gd name="T3" fmla="*/ 14 h 78"/>
                  <a:gd name="T4" fmla="*/ 36 w 62"/>
                  <a:gd name="T5" fmla="*/ 0 h 78"/>
                  <a:gd name="T6" fmla="*/ 0 w 62"/>
                  <a:gd name="T7" fmla="*/ 61 h 78"/>
                  <a:gd name="T8" fmla="*/ 2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26" y="78"/>
                    </a:moveTo>
                    <a:lnTo>
                      <a:pt x="62" y="14"/>
                    </a:lnTo>
                    <a:lnTo>
                      <a:pt x="36" y="0"/>
                    </a:lnTo>
                    <a:lnTo>
                      <a:pt x="0" y="61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4" name="Freeform 13"/>
              <p:cNvSpPr>
                <a:spLocks/>
              </p:cNvSpPr>
              <p:nvPr/>
            </p:nvSpPr>
            <p:spPr bwMode="auto">
              <a:xfrm>
                <a:off x="4989513" y="2506663"/>
                <a:ext cx="98425" cy="123825"/>
              </a:xfrm>
              <a:custGeom>
                <a:avLst/>
                <a:gdLst>
                  <a:gd name="T0" fmla="*/ 26 w 62"/>
                  <a:gd name="T1" fmla="*/ 78 h 78"/>
                  <a:gd name="T2" fmla="*/ 62 w 62"/>
                  <a:gd name="T3" fmla="*/ 17 h 78"/>
                  <a:gd name="T4" fmla="*/ 36 w 62"/>
                  <a:gd name="T5" fmla="*/ 0 h 78"/>
                  <a:gd name="T6" fmla="*/ 0 w 62"/>
                  <a:gd name="T7" fmla="*/ 64 h 78"/>
                  <a:gd name="T8" fmla="*/ 2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26" y="78"/>
                    </a:moveTo>
                    <a:lnTo>
                      <a:pt x="62" y="17"/>
                    </a:lnTo>
                    <a:lnTo>
                      <a:pt x="36" y="0"/>
                    </a:lnTo>
                    <a:lnTo>
                      <a:pt x="0" y="64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5" name="Freeform 14"/>
              <p:cNvSpPr>
                <a:spLocks/>
              </p:cNvSpPr>
              <p:nvPr/>
            </p:nvSpPr>
            <p:spPr bwMode="auto">
              <a:xfrm>
                <a:off x="4017963" y="3990976"/>
                <a:ext cx="98425" cy="123825"/>
              </a:xfrm>
              <a:custGeom>
                <a:avLst/>
                <a:gdLst>
                  <a:gd name="T0" fmla="*/ 0 w 62"/>
                  <a:gd name="T1" fmla="*/ 64 h 78"/>
                  <a:gd name="T2" fmla="*/ 26 w 62"/>
                  <a:gd name="T3" fmla="*/ 78 h 78"/>
                  <a:gd name="T4" fmla="*/ 62 w 62"/>
                  <a:gd name="T5" fmla="*/ 14 h 78"/>
                  <a:gd name="T6" fmla="*/ 36 w 62"/>
                  <a:gd name="T7" fmla="*/ 0 h 78"/>
                  <a:gd name="T8" fmla="*/ 0 w 62"/>
                  <a:gd name="T9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0" y="64"/>
                    </a:moveTo>
                    <a:lnTo>
                      <a:pt x="26" y="78"/>
                    </a:lnTo>
                    <a:lnTo>
                      <a:pt x="62" y="14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6" name="Freeform 15"/>
              <p:cNvSpPr>
                <a:spLocks/>
              </p:cNvSpPr>
              <p:nvPr/>
            </p:nvSpPr>
            <p:spPr bwMode="auto">
              <a:xfrm>
                <a:off x="3902076" y="4189413"/>
                <a:ext cx="101600" cy="128588"/>
              </a:xfrm>
              <a:custGeom>
                <a:avLst/>
                <a:gdLst>
                  <a:gd name="T0" fmla="*/ 0 w 64"/>
                  <a:gd name="T1" fmla="*/ 64 h 81"/>
                  <a:gd name="T2" fmla="*/ 26 w 64"/>
                  <a:gd name="T3" fmla="*/ 81 h 81"/>
                  <a:gd name="T4" fmla="*/ 64 w 64"/>
                  <a:gd name="T5" fmla="*/ 17 h 81"/>
                  <a:gd name="T6" fmla="*/ 36 w 64"/>
                  <a:gd name="T7" fmla="*/ 0 h 81"/>
                  <a:gd name="T8" fmla="*/ 0 w 64"/>
                  <a:gd name="T9" fmla="*/ 6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81">
                    <a:moveTo>
                      <a:pt x="0" y="64"/>
                    </a:moveTo>
                    <a:lnTo>
                      <a:pt x="26" y="81"/>
                    </a:lnTo>
                    <a:lnTo>
                      <a:pt x="64" y="17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7" name="Freeform 16"/>
              <p:cNvSpPr>
                <a:spLocks/>
              </p:cNvSpPr>
              <p:nvPr/>
            </p:nvSpPr>
            <p:spPr bwMode="auto">
              <a:xfrm>
                <a:off x="4989513" y="4189413"/>
                <a:ext cx="98425" cy="128588"/>
              </a:xfrm>
              <a:custGeom>
                <a:avLst/>
                <a:gdLst>
                  <a:gd name="T0" fmla="*/ 26 w 62"/>
                  <a:gd name="T1" fmla="*/ 0 h 81"/>
                  <a:gd name="T2" fmla="*/ 0 w 62"/>
                  <a:gd name="T3" fmla="*/ 17 h 81"/>
                  <a:gd name="T4" fmla="*/ 36 w 62"/>
                  <a:gd name="T5" fmla="*/ 81 h 81"/>
                  <a:gd name="T6" fmla="*/ 62 w 62"/>
                  <a:gd name="T7" fmla="*/ 64 h 81"/>
                  <a:gd name="T8" fmla="*/ 26 w 6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81">
                    <a:moveTo>
                      <a:pt x="26" y="0"/>
                    </a:moveTo>
                    <a:lnTo>
                      <a:pt x="0" y="17"/>
                    </a:lnTo>
                    <a:lnTo>
                      <a:pt x="36" y="81"/>
                    </a:lnTo>
                    <a:lnTo>
                      <a:pt x="62" y="6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8" name="Freeform 17"/>
              <p:cNvSpPr>
                <a:spLocks/>
              </p:cNvSpPr>
              <p:nvPr/>
            </p:nvSpPr>
            <p:spPr bwMode="auto">
              <a:xfrm>
                <a:off x="4873626" y="3990976"/>
                <a:ext cx="98425" cy="123825"/>
              </a:xfrm>
              <a:custGeom>
                <a:avLst/>
                <a:gdLst>
                  <a:gd name="T0" fmla="*/ 0 w 62"/>
                  <a:gd name="T1" fmla="*/ 14 h 78"/>
                  <a:gd name="T2" fmla="*/ 36 w 62"/>
                  <a:gd name="T3" fmla="*/ 78 h 78"/>
                  <a:gd name="T4" fmla="*/ 62 w 62"/>
                  <a:gd name="T5" fmla="*/ 64 h 78"/>
                  <a:gd name="T6" fmla="*/ 26 w 62"/>
                  <a:gd name="T7" fmla="*/ 0 h 78"/>
                  <a:gd name="T8" fmla="*/ 0 w 62"/>
                  <a:gd name="T9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0" y="14"/>
                    </a:moveTo>
                    <a:lnTo>
                      <a:pt x="36" y="78"/>
                    </a:lnTo>
                    <a:lnTo>
                      <a:pt x="62" y="64"/>
                    </a:lnTo>
                    <a:lnTo>
                      <a:pt x="26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9" name="Freeform 18"/>
              <p:cNvSpPr>
                <a:spLocks/>
              </p:cNvSpPr>
              <p:nvPr/>
            </p:nvSpPr>
            <p:spPr bwMode="auto">
              <a:xfrm>
                <a:off x="3579813" y="2892426"/>
                <a:ext cx="1833563" cy="1068388"/>
              </a:xfrm>
              <a:custGeom>
                <a:avLst/>
                <a:gdLst>
                  <a:gd name="T0" fmla="*/ 415 w 489"/>
                  <a:gd name="T1" fmla="*/ 222 h 285"/>
                  <a:gd name="T2" fmla="*/ 489 w 489"/>
                  <a:gd name="T3" fmla="*/ 148 h 285"/>
                  <a:gd name="T4" fmla="*/ 415 w 489"/>
                  <a:gd name="T5" fmla="*/ 74 h 285"/>
                  <a:gd name="T6" fmla="*/ 404 w 489"/>
                  <a:gd name="T7" fmla="*/ 75 h 285"/>
                  <a:gd name="T8" fmla="*/ 295 w 489"/>
                  <a:gd name="T9" fmla="*/ 0 h 285"/>
                  <a:gd name="T10" fmla="*/ 213 w 489"/>
                  <a:gd name="T11" fmla="*/ 34 h 285"/>
                  <a:gd name="T12" fmla="*/ 162 w 489"/>
                  <a:gd name="T13" fmla="*/ 18 h 285"/>
                  <a:gd name="T14" fmla="*/ 71 w 489"/>
                  <a:gd name="T15" fmla="*/ 97 h 285"/>
                  <a:gd name="T16" fmla="*/ 56 w 489"/>
                  <a:gd name="T17" fmla="*/ 95 h 285"/>
                  <a:gd name="T18" fmla="*/ 0 w 489"/>
                  <a:gd name="T19" fmla="*/ 151 h 285"/>
                  <a:gd name="T20" fmla="*/ 56 w 489"/>
                  <a:gd name="T21" fmla="*/ 208 h 285"/>
                  <a:gd name="T22" fmla="*/ 78 w 489"/>
                  <a:gd name="T23" fmla="*/ 203 h 285"/>
                  <a:gd name="T24" fmla="*/ 141 w 489"/>
                  <a:gd name="T25" fmla="*/ 257 h 285"/>
                  <a:gd name="T26" fmla="*/ 178 w 489"/>
                  <a:gd name="T27" fmla="*/ 244 h 285"/>
                  <a:gd name="T28" fmla="*/ 241 w 489"/>
                  <a:gd name="T29" fmla="*/ 285 h 285"/>
                  <a:gd name="T30" fmla="*/ 297 w 489"/>
                  <a:gd name="T31" fmla="*/ 255 h 285"/>
                  <a:gd name="T32" fmla="*/ 332 w 489"/>
                  <a:gd name="T33" fmla="*/ 267 h 285"/>
                  <a:gd name="T34" fmla="*/ 390 w 489"/>
                  <a:gd name="T35" fmla="*/ 217 h 285"/>
                  <a:gd name="T36" fmla="*/ 415 w 489"/>
                  <a:gd name="T37" fmla="*/ 2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9" h="285">
                    <a:moveTo>
                      <a:pt x="415" y="222"/>
                    </a:moveTo>
                    <a:cubicBezTo>
                      <a:pt x="456" y="222"/>
                      <a:pt x="489" y="189"/>
                      <a:pt x="489" y="148"/>
                    </a:cubicBezTo>
                    <a:cubicBezTo>
                      <a:pt x="489" y="107"/>
                      <a:pt x="456" y="74"/>
                      <a:pt x="415" y="74"/>
                    </a:cubicBezTo>
                    <a:cubicBezTo>
                      <a:pt x="411" y="74"/>
                      <a:pt x="407" y="74"/>
                      <a:pt x="404" y="75"/>
                    </a:cubicBezTo>
                    <a:cubicBezTo>
                      <a:pt x="387" y="31"/>
                      <a:pt x="345" y="0"/>
                      <a:pt x="295" y="0"/>
                    </a:cubicBezTo>
                    <a:cubicBezTo>
                      <a:pt x="263" y="0"/>
                      <a:pt x="234" y="13"/>
                      <a:pt x="213" y="34"/>
                    </a:cubicBezTo>
                    <a:cubicBezTo>
                      <a:pt x="199" y="24"/>
                      <a:pt x="181" y="18"/>
                      <a:pt x="162" y="18"/>
                    </a:cubicBezTo>
                    <a:cubicBezTo>
                      <a:pt x="115" y="18"/>
                      <a:pt x="77" y="52"/>
                      <a:pt x="71" y="97"/>
                    </a:cubicBezTo>
                    <a:cubicBezTo>
                      <a:pt x="66" y="96"/>
                      <a:pt x="61" y="95"/>
                      <a:pt x="56" y="95"/>
                    </a:cubicBezTo>
                    <a:cubicBezTo>
                      <a:pt x="25" y="95"/>
                      <a:pt x="0" y="120"/>
                      <a:pt x="0" y="151"/>
                    </a:cubicBezTo>
                    <a:cubicBezTo>
                      <a:pt x="0" y="182"/>
                      <a:pt x="25" y="208"/>
                      <a:pt x="56" y="208"/>
                    </a:cubicBezTo>
                    <a:cubicBezTo>
                      <a:pt x="64" y="208"/>
                      <a:pt x="71" y="206"/>
                      <a:pt x="78" y="203"/>
                    </a:cubicBezTo>
                    <a:cubicBezTo>
                      <a:pt x="83" y="234"/>
                      <a:pt x="109" y="257"/>
                      <a:pt x="141" y="257"/>
                    </a:cubicBezTo>
                    <a:cubicBezTo>
                      <a:pt x="155" y="257"/>
                      <a:pt x="168" y="252"/>
                      <a:pt x="178" y="244"/>
                    </a:cubicBezTo>
                    <a:cubicBezTo>
                      <a:pt x="189" y="268"/>
                      <a:pt x="213" y="285"/>
                      <a:pt x="241" y="285"/>
                    </a:cubicBezTo>
                    <a:cubicBezTo>
                      <a:pt x="264" y="285"/>
                      <a:pt x="285" y="273"/>
                      <a:pt x="297" y="255"/>
                    </a:cubicBezTo>
                    <a:cubicBezTo>
                      <a:pt x="307" y="263"/>
                      <a:pt x="319" y="267"/>
                      <a:pt x="332" y="267"/>
                    </a:cubicBezTo>
                    <a:cubicBezTo>
                      <a:pt x="361" y="267"/>
                      <a:pt x="386" y="246"/>
                      <a:pt x="390" y="217"/>
                    </a:cubicBezTo>
                    <a:cubicBezTo>
                      <a:pt x="397" y="220"/>
                      <a:pt x="406" y="222"/>
                      <a:pt x="415" y="2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321051" y="1598613"/>
                <a:ext cx="750888" cy="522288"/>
              </a:xfrm>
              <a:custGeom>
                <a:avLst/>
                <a:gdLst>
                  <a:gd name="T0" fmla="*/ 174 w 200"/>
                  <a:gd name="T1" fmla="*/ 0 h 139"/>
                  <a:gd name="T2" fmla="*/ 26 w 200"/>
                  <a:gd name="T3" fmla="*/ 0 h 139"/>
                  <a:gd name="T4" fmla="*/ 0 w 200"/>
                  <a:gd name="T5" fmla="*/ 27 h 139"/>
                  <a:gd name="T6" fmla="*/ 0 w 200"/>
                  <a:gd name="T7" fmla="*/ 113 h 139"/>
                  <a:gd name="T8" fmla="*/ 26 w 200"/>
                  <a:gd name="T9" fmla="*/ 139 h 139"/>
                  <a:gd name="T10" fmla="*/ 174 w 200"/>
                  <a:gd name="T11" fmla="*/ 139 h 139"/>
                  <a:gd name="T12" fmla="*/ 200 w 200"/>
                  <a:gd name="T13" fmla="*/ 113 h 139"/>
                  <a:gd name="T14" fmla="*/ 200 w 200"/>
                  <a:gd name="T15" fmla="*/ 27 h 139"/>
                  <a:gd name="T16" fmla="*/ 174 w 200"/>
                  <a:gd name="T17" fmla="*/ 0 h 139"/>
                  <a:gd name="T18" fmla="*/ 185 w 200"/>
                  <a:gd name="T19" fmla="*/ 113 h 139"/>
                  <a:gd name="T20" fmla="*/ 174 w 200"/>
                  <a:gd name="T21" fmla="*/ 124 h 139"/>
                  <a:gd name="T22" fmla="*/ 26 w 200"/>
                  <a:gd name="T23" fmla="*/ 124 h 139"/>
                  <a:gd name="T24" fmla="*/ 15 w 200"/>
                  <a:gd name="T25" fmla="*/ 113 h 139"/>
                  <a:gd name="T26" fmla="*/ 15 w 200"/>
                  <a:gd name="T27" fmla="*/ 27 h 139"/>
                  <a:gd name="T28" fmla="*/ 26 w 200"/>
                  <a:gd name="T29" fmla="*/ 16 h 139"/>
                  <a:gd name="T30" fmla="*/ 174 w 200"/>
                  <a:gd name="T31" fmla="*/ 16 h 139"/>
                  <a:gd name="T32" fmla="*/ 185 w 200"/>
                  <a:gd name="T33" fmla="*/ 27 h 139"/>
                  <a:gd name="T34" fmla="*/ 185 w 200"/>
                  <a:gd name="T35" fmla="*/ 1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0" h="139">
                    <a:moveTo>
                      <a:pt x="17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27"/>
                      <a:pt x="12" y="139"/>
                      <a:pt x="26" y="139"/>
                    </a:cubicBezTo>
                    <a:cubicBezTo>
                      <a:pt x="174" y="139"/>
                      <a:pt x="174" y="139"/>
                      <a:pt x="174" y="139"/>
                    </a:cubicBezTo>
                    <a:cubicBezTo>
                      <a:pt x="188" y="139"/>
                      <a:pt x="200" y="127"/>
                      <a:pt x="200" y="113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12"/>
                      <a:pt x="188" y="0"/>
                      <a:pt x="174" y="0"/>
                    </a:cubicBezTo>
                    <a:moveTo>
                      <a:pt x="185" y="113"/>
                    </a:moveTo>
                    <a:cubicBezTo>
                      <a:pt x="185" y="119"/>
                      <a:pt x="180" y="124"/>
                      <a:pt x="174" y="124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20" y="124"/>
                      <a:pt x="15" y="119"/>
                      <a:pt x="15" y="11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1"/>
                      <a:pt x="20" y="16"/>
                      <a:pt x="26" y="16"/>
                    </a:cubicBezTo>
                    <a:cubicBezTo>
                      <a:pt x="174" y="16"/>
                      <a:pt x="174" y="16"/>
                      <a:pt x="174" y="16"/>
                    </a:cubicBezTo>
                    <a:cubicBezTo>
                      <a:pt x="180" y="16"/>
                      <a:pt x="185" y="21"/>
                      <a:pt x="185" y="27"/>
                    </a:cubicBezTo>
                    <a:lnTo>
                      <a:pt x="185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Freeform 20"/>
              <p:cNvSpPr>
                <a:spLocks/>
              </p:cNvSpPr>
              <p:nvPr/>
            </p:nvSpPr>
            <p:spPr bwMode="auto">
              <a:xfrm>
                <a:off x="3178176" y="2154238"/>
                <a:ext cx="1035050" cy="239713"/>
              </a:xfrm>
              <a:custGeom>
                <a:avLst/>
                <a:gdLst>
                  <a:gd name="T0" fmla="*/ 7 w 276"/>
                  <a:gd name="T1" fmla="*/ 64 h 64"/>
                  <a:gd name="T2" fmla="*/ 269 w 276"/>
                  <a:gd name="T3" fmla="*/ 64 h 64"/>
                  <a:gd name="T4" fmla="*/ 276 w 276"/>
                  <a:gd name="T5" fmla="*/ 57 h 64"/>
                  <a:gd name="T6" fmla="*/ 276 w 276"/>
                  <a:gd name="T7" fmla="*/ 54 h 64"/>
                  <a:gd name="T8" fmla="*/ 272 w 276"/>
                  <a:gd name="T9" fmla="*/ 42 h 64"/>
                  <a:gd name="T10" fmla="*/ 240 w 276"/>
                  <a:gd name="T11" fmla="*/ 5 h 64"/>
                  <a:gd name="T12" fmla="*/ 229 w 276"/>
                  <a:gd name="T13" fmla="*/ 0 h 64"/>
                  <a:gd name="T14" fmla="*/ 47 w 276"/>
                  <a:gd name="T15" fmla="*/ 0 h 64"/>
                  <a:gd name="T16" fmla="*/ 36 w 276"/>
                  <a:gd name="T17" fmla="*/ 5 h 64"/>
                  <a:gd name="T18" fmla="*/ 4 w 276"/>
                  <a:gd name="T19" fmla="*/ 42 h 64"/>
                  <a:gd name="T20" fmla="*/ 0 w 276"/>
                  <a:gd name="T21" fmla="*/ 54 h 64"/>
                  <a:gd name="T22" fmla="*/ 0 w 276"/>
                  <a:gd name="T23" fmla="*/ 57 h 64"/>
                  <a:gd name="T24" fmla="*/ 7 w 276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6" h="64">
                    <a:moveTo>
                      <a:pt x="7" y="64"/>
                    </a:moveTo>
                    <a:cubicBezTo>
                      <a:pt x="269" y="64"/>
                      <a:pt x="269" y="64"/>
                      <a:pt x="269" y="64"/>
                    </a:cubicBezTo>
                    <a:cubicBezTo>
                      <a:pt x="273" y="64"/>
                      <a:pt x="276" y="61"/>
                      <a:pt x="276" y="57"/>
                    </a:cubicBezTo>
                    <a:cubicBezTo>
                      <a:pt x="276" y="54"/>
                      <a:pt x="276" y="54"/>
                      <a:pt x="276" y="54"/>
                    </a:cubicBezTo>
                    <a:cubicBezTo>
                      <a:pt x="276" y="50"/>
                      <a:pt x="274" y="45"/>
                      <a:pt x="272" y="42"/>
                    </a:cubicBezTo>
                    <a:cubicBezTo>
                      <a:pt x="240" y="5"/>
                      <a:pt x="240" y="5"/>
                      <a:pt x="240" y="5"/>
                    </a:cubicBezTo>
                    <a:cubicBezTo>
                      <a:pt x="238" y="2"/>
                      <a:pt x="233" y="0"/>
                      <a:pt x="22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2"/>
                      <a:pt x="36" y="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2" y="45"/>
                      <a:pt x="0" y="50"/>
                      <a:pt x="0" y="54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2" name="Freeform 21"/>
              <p:cNvSpPr>
                <a:spLocks noEditPoints="1"/>
              </p:cNvSpPr>
              <p:nvPr/>
            </p:nvSpPr>
            <p:spPr bwMode="auto">
              <a:xfrm>
                <a:off x="4730751" y="1639888"/>
                <a:ext cx="781050" cy="608013"/>
              </a:xfrm>
              <a:custGeom>
                <a:avLst/>
                <a:gdLst>
                  <a:gd name="T0" fmla="*/ 177 w 208"/>
                  <a:gd name="T1" fmla="*/ 0 h 162"/>
                  <a:gd name="T2" fmla="*/ 31 w 208"/>
                  <a:gd name="T3" fmla="*/ 0 h 162"/>
                  <a:gd name="T4" fmla="*/ 0 w 208"/>
                  <a:gd name="T5" fmla="*/ 31 h 162"/>
                  <a:gd name="T6" fmla="*/ 0 w 208"/>
                  <a:gd name="T7" fmla="*/ 131 h 162"/>
                  <a:gd name="T8" fmla="*/ 31 w 208"/>
                  <a:gd name="T9" fmla="*/ 162 h 162"/>
                  <a:gd name="T10" fmla="*/ 177 w 208"/>
                  <a:gd name="T11" fmla="*/ 162 h 162"/>
                  <a:gd name="T12" fmla="*/ 208 w 208"/>
                  <a:gd name="T13" fmla="*/ 131 h 162"/>
                  <a:gd name="T14" fmla="*/ 208 w 208"/>
                  <a:gd name="T15" fmla="*/ 31 h 162"/>
                  <a:gd name="T16" fmla="*/ 177 w 208"/>
                  <a:gd name="T17" fmla="*/ 0 h 162"/>
                  <a:gd name="T18" fmla="*/ 190 w 208"/>
                  <a:gd name="T19" fmla="*/ 131 h 162"/>
                  <a:gd name="T20" fmla="*/ 177 w 208"/>
                  <a:gd name="T21" fmla="*/ 144 h 162"/>
                  <a:gd name="T22" fmla="*/ 31 w 208"/>
                  <a:gd name="T23" fmla="*/ 144 h 162"/>
                  <a:gd name="T24" fmla="*/ 18 w 208"/>
                  <a:gd name="T25" fmla="*/ 131 h 162"/>
                  <a:gd name="T26" fmla="*/ 18 w 208"/>
                  <a:gd name="T27" fmla="*/ 31 h 162"/>
                  <a:gd name="T28" fmla="*/ 31 w 208"/>
                  <a:gd name="T29" fmla="*/ 18 h 162"/>
                  <a:gd name="T30" fmla="*/ 177 w 208"/>
                  <a:gd name="T31" fmla="*/ 18 h 162"/>
                  <a:gd name="T32" fmla="*/ 190 w 208"/>
                  <a:gd name="T33" fmla="*/ 31 h 162"/>
                  <a:gd name="T34" fmla="*/ 190 w 208"/>
                  <a:gd name="T35" fmla="*/ 13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162">
                    <a:moveTo>
                      <a:pt x="17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8"/>
                      <a:pt x="14" y="162"/>
                      <a:pt x="31" y="162"/>
                    </a:cubicBezTo>
                    <a:cubicBezTo>
                      <a:pt x="177" y="162"/>
                      <a:pt x="177" y="162"/>
                      <a:pt x="177" y="162"/>
                    </a:cubicBezTo>
                    <a:cubicBezTo>
                      <a:pt x="194" y="162"/>
                      <a:pt x="208" y="148"/>
                      <a:pt x="208" y="1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8" y="14"/>
                      <a:pt x="194" y="0"/>
                      <a:pt x="177" y="0"/>
                    </a:cubicBezTo>
                    <a:moveTo>
                      <a:pt x="190" y="131"/>
                    </a:moveTo>
                    <a:cubicBezTo>
                      <a:pt x="190" y="138"/>
                      <a:pt x="184" y="144"/>
                      <a:pt x="177" y="144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24" y="144"/>
                      <a:pt x="18" y="138"/>
                      <a:pt x="18" y="1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4"/>
                      <a:pt x="24" y="18"/>
                      <a:pt x="31" y="18"/>
                    </a:cubicBezTo>
                    <a:cubicBezTo>
                      <a:pt x="177" y="18"/>
                      <a:pt x="177" y="18"/>
                      <a:pt x="177" y="18"/>
                    </a:cubicBezTo>
                    <a:cubicBezTo>
                      <a:pt x="184" y="18"/>
                      <a:pt x="190" y="24"/>
                      <a:pt x="190" y="31"/>
                    </a:cubicBezTo>
                    <a:lnTo>
                      <a:pt x="19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3" name="Freeform 22"/>
              <p:cNvSpPr>
                <a:spLocks/>
              </p:cNvSpPr>
              <p:nvPr/>
            </p:nvSpPr>
            <p:spPr bwMode="auto">
              <a:xfrm>
                <a:off x="4911726" y="2289176"/>
                <a:ext cx="419100" cy="104775"/>
              </a:xfrm>
              <a:custGeom>
                <a:avLst/>
                <a:gdLst>
                  <a:gd name="T0" fmla="*/ 112 w 112"/>
                  <a:gd name="T1" fmla="*/ 25 h 28"/>
                  <a:gd name="T2" fmla="*/ 112 w 112"/>
                  <a:gd name="T3" fmla="*/ 23 h 28"/>
                  <a:gd name="T4" fmla="*/ 110 w 112"/>
                  <a:gd name="T5" fmla="*/ 18 h 28"/>
                  <a:gd name="T6" fmla="*/ 96 w 112"/>
                  <a:gd name="T7" fmla="*/ 2 h 28"/>
                  <a:gd name="T8" fmla="*/ 91 w 112"/>
                  <a:gd name="T9" fmla="*/ 0 h 28"/>
                  <a:gd name="T10" fmla="*/ 21 w 112"/>
                  <a:gd name="T11" fmla="*/ 0 h 28"/>
                  <a:gd name="T12" fmla="*/ 16 w 112"/>
                  <a:gd name="T13" fmla="*/ 2 h 28"/>
                  <a:gd name="T14" fmla="*/ 2 w 112"/>
                  <a:gd name="T15" fmla="*/ 18 h 28"/>
                  <a:gd name="T16" fmla="*/ 0 w 112"/>
                  <a:gd name="T17" fmla="*/ 23 h 28"/>
                  <a:gd name="T18" fmla="*/ 0 w 112"/>
                  <a:gd name="T19" fmla="*/ 25 h 28"/>
                  <a:gd name="T20" fmla="*/ 3 w 112"/>
                  <a:gd name="T21" fmla="*/ 28 h 28"/>
                  <a:gd name="T22" fmla="*/ 109 w 112"/>
                  <a:gd name="T23" fmla="*/ 28 h 28"/>
                  <a:gd name="T24" fmla="*/ 112 w 112"/>
                  <a:gd name="T2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28">
                    <a:moveTo>
                      <a:pt x="112" y="25"/>
                    </a:move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2"/>
                      <a:pt x="111" y="20"/>
                      <a:pt x="110" y="1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5" y="1"/>
                      <a:pt x="93" y="0"/>
                      <a:pt x="9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1"/>
                      <a:pt x="16" y="2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20"/>
                      <a:pt x="0" y="22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8"/>
                      <a:pt x="3" y="28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11" y="28"/>
                      <a:pt x="112" y="26"/>
                      <a:pt x="112" y="2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4" name="Freeform 23"/>
              <p:cNvSpPr>
                <a:spLocks noEditPoints="1"/>
              </p:cNvSpPr>
              <p:nvPr/>
            </p:nvSpPr>
            <p:spPr bwMode="auto">
              <a:xfrm>
                <a:off x="5586413" y="1639888"/>
                <a:ext cx="385763" cy="754063"/>
              </a:xfrm>
              <a:custGeom>
                <a:avLst/>
                <a:gdLst>
                  <a:gd name="T0" fmla="*/ 89 w 103"/>
                  <a:gd name="T1" fmla="*/ 0 h 201"/>
                  <a:gd name="T2" fmla="*/ 13 w 103"/>
                  <a:gd name="T3" fmla="*/ 0 h 201"/>
                  <a:gd name="T4" fmla="*/ 0 w 103"/>
                  <a:gd name="T5" fmla="*/ 13 h 201"/>
                  <a:gd name="T6" fmla="*/ 0 w 103"/>
                  <a:gd name="T7" fmla="*/ 187 h 201"/>
                  <a:gd name="T8" fmla="*/ 13 w 103"/>
                  <a:gd name="T9" fmla="*/ 201 h 201"/>
                  <a:gd name="T10" fmla="*/ 89 w 103"/>
                  <a:gd name="T11" fmla="*/ 201 h 201"/>
                  <a:gd name="T12" fmla="*/ 103 w 103"/>
                  <a:gd name="T13" fmla="*/ 187 h 201"/>
                  <a:gd name="T14" fmla="*/ 103 w 103"/>
                  <a:gd name="T15" fmla="*/ 13 h 201"/>
                  <a:gd name="T16" fmla="*/ 89 w 103"/>
                  <a:gd name="T17" fmla="*/ 0 h 201"/>
                  <a:gd name="T18" fmla="*/ 52 w 103"/>
                  <a:gd name="T19" fmla="*/ 187 h 201"/>
                  <a:gd name="T20" fmla="*/ 40 w 103"/>
                  <a:gd name="T21" fmla="*/ 175 h 201"/>
                  <a:gd name="T22" fmla="*/ 52 w 103"/>
                  <a:gd name="T23" fmla="*/ 163 h 201"/>
                  <a:gd name="T24" fmla="*/ 63 w 103"/>
                  <a:gd name="T25" fmla="*/ 175 h 201"/>
                  <a:gd name="T26" fmla="*/ 52 w 103"/>
                  <a:gd name="T27" fmla="*/ 18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201">
                    <a:moveTo>
                      <a:pt x="8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5"/>
                      <a:pt x="6" y="201"/>
                      <a:pt x="13" y="201"/>
                    </a:cubicBezTo>
                    <a:cubicBezTo>
                      <a:pt x="89" y="201"/>
                      <a:pt x="89" y="201"/>
                      <a:pt x="89" y="201"/>
                    </a:cubicBezTo>
                    <a:cubicBezTo>
                      <a:pt x="97" y="201"/>
                      <a:pt x="103" y="195"/>
                      <a:pt x="103" y="187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6"/>
                      <a:pt x="97" y="0"/>
                      <a:pt x="89" y="0"/>
                    </a:cubicBezTo>
                    <a:moveTo>
                      <a:pt x="52" y="187"/>
                    </a:moveTo>
                    <a:cubicBezTo>
                      <a:pt x="45" y="187"/>
                      <a:pt x="40" y="181"/>
                      <a:pt x="40" y="175"/>
                    </a:cubicBezTo>
                    <a:cubicBezTo>
                      <a:pt x="40" y="168"/>
                      <a:pt x="45" y="163"/>
                      <a:pt x="52" y="163"/>
                    </a:cubicBezTo>
                    <a:cubicBezTo>
                      <a:pt x="58" y="163"/>
                      <a:pt x="63" y="168"/>
                      <a:pt x="63" y="175"/>
                    </a:cubicBezTo>
                    <a:cubicBezTo>
                      <a:pt x="63" y="181"/>
                      <a:pt x="58" y="187"/>
                      <a:pt x="52" y="1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5" name="Freeform 24"/>
              <p:cNvSpPr>
                <a:spLocks noEditPoints="1"/>
              </p:cNvSpPr>
              <p:nvPr/>
            </p:nvSpPr>
            <p:spPr bwMode="auto">
              <a:xfrm>
                <a:off x="2462213" y="3032126"/>
                <a:ext cx="525463" cy="804863"/>
              </a:xfrm>
              <a:custGeom>
                <a:avLst/>
                <a:gdLst>
                  <a:gd name="T0" fmla="*/ 109 w 140"/>
                  <a:gd name="T1" fmla="*/ 0 h 215"/>
                  <a:gd name="T2" fmla="*/ 31 w 140"/>
                  <a:gd name="T3" fmla="*/ 0 h 215"/>
                  <a:gd name="T4" fmla="*/ 0 w 140"/>
                  <a:gd name="T5" fmla="*/ 30 h 215"/>
                  <a:gd name="T6" fmla="*/ 0 w 140"/>
                  <a:gd name="T7" fmla="*/ 184 h 215"/>
                  <a:gd name="T8" fmla="*/ 31 w 140"/>
                  <a:gd name="T9" fmla="*/ 215 h 215"/>
                  <a:gd name="T10" fmla="*/ 109 w 140"/>
                  <a:gd name="T11" fmla="*/ 215 h 215"/>
                  <a:gd name="T12" fmla="*/ 140 w 140"/>
                  <a:gd name="T13" fmla="*/ 184 h 215"/>
                  <a:gd name="T14" fmla="*/ 140 w 140"/>
                  <a:gd name="T15" fmla="*/ 30 h 215"/>
                  <a:gd name="T16" fmla="*/ 109 w 140"/>
                  <a:gd name="T17" fmla="*/ 0 h 215"/>
                  <a:gd name="T18" fmla="*/ 122 w 140"/>
                  <a:gd name="T19" fmla="*/ 177 h 215"/>
                  <a:gd name="T20" fmla="*/ 109 w 140"/>
                  <a:gd name="T21" fmla="*/ 195 h 215"/>
                  <a:gd name="T22" fmla="*/ 31 w 140"/>
                  <a:gd name="T23" fmla="*/ 195 h 215"/>
                  <a:gd name="T24" fmla="*/ 18 w 140"/>
                  <a:gd name="T25" fmla="*/ 177 h 215"/>
                  <a:gd name="T26" fmla="*/ 18 w 140"/>
                  <a:gd name="T27" fmla="*/ 35 h 215"/>
                  <a:gd name="T28" fmla="*/ 31 w 140"/>
                  <a:gd name="T29" fmla="*/ 18 h 215"/>
                  <a:gd name="T30" fmla="*/ 109 w 140"/>
                  <a:gd name="T31" fmla="*/ 18 h 215"/>
                  <a:gd name="T32" fmla="*/ 122 w 140"/>
                  <a:gd name="T33" fmla="*/ 35 h 215"/>
                  <a:gd name="T34" fmla="*/ 122 w 140"/>
                  <a:gd name="T35" fmla="*/ 17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15">
                    <a:moveTo>
                      <a:pt x="109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01"/>
                      <a:pt x="14" y="215"/>
                      <a:pt x="31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26" y="215"/>
                      <a:pt x="140" y="201"/>
                      <a:pt x="140" y="18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13"/>
                      <a:pt x="126" y="0"/>
                      <a:pt x="109" y="0"/>
                    </a:cubicBezTo>
                    <a:moveTo>
                      <a:pt x="122" y="177"/>
                    </a:moveTo>
                    <a:cubicBezTo>
                      <a:pt x="122" y="187"/>
                      <a:pt x="116" y="195"/>
                      <a:pt x="109" y="195"/>
                    </a:cubicBezTo>
                    <a:cubicBezTo>
                      <a:pt x="31" y="195"/>
                      <a:pt x="31" y="195"/>
                      <a:pt x="31" y="195"/>
                    </a:cubicBezTo>
                    <a:cubicBezTo>
                      <a:pt x="24" y="195"/>
                      <a:pt x="18" y="187"/>
                      <a:pt x="18" y="177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26"/>
                      <a:pt x="24" y="18"/>
                      <a:pt x="31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16" y="18"/>
                      <a:pt x="122" y="26"/>
                      <a:pt x="122" y="35"/>
                    </a:cubicBezTo>
                    <a:lnTo>
                      <a:pt x="122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6" name="Freeform 25"/>
              <p:cNvSpPr>
                <a:spLocks noEditPoints="1"/>
              </p:cNvSpPr>
              <p:nvPr/>
            </p:nvSpPr>
            <p:spPr bwMode="auto">
              <a:xfrm>
                <a:off x="5049838" y="4411663"/>
                <a:ext cx="739775" cy="854075"/>
              </a:xfrm>
              <a:custGeom>
                <a:avLst/>
                <a:gdLst>
                  <a:gd name="T0" fmla="*/ 98 w 197"/>
                  <a:gd name="T1" fmla="*/ 0 h 228"/>
                  <a:gd name="T2" fmla="*/ 0 w 197"/>
                  <a:gd name="T3" fmla="*/ 33 h 228"/>
                  <a:gd name="T4" fmla="*/ 0 w 197"/>
                  <a:gd name="T5" fmla="*/ 195 h 228"/>
                  <a:gd name="T6" fmla="*/ 98 w 197"/>
                  <a:gd name="T7" fmla="*/ 228 h 228"/>
                  <a:gd name="T8" fmla="*/ 197 w 197"/>
                  <a:gd name="T9" fmla="*/ 195 h 228"/>
                  <a:gd name="T10" fmla="*/ 197 w 197"/>
                  <a:gd name="T11" fmla="*/ 33 h 228"/>
                  <a:gd name="T12" fmla="*/ 98 w 197"/>
                  <a:gd name="T13" fmla="*/ 0 h 228"/>
                  <a:gd name="T14" fmla="*/ 98 w 197"/>
                  <a:gd name="T15" fmla="*/ 55 h 228"/>
                  <a:gd name="T16" fmla="*/ 15 w 197"/>
                  <a:gd name="T17" fmla="*/ 32 h 228"/>
                  <a:gd name="T18" fmla="*/ 98 w 197"/>
                  <a:gd name="T19" fmla="*/ 10 h 228"/>
                  <a:gd name="T20" fmla="*/ 182 w 197"/>
                  <a:gd name="T21" fmla="*/ 32 h 228"/>
                  <a:gd name="T22" fmla="*/ 98 w 197"/>
                  <a:gd name="T23" fmla="*/ 5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7" h="228">
                    <a:moveTo>
                      <a:pt x="98" y="0"/>
                    </a:moveTo>
                    <a:cubicBezTo>
                      <a:pt x="62" y="0"/>
                      <a:pt x="0" y="7"/>
                      <a:pt x="0" y="33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221"/>
                      <a:pt x="62" y="228"/>
                      <a:pt x="98" y="228"/>
                    </a:cubicBezTo>
                    <a:cubicBezTo>
                      <a:pt x="135" y="228"/>
                      <a:pt x="197" y="221"/>
                      <a:pt x="197" y="195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7"/>
                      <a:pt x="135" y="0"/>
                      <a:pt x="98" y="0"/>
                    </a:cubicBezTo>
                    <a:moveTo>
                      <a:pt x="98" y="55"/>
                    </a:moveTo>
                    <a:cubicBezTo>
                      <a:pt x="52" y="55"/>
                      <a:pt x="15" y="45"/>
                      <a:pt x="15" y="32"/>
                    </a:cubicBezTo>
                    <a:cubicBezTo>
                      <a:pt x="15" y="20"/>
                      <a:pt x="52" y="10"/>
                      <a:pt x="98" y="10"/>
                    </a:cubicBezTo>
                    <a:cubicBezTo>
                      <a:pt x="144" y="10"/>
                      <a:pt x="182" y="20"/>
                      <a:pt x="182" y="32"/>
                    </a:cubicBezTo>
                    <a:cubicBezTo>
                      <a:pt x="182" y="45"/>
                      <a:pt x="144" y="55"/>
                      <a:pt x="98" y="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7" name="Freeform 26"/>
              <p:cNvSpPr>
                <a:spLocks noEditPoints="1"/>
              </p:cNvSpPr>
              <p:nvPr/>
            </p:nvSpPr>
            <p:spPr bwMode="auto">
              <a:xfrm>
                <a:off x="6043613" y="2960688"/>
                <a:ext cx="641350" cy="876300"/>
              </a:xfrm>
              <a:custGeom>
                <a:avLst/>
                <a:gdLst>
                  <a:gd name="T0" fmla="*/ 146 w 171"/>
                  <a:gd name="T1" fmla="*/ 0 h 234"/>
                  <a:gd name="T2" fmla="*/ 25 w 171"/>
                  <a:gd name="T3" fmla="*/ 0 h 234"/>
                  <a:gd name="T4" fmla="*/ 0 w 171"/>
                  <a:gd name="T5" fmla="*/ 25 h 234"/>
                  <a:gd name="T6" fmla="*/ 0 w 171"/>
                  <a:gd name="T7" fmla="*/ 209 h 234"/>
                  <a:gd name="T8" fmla="*/ 25 w 171"/>
                  <a:gd name="T9" fmla="*/ 234 h 234"/>
                  <a:gd name="T10" fmla="*/ 146 w 171"/>
                  <a:gd name="T11" fmla="*/ 234 h 234"/>
                  <a:gd name="T12" fmla="*/ 171 w 171"/>
                  <a:gd name="T13" fmla="*/ 209 h 234"/>
                  <a:gd name="T14" fmla="*/ 171 w 171"/>
                  <a:gd name="T15" fmla="*/ 25 h 234"/>
                  <a:gd name="T16" fmla="*/ 146 w 171"/>
                  <a:gd name="T17" fmla="*/ 0 h 234"/>
                  <a:gd name="T18" fmla="*/ 157 w 171"/>
                  <a:gd name="T19" fmla="*/ 183 h 234"/>
                  <a:gd name="T20" fmla="*/ 146 w 171"/>
                  <a:gd name="T21" fmla="*/ 193 h 234"/>
                  <a:gd name="T22" fmla="*/ 25 w 171"/>
                  <a:gd name="T23" fmla="*/ 193 h 234"/>
                  <a:gd name="T24" fmla="*/ 15 w 171"/>
                  <a:gd name="T25" fmla="*/ 183 h 234"/>
                  <a:gd name="T26" fmla="*/ 15 w 171"/>
                  <a:gd name="T27" fmla="*/ 25 h 234"/>
                  <a:gd name="T28" fmla="*/ 25 w 171"/>
                  <a:gd name="T29" fmla="*/ 14 h 234"/>
                  <a:gd name="T30" fmla="*/ 146 w 171"/>
                  <a:gd name="T31" fmla="*/ 14 h 234"/>
                  <a:gd name="T32" fmla="*/ 157 w 171"/>
                  <a:gd name="T33" fmla="*/ 25 h 234"/>
                  <a:gd name="T34" fmla="*/ 157 w 171"/>
                  <a:gd name="T35" fmla="*/ 18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1" h="234">
                    <a:moveTo>
                      <a:pt x="14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3"/>
                      <a:pt x="11" y="234"/>
                      <a:pt x="25" y="234"/>
                    </a:cubicBezTo>
                    <a:cubicBezTo>
                      <a:pt x="146" y="234"/>
                      <a:pt x="146" y="234"/>
                      <a:pt x="146" y="234"/>
                    </a:cubicBezTo>
                    <a:cubicBezTo>
                      <a:pt x="160" y="234"/>
                      <a:pt x="171" y="223"/>
                      <a:pt x="171" y="209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11"/>
                      <a:pt x="160" y="0"/>
                      <a:pt x="146" y="0"/>
                    </a:cubicBezTo>
                    <a:moveTo>
                      <a:pt x="157" y="183"/>
                    </a:moveTo>
                    <a:cubicBezTo>
                      <a:pt x="157" y="188"/>
                      <a:pt x="152" y="193"/>
                      <a:pt x="146" y="193"/>
                    </a:cubicBezTo>
                    <a:cubicBezTo>
                      <a:pt x="25" y="193"/>
                      <a:pt x="25" y="193"/>
                      <a:pt x="25" y="193"/>
                    </a:cubicBezTo>
                    <a:cubicBezTo>
                      <a:pt x="19" y="193"/>
                      <a:pt x="15" y="188"/>
                      <a:pt x="15" y="18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19"/>
                      <a:pt x="19" y="14"/>
                      <a:pt x="25" y="1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2" y="14"/>
                      <a:pt x="157" y="19"/>
                      <a:pt x="157" y="25"/>
                    </a:cubicBezTo>
                    <a:lnTo>
                      <a:pt x="157" y="1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8" name="Oval 27"/>
              <p:cNvSpPr>
                <a:spLocks noChangeArrowheads="1"/>
              </p:cNvSpPr>
              <p:nvPr/>
            </p:nvSpPr>
            <p:spPr bwMode="auto">
              <a:xfrm>
                <a:off x="6224588" y="37258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9" name="Oval 28"/>
              <p:cNvSpPr>
                <a:spLocks noChangeArrowheads="1"/>
              </p:cNvSpPr>
              <p:nvPr/>
            </p:nvSpPr>
            <p:spPr bwMode="auto">
              <a:xfrm>
                <a:off x="6453188" y="37258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0" name="Oval 29"/>
              <p:cNvSpPr>
                <a:spLocks noChangeArrowheads="1"/>
              </p:cNvSpPr>
              <p:nvPr/>
            </p:nvSpPr>
            <p:spPr bwMode="auto">
              <a:xfrm>
                <a:off x="6340476" y="37258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1" name="Freeform 30"/>
              <p:cNvSpPr>
                <a:spLocks/>
              </p:cNvSpPr>
              <p:nvPr/>
            </p:nvSpPr>
            <p:spPr bwMode="auto">
              <a:xfrm>
                <a:off x="3425826" y="4279901"/>
                <a:ext cx="442913" cy="161925"/>
              </a:xfrm>
              <a:custGeom>
                <a:avLst/>
                <a:gdLst>
                  <a:gd name="T0" fmla="*/ 0 w 118"/>
                  <a:gd name="T1" fmla="*/ 43 h 43"/>
                  <a:gd name="T2" fmla="*/ 14 w 118"/>
                  <a:gd name="T3" fmla="*/ 39 h 43"/>
                  <a:gd name="T4" fmla="*/ 108 w 118"/>
                  <a:gd name="T5" fmla="*/ 39 h 43"/>
                  <a:gd name="T6" fmla="*/ 118 w 118"/>
                  <a:gd name="T7" fmla="*/ 41 h 43"/>
                  <a:gd name="T8" fmla="*/ 105 w 118"/>
                  <a:gd name="T9" fmla="*/ 15 h 43"/>
                  <a:gd name="T10" fmla="*/ 81 w 118"/>
                  <a:gd name="T11" fmla="*/ 0 h 43"/>
                  <a:gd name="T12" fmla="*/ 39 w 118"/>
                  <a:gd name="T13" fmla="*/ 0 h 43"/>
                  <a:gd name="T14" fmla="*/ 15 w 118"/>
                  <a:gd name="T15" fmla="*/ 15 h 43"/>
                  <a:gd name="T16" fmla="*/ 0 w 118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43">
                    <a:moveTo>
                      <a:pt x="0" y="43"/>
                    </a:moveTo>
                    <a:cubicBezTo>
                      <a:pt x="4" y="40"/>
                      <a:pt x="9" y="39"/>
                      <a:pt x="14" y="39"/>
                    </a:cubicBezTo>
                    <a:cubicBezTo>
                      <a:pt x="108" y="39"/>
                      <a:pt x="108" y="39"/>
                      <a:pt x="108" y="39"/>
                    </a:cubicBezTo>
                    <a:cubicBezTo>
                      <a:pt x="111" y="39"/>
                      <a:pt x="115" y="40"/>
                      <a:pt x="118" y="41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1" y="7"/>
                      <a:pt x="90" y="0"/>
                      <a:pt x="8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0" y="0"/>
                      <a:pt x="19" y="7"/>
                      <a:pt x="15" y="15"/>
                    </a:cubicBez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2" name="Freeform 31"/>
              <p:cNvSpPr>
                <a:spLocks noEditPoints="1"/>
              </p:cNvSpPr>
              <p:nvPr/>
            </p:nvSpPr>
            <p:spPr bwMode="auto">
              <a:xfrm>
                <a:off x="3414713" y="4456113"/>
                <a:ext cx="476250" cy="809625"/>
              </a:xfrm>
              <a:custGeom>
                <a:avLst/>
                <a:gdLst>
                  <a:gd name="T0" fmla="*/ 119 w 127"/>
                  <a:gd name="T1" fmla="*/ 2 h 216"/>
                  <a:gd name="T2" fmla="*/ 111 w 127"/>
                  <a:gd name="T3" fmla="*/ 0 h 216"/>
                  <a:gd name="T4" fmla="*/ 17 w 127"/>
                  <a:gd name="T5" fmla="*/ 0 h 216"/>
                  <a:gd name="T6" fmla="*/ 9 w 127"/>
                  <a:gd name="T7" fmla="*/ 2 h 216"/>
                  <a:gd name="T8" fmla="*/ 0 w 127"/>
                  <a:gd name="T9" fmla="*/ 17 h 216"/>
                  <a:gd name="T10" fmla="*/ 0 w 127"/>
                  <a:gd name="T11" fmla="*/ 199 h 216"/>
                  <a:gd name="T12" fmla="*/ 17 w 127"/>
                  <a:gd name="T13" fmla="*/ 216 h 216"/>
                  <a:gd name="T14" fmla="*/ 111 w 127"/>
                  <a:gd name="T15" fmla="*/ 216 h 216"/>
                  <a:gd name="T16" fmla="*/ 127 w 127"/>
                  <a:gd name="T17" fmla="*/ 199 h 216"/>
                  <a:gd name="T18" fmla="*/ 127 w 127"/>
                  <a:gd name="T19" fmla="*/ 17 h 216"/>
                  <a:gd name="T20" fmla="*/ 119 w 127"/>
                  <a:gd name="T21" fmla="*/ 2 h 216"/>
                  <a:gd name="T22" fmla="*/ 105 w 127"/>
                  <a:gd name="T23" fmla="*/ 180 h 216"/>
                  <a:gd name="T24" fmla="*/ 29 w 127"/>
                  <a:gd name="T25" fmla="*/ 180 h 216"/>
                  <a:gd name="T26" fmla="*/ 22 w 127"/>
                  <a:gd name="T27" fmla="*/ 173 h 216"/>
                  <a:gd name="T28" fmla="*/ 29 w 127"/>
                  <a:gd name="T29" fmla="*/ 166 h 216"/>
                  <a:gd name="T30" fmla="*/ 105 w 127"/>
                  <a:gd name="T31" fmla="*/ 166 h 216"/>
                  <a:gd name="T32" fmla="*/ 111 w 127"/>
                  <a:gd name="T33" fmla="*/ 173 h 216"/>
                  <a:gd name="T34" fmla="*/ 105 w 127"/>
                  <a:gd name="T35" fmla="*/ 180 h 216"/>
                  <a:gd name="T36" fmla="*/ 105 w 127"/>
                  <a:gd name="T37" fmla="*/ 149 h 216"/>
                  <a:gd name="T38" fmla="*/ 29 w 127"/>
                  <a:gd name="T39" fmla="*/ 149 h 216"/>
                  <a:gd name="T40" fmla="*/ 22 w 127"/>
                  <a:gd name="T41" fmla="*/ 143 h 216"/>
                  <a:gd name="T42" fmla="*/ 29 w 127"/>
                  <a:gd name="T43" fmla="*/ 136 h 216"/>
                  <a:gd name="T44" fmla="*/ 105 w 127"/>
                  <a:gd name="T45" fmla="*/ 136 h 216"/>
                  <a:gd name="T46" fmla="*/ 111 w 127"/>
                  <a:gd name="T47" fmla="*/ 143 h 216"/>
                  <a:gd name="T48" fmla="*/ 105 w 127"/>
                  <a:gd name="T49" fmla="*/ 149 h 216"/>
                  <a:gd name="T50" fmla="*/ 105 w 127"/>
                  <a:gd name="T51" fmla="*/ 119 h 216"/>
                  <a:gd name="T52" fmla="*/ 29 w 127"/>
                  <a:gd name="T53" fmla="*/ 119 h 216"/>
                  <a:gd name="T54" fmla="*/ 22 w 127"/>
                  <a:gd name="T55" fmla="*/ 112 h 216"/>
                  <a:gd name="T56" fmla="*/ 29 w 127"/>
                  <a:gd name="T57" fmla="*/ 106 h 216"/>
                  <a:gd name="T58" fmla="*/ 105 w 127"/>
                  <a:gd name="T59" fmla="*/ 106 h 216"/>
                  <a:gd name="T60" fmla="*/ 111 w 127"/>
                  <a:gd name="T61" fmla="*/ 112 h 216"/>
                  <a:gd name="T62" fmla="*/ 105 w 127"/>
                  <a:gd name="T63" fmla="*/ 119 h 216"/>
                  <a:gd name="T64" fmla="*/ 102 w 127"/>
                  <a:gd name="T65" fmla="*/ 40 h 216"/>
                  <a:gd name="T66" fmla="*/ 93 w 127"/>
                  <a:gd name="T67" fmla="*/ 31 h 216"/>
                  <a:gd name="T68" fmla="*/ 102 w 127"/>
                  <a:gd name="T69" fmla="*/ 22 h 216"/>
                  <a:gd name="T70" fmla="*/ 111 w 127"/>
                  <a:gd name="T71" fmla="*/ 31 h 216"/>
                  <a:gd name="T72" fmla="*/ 102 w 127"/>
                  <a:gd name="T73" fmla="*/ 4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7" h="216">
                    <a:moveTo>
                      <a:pt x="119" y="2"/>
                    </a:moveTo>
                    <a:cubicBezTo>
                      <a:pt x="116" y="1"/>
                      <a:pt x="114" y="0"/>
                      <a:pt x="11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1" y="1"/>
                      <a:pt x="9" y="2"/>
                    </a:cubicBezTo>
                    <a:cubicBezTo>
                      <a:pt x="4" y="5"/>
                      <a:pt x="0" y="10"/>
                      <a:pt x="0" y="17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08"/>
                      <a:pt x="8" y="216"/>
                      <a:pt x="17" y="216"/>
                    </a:cubicBezTo>
                    <a:cubicBezTo>
                      <a:pt x="111" y="216"/>
                      <a:pt x="111" y="216"/>
                      <a:pt x="111" y="216"/>
                    </a:cubicBezTo>
                    <a:cubicBezTo>
                      <a:pt x="120" y="216"/>
                      <a:pt x="127" y="208"/>
                      <a:pt x="127" y="199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7" y="10"/>
                      <a:pt x="124" y="5"/>
                      <a:pt x="119" y="2"/>
                    </a:cubicBezTo>
                    <a:moveTo>
                      <a:pt x="105" y="180"/>
                    </a:moveTo>
                    <a:cubicBezTo>
                      <a:pt x="29" y="180"/>
                      <a:pt x="29" y="180"/>
                      <a:pt x="29" y="180"/>
                    </a:cubicBezTo>
                    <a:cubicBezTo>
                      <a:pt x="25" y="180"/>
                      <a:pt x="22" y="177"/>
                      <a:pt x="22" y="173"/>
                    </a:cubicBezTo>
                    <a:cubicBezTo>
                      <a:pt x="22" y="169"/>
                      <a:pt x="25" y="166"/>
                      <a:pt x="29" y="166"/>
                    </a:cubicBezTo>
                    <a:cubicBezTo>
                      <a:pt x="105" y="166"/>
                      <a:pt x="105" y="166"/>
                      <a:pt x="105" y="166"/>
                    </a:cubicBezTo>
                    <a:cubicBezTo>
                      <a:pt x="108" y="166"/>
                      <a:pt x="111" y="169"/>
                      <a:pt x="111" y="173"/>
                    </a:cubicBezTo>
                    <a:cubicBezTo>
                      <a:pt x="111" y="177"/>
                      <a:pt x="108" y="180"/>
                      <a:pt x="105" y="180"/>
                    </a:cubicBezTo>
                    <a:moveTo>
                      <a:pt x="105" y="149"/>
                    </a:moveTo>
                    <a:cubicBezTo>
                      <a:pt x="29" y="149"/>
                      <a:pt x="29" y="149"/>
                      <a:pt x="29" y="149"/>
                    </a:cubicBezTo>
                    <a:cubicBezTo>
                      <a:pt x="25" y="149"/>
                      <a:pt x="22" y="146"/>
                      <a:pt x="22" y="143"/>
                    </a:cubicBezTo>
                    <a:cubicBezTo>
                      <a:pt x="22" y="139"/>
                      <a:pt x="25" y="136"/>
                      <a:pt x="29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8" y="136"/>
                      <a:pt x="111" y="139"/>
                      <a:pt x="111" y="143"/>
                    </a:cubicBezTo>
                    <a:cubicBezTo>
                      <a:pt x="111" y="146"/>
                      <a:pt x="108" y="149"/>
                      <a:pt x="105" y="149"/>
                    </a:cubicBezTo>
                    <a:moveTo>
                      <a:pt x="105" y="119"/>
                    </a:moveTo>
                    <a:cubicBezTo>
                      <a:pt x="29" y="119"/>
                      <a:pt x="29" y="119"/>
                      <a:pt x="29" y="119"/>
                    </a:cubicBezTo>
                    <a:cubicBezTo>
                      <a:pt x="25" y="119"/>
                      <a:pt x="22" y="116"/>
                      <a:pt x="22" y="112"/>
                    </a:cubicBezTo>
                    <a:cubicBezTo>
                      <a:pt x="22" y="109"/>
                      <a:pt x="25" y="106"/>
                      <a:pt x="29" y="10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08" y="106"/>
                      <a:pt x="111" y="109"/>
                      <a:pt x="111" y="112"/>
                    </a:cubicBezTo>
                    <a:cubicBezTo>
                      <a:pt x="111" y="116"/>
                      <a:pt x="108" y="119"/>
                      <a:pt x="105" y="119"/>
                    </a:cubicBezTo>
                    <a:moveTo>
                      <a:pt x="102" y="40"/>
                    </a:moveTo>
                    <a:cubicBezTo>
                      <a:pt x="97" y="40"/>
                      <a:pt x="93" y="36"/>
                      <a:pt x="93" y="31"/>
                    </a:cubicBezTo>
                    <a:cubicBezTo>
                      <a:pt x="93" y="26"/>
                      <a:pt x="97" y="22"/>
                      <a:pt x="102" y="22"/>
                    </a:cubicBezTo>
                    <a:cubicBezTo>
                      <a:pt x="107" y="22"/>
                      <a:pt x="111" y="26"/>
                      <a:pt x="111" y="31"/>
                    </a:cubicBezTo>
                    <a:cubicBezTo>
                      <a:pt x="111" y="36"/>
                      <a:pt x="107" y="40"/>
                      <a:pt x="102" y="4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3" name="Freeform 56"/>
            <p:cNvSpPr>
              <a:spLocks noChangeAspect="1" noEditPoints="1"/>
            </p:cNvSpPr>
            <p:nvPr/>
          </p:nvSpPr>
          <p:spPr bwMode="auto">
            <a:xfrm>
              <a:off x="6332724" y="4182718"/>
              <a:ext cx="504999" cy="486635"/>
            </a:xfrm>
            <a:custGeom>
              <a:avLst/>
              <a:gdLst>
                <a:gd name="T0" fmla="*/ 694934 w 1193"/>
                <a:gd name="T1" fmla="*/ 480684 h 1151"/>
                <a:gd name="T2" fmla="*/ 693936 w 1193"/>
                <a:gd name="T3" fmla="*/ 291203 h 1151"/>
                <a:gd name="T4" fmla="*/ 711908 w 1193"/>
                <a:gd name="T5" fmla="*/ 495643 h 1151"/>
                <a:gd name="T6" fmla="*/ 710910 w 1193"/>
                <a:gd name="T7" fmla="*/ 504619 h 1151"/>
                <a:gd name="T8" fmla="*/ 744857 w 1193"/>
                <a:gd name="T9" fmla="*/ 537529 h 1151"/>
                <a:gd name="T10" fmla="*/ 777807 w 1193"/>
                <a:gd name="T11" fmla="*/ 504619 h 1151"/>
                <a:gd name="T12" fmla="*/ 777807 w 1193"/>
                <a:gd name="T13" fmla="*/ 268266 h 1151"/>
                <a:gd name="T14" fmla="*/ 751847 w 1193"/>
                <a:gd name="T15" fmla="*/ 201449 h 1151"/>
                <a:gd name="T16" fmla="*/ 678959 w 1193"/>
                <a:gd name="T17" fmla="*/ 170533 h 1151"/>
                <a:gd name="T18" fmla="*/ 511216 w 1193"/>
                <a:gd name="T19" fmla="*/ 170533 h 1151"/>
                <a:gd name="T20" fmla="*/ 439326 w 1193"/>
                <a:gd name="T21" fmla="*/ 201449 h 1151"/>
                <a:gd name="T22" fmla="*/ 413366 w 1193"/>
                <a:gd name="T23" fmla="*/ 504619 h 1151"/>
                <a:gd name="T24" fmla="*/ 479265 w 1193"/>
                <a:gd name="T25" fmla="*/ 504619 h 1151"/>
                <a:gd name="T26" fmla="*/ 497237 w 1193"/>
                <a:gd name="T27" fmla="*/ 291203 h 1151"/>
                <a:gd name="T28" fmla="*/ 496239 w 1193"/>
                <a:gd name="T29" fmla="*/ 480684 h 1151"/>
                <a:gd name="T30" fmla="*/ 0 w 1193"/>
                <a:gd name="T31" fmla="*/ 951396 h 1151"/>
                <a:gd name="T32" fmla="*/ 1191173 w 1193"/>
                <a:gd name="T33" fmla="*/ 951396 h 1151"/>
                <a:gd name="T34" fmla="*/ 587100 w 1193"/>
                <a:gd name="T35" fmla="*/ 539523 h 1151"/>
                <a:gd name="T36" fmla="*/ 604073 w 1193"/>
                <a:gd name="T37" fmla="*/ 754933 h 1151"/>
                <a:gd name="T38" fmla="*/ 587100 w 1193"/>
                <a:gd name="T39" fmla="*/ 754933 h 1151"/>
                <a:gd name="T40" fmla="*/ 366438 w 1193"/>
                <a:gd name="T41" fmla="*/ 903527 h 1151"/>
                <a:gd name="T42" fmla="*/ 824735 w 1193"/>
                <a:gd name="T43" fmla="*/ 903527 h 1151"/>
                <a:gd name="T44" fmla="*/ 694934 w 1193"/>
                <a:gd name="T45" fmla="*/ 814770 h 1151"/>
                <a:gd name="T46" fmla="*/ 595087 w 1193"/>
                <a:gd name="T47" fmla="*/ 1021205 h 1151"/>
                <a:gd name="T48" fmla="*/ 496239 w 1193"/>
                <a:gd name="T49" fmla="*/ 814770 h 1151"/>
                <a:gd name="T50" fmla="*/ 366438 w 1193"/>
                <a:gd name="T51" fmla="*/ 903527 h 1151"/>
                <a:gd name="T52" fmla="*/ 595087 w 1193"/>
                <a:gd name="T53" fmla="*/ 827734 h 1151"/>
                <a:gd name="T54" fmla="*/ 587100 w 1193"/>
                <a:gd name="T55" fmla="*/ 809783 h 1151"/>
                <a:gd name="T56" fmla="*/ 604073 w 1193"/>
                <a:gd name="T57" fmla="*/ 809783 h 1151"/>
                <a:gd name="T58" fmla="*/ 595087 w 1193"/>
                <a:gd name="T59" fmla="*/ 790835 h 1151"/>
                <a:gd name="T60" fmla="*/ 587100 w 1193"/>
                <a:gd name="T61" fmla="*/ 772884 h 1151"/>
                <a:gd name="T62" fmla="*/ 604073 w 1193"/>
                <a:gd name="T63" fmla="*/ 772884 h 1151"/>
                <a:gd name="T64" fmla="*/ 595087 w 1193"/>
                <a:gd name="T65" fmla="*/ 790835 h 1151"/>
                <a:gd name="T66" fmla="*/ 91859 w 1193"/>
                <a:gd name="T67" fmla="*/ 939428 h 1151"/>
                <a:gd name="T68" fmla="*/ 496239 w 1193"/>
                <a:gd name="T69" fmla="*/ 794824 h 1151"/>
                <a:gd name="T70" fmla="*/ 595087 w 1193"/>
                <a:gd name="T71" fmla="*/ 1064087 h 1151"/>
                <a:gd name="T72" fmla="*/ 694934 w 1193"/>
                <a:gd name="T73" fmla="*/ 794824 h 1151"/>
                <a:gd name="T74" fmla="*/ 1099314 w 1193"/>
                <a:gd name="T75" fmla="*/ 939428 h 1151"/>
                <a:gd name="T76" fmla="*/ 519204 w 1193"/>
                <a:gd name="T77" fmla="*/ 75793 h 1151"/>
                <a:gd name="T78" fmla="*/ 669972 w 1193"/>
                <a:gd name="T79" fmla="*/ 75793 h 1151"/>
                <a:gd name="T80" fmla="*/ 519204 w 1193"/>
                <a:gd name="T81" fmla="*/ 75793 h 115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3"/>
                <a:gd name="T124" fmla="*/ 0 h 1151"/>
                <a:gd name="T125" fmla="*/ 1193 w 1193"/>
                <a:gd name="T126" fmla="*/ 1151 h 115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3" h="1151">
                  <a:moveTo>
                    <a:pt x="696" y="759"/>
                  </a:moveTo>
                  <a:cubicBezTo>
                    <a:pt x="696" y="482"/>
                    <a:pt x="696" y="482"/>
                    <a:pt x="696" y="482"/>
                  </a:cubicBezTo>
                  <a:cubicBezTo>
                    <a:pt x="696" y="481"/>
                    <a:pt x="695" y="481"/>
                    <a:pt x="695" y="481"/>
                  </a:cubicBezTo>
                  <a:cubicBezTo>
                    <a:pt x="695" y="426"/>
                    <a:pt x="695" y="363"/>
                    <a:pt x="695" y="292"/>
                  </a:cubicBezTo>
                  <a:cubicBezTo>
                    <a:pt x="695" y="292"/>
                    <a:pt x="695" y="292"/>
                    <a:pt x="713" y="292"/>
                  </a:cubicBezTo>
                  <a:cubicBezTo>
                    <a:pt x="713" y="292"/>
                    <a:pt x="713" y="292"/>
                    <a:pt x="713" y="497"/>
                  </a:cubicBezTo>
                  <a:cubicBezTo>
                    <a:pt x="712" y="496"/>
                    <a:pt x="712" y="496"/>
                    <a:pt x="712" y="496"/>
                  </a:cubicBezTo>
                  <a:cubicBezTo>
                    <a:pt x="712" y="506"/>
                    <a:pt x="712" y="506"/>
                    <a:pt x="712" y="506"/>
                  </a:cubicBezTo>
                  <a:cubicBezTo>
                    <a:pt x="712" y="514"/>
                    <a:pt x="715" y="521"/>
                    <a:pt x="720" y="527"/>
                  </a:cubicBezTo>
                  <a:cubicBezTo>
                    <a:pt x="726" y="534"/>
                    <a:pt x="735" y="539"/>
                    <a:pt x="746" y="539"/>
                  </a:cubicBezTo>
                  <a:cubicBezTo>
                    <a:pt x="764" y="539"/>
                    <a:pt x="779" y="524"/>
                    <a:pt x="779" y="506"/>
                  </a:cubicBezTo>
                  <a:cubicBezTo>
                    <a:pt x="779" y="506"/>
                    <a:pt x="779" y="506"/>
                    <a:pt x="779" y="506"/>
                  </a:cubicBezTo>
                  <a:cubicBezTo>
                    <a:pt x="779" y="505"/>
                    <a:pt x="779" y="502"/>
                    <a:pt x="779" y="479"/>
                  </a:cubicBezTo>
                  <a:cubicBezTo>
                    <a:pt x="779" y="450"/>
                    <a:pt x="779" y="392"/>
                    <a:pt x="779" y="269"/>
                  </a:cubicBezTo>
                  <a:cubicBezTo>
                    <a:pt x="779" y="243"/>
                    <a:pt x="769" y="220"/>
                    <a:pt x="752" y="202"/>
                  </a:cubicBezTo>
                  <a:cubicBezTo>
                    <a:pt x="753" y="202"/>
                    <a:pt x="753" y="202"/>
                    <a:pt x="753" y="202"/>
                  </a:cubicBezTo>
                  <a:cubicBezTo>
                    <a:pt x="735" y="183"/>
                    <a:pt x="710" y="171"/>
                    <a:pt x="681" y="171"/>
                  </a:cubicBezTo>
                  <a:cubicBezTo>
                    <a:pt x="681" y="171"/>
                    <a:pt x="680" y="171"/>
                    <a:pt x="680" y="171"/>
                  </a:cubicBezTo>
                  <a:cubicBezTo>
                    <a:pt x="513" y="171"/>
                    <a:pt x="513" y="171"/>
                    <a:pt x="513" y="171"/>
                  </a:cubicBezTo>
                  <a:cubicBezTo>
                    <a:pt x="512" y="171"/>
                    <a:pt x="512" y="171"/>
                    <a:pt x="512" y="171"/>
                  </a:cubicBezTo>
                  <a:cubicBezTo>
                    <a:pt x="483" y="171"/>
                    <a:pt x="458" y="183"/>
                    <a:pt x="440" y="202"/>
                  </a:cubicBezTo>
                  <a:cubicBezTo>
                    <a:pt x="440" y="202"/>
                    <a:pt x="440" y="202"/>
                    <a:pt x="440" y="202"/>
                  </a:cubicBezTo>
                  <a:cubicBezTo>
                    <a:pt x="424" y="220"/>
                    <a:pt x="414" y="243"/>
                    <a:pt x="414" y="269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14" y="524"/>
                    <a:pt x="429" y="539"/>
                    <a:pt x="447" y="539"/>
                  </a:cubicBezTo>
                  <a:cubicBezTo>
                    <a:pt x="466" y="539"/>
                    <a:pt x="480" y="524"/>
                    <a:pt x="480" y="506"/>
                  </a:cubicBezTo>
                  <a:cubicBezTo>
                    <a:pt x="480" y="292"/>
                    <a:pt x="480" y="292"/>
                    <a:pt x="480" y="292"/>
                  </a:cubicBezTo>
                  <a:cubicBezTo>
                    <a:pt x="498" y="292"/>
                    <a:pt x="498" y="292"/>
                    <a:pt x="498" y="292"/>
                  </a:cubicBezTo>
                  <a:cubicBezTo>
                    <a:pt x="498" y="363"/>
                    <a:pt x="498" y="426"/>
                    <a:pt x="498" y="481"/>
                  </a:cubicBezTo>
                  <a:cubicBezTo>
                    <a:pt x="498" y="481"/>
                    <a:pt x="497" y="481"/>
                    <a:pt x="497" y="482"/>
                  </a:cubicBezTo>
                  <a:cubicBezTo>
                    <a:pt x="497" y="482"/>
                    <a:pt x="497" y="482"/>
                    <a:pt x="497" y="759"/>
                  </a:cubicBezTo>
                  <a:cubicBezTo>
                    <a:pt x="215" y="775"/>
                    <a:pt x="0" y="856"/>
                    <a:pt x="0" y="954"/>
                  </a:cubicBezTo>
                  <a:cubicBezTo>
                    <a:pt x="0" y="1063"/>
                    <a:pt x="267" y="1151"/>
                    <a:pt x="596" y="1151"/>
                  </a:cubicBezTo>
                  <a:cubicBezTo>
                    <a:pt x="926" y="1151"/>
                    <a:pt x="1193" y="1063"/>
                    <a:pt x="1193" y="954"/>
                  </a:cubicBezTo>
                  <a:cubicBezTo>
                    <a:pt x="1193" y="856"/>
                    <a:pt x="978" y="775"/>
                    <a:pt x="696" y="759"/>
                  </a:cubicBezTo>
                  <a:close/>
                  <a:moveTo>
                    <a:pt x="588" y="541"/>
                  </a:moveTo>
                  <a:cubicBezTo>
                    <a:pt x="605" y="541"/>
                    <a:pt x="605" y="541"/>
                    <a:pt x="605" y="541"/>
                  </a:cubicBezTo>
                  <a:cubicBezTo>
                    <a:pt x="605" y="638"/>
                    <a:pt x="605" y="707"/>
                    <a:pt x="605" y="757"/>
                  </a:cubicBezTo>
                  <a:cubicBezTo>
                    <a:pt x="602" y="757"/>
                    <a:pt x="599" y="757"/>
                    <a:pt x="596" y="757"/>
                  </a:cubicBezTo>
                  <a:cubicBezTo>
                    <a:pt x="594" y="757"/>
                    <a:pt x="591" y="757"/>
                    <a:pt x="588" y="757"/>
                  </a:cubicBezTo>
                  <a:cubicBezTo>
                    <a:pt x="588" y="707"/>
                    <a:pt x="588" y="638"/>
                    <a:pt x="588" y="541"/>
                  </a:cubicBezTo>
                  <a:close/>
                  <a:moveTo>
                    <a:pt x="367" y="906"/>
                  </a:moveTo>
                  <a:cubicBezTo>
                    <a:pt x="367" y="948"/>
                    <a:pt x="470" y="982"/>
                    <a:pt x="596" y="982"/>
                  </a:cubicBezTo>
                  <a:cubicBezTo>
                    <a:pt x="723" y="982"/>
                    <a:pt x="826" y="948"/>
                    <a:pt x="826" y="906"/>
                  </a:cubicBezTo>
                  <a:cubicBezTo>
                    <a:pt x="826" y="876"/>
                    <a:pt x="773" y="850"/>
                    <a:pt x="696" y="837"/>
                  </a:cubicBezTo>
                  <a:cubicBezTo>
                    <a:pt x="696" y="830"/>
                    <a:pt x="696" y="824"/>
                    <a:pt x="696" y="817"/>
                  </a:cubicBezTo>
                  <a:cubicBezTo>
                    <a:pt x="824" y="831"/>
                    <a:pt x="917" y="871"/>
                    <a:pt x="917" y="918"/>
                  </a:cubicBezTo>
                  <a:cubicBezTo>
                    <a:pt x="917" y="977"/>
                    <a:pt x="774" y="1024"/>
                    <a:pt x="596" y="1024"/>
                  </a:cubicBezTo>
                  <a:cubicBezTo>
                    <a:pt x="419" y="1024"/>
                    <a:pt x="276" y="977"/>
                    <a:pt x="276" y="918"/>
                  </a:cubicBezTo>
                  <a:cubicBezTo>
                    <a:pt x="276" y="871"/>
                    <a:pt x="369" y="831"/>
                    <a:pt x="497" y="817"/>
                  </a:cubicBezTo>
                  <a:cubicBezTo>
                    <a:pt x="497" y="824"/>
                    <a:pt x="497" y="830"/>
                    <a:pt x="497" y="837"/>
                  </a:cubicBezTo>
                  <a:cubicBezTo>
                    <a:pt x="420" y="850"/>
                    <a:pt x="367" y="876"/>
                    <a:pt x="367" y="906"/>
                  </a:cubicBezTo>
                  <a:close/>
                  <a:moveTo>
                    <a:pt x="605" y="830"/>
                  </a:moveTo>
                  <a:cubicBezTo>
                    <a:pt x="602" y="830"/>
                    <a:pt x="599" y="830"/>
                    <a:pt x="596" y="830"/>
                  </a:cubicBezTo>
                  <a:cubicBezTo>
                    <a:pt x="594" y="830"/>
                    <a:pt x="591" y="830"/>
                    <a:pt x="588" y="830"/>
                  </a:cubicBezTo>
                  <a:cubicBezTo>
                    <a:pt x="588" y="825"/>
                    <a:pt x="588" y="818"/>
                    <a:pt x="588" y="812"/>
                  </a:cubicBezTo>
                  <a:cubicBezTo>
                    <a:pt x="591" y="812"/>
                    <a:pt x="594" y="812"/>
                    <a:pt x="596" y="812"/>
                  </a:cubicBezTo>
                  <a:cubicBezTo>
                    <a:pt x="599" y="812"/>
                    <a:pt x="602" y="812"/>
                    <a:pt x="605" y="812"/>
                  </a:cubicBezTo>
                  <a:cubicBezTo>
                    <a:pt x="605" y="818"/>
                    <a:pt x="605" y="825"/>
                    <a:pt x="605" y="830"/>
                  </a:cubicBezTo>
                  <a:close/>
                  <a:moveTo>
                    <a:pt x="596" y="793"/>
                  </a:moveTo>
                  <a:cubicBezTo>
                    <a:pt x="594" y="793"/>
                    <a:pt x="591" y="793"/>
                    <a:pt x="588" y="793"/>
                  </a:cubicBezTo>
                  <a:cubicBezTo>
                    <a:pt x="588" y="788"/>
                    <a:pt x="588" y="781"/>
                    <a:pt x="588" y="775"/>
                  </a:cubicBezTo>
                  <a:cubicBezTo>
                    <a:pt x="591" y="775"/>
                    <a:pt x="594" y="775"/>
                    <a:pt x="596" y="775"/>
                  </a:cubicBezTo>
                  <a:cubicBezTo>
                    <a:pt x="599" y="775"/>
                    <a:pt x="602" y="775"/>
                    <a:pt x="605" y="775"/>
                  </a:cubicBezTo>
                  <a:cubicBezTo>
                    <a:pt x="605" y="781"/>
                    <a:pt x="605" y="788"/>
                    <a:pt x="605" y="793"/>
                  </a:cubicBezTo>
                  <a:cubicBezTo>
                    <a:pt x="602" y="793"/>
                    <a:pt x="599" y="793"/>
                    <a:pt x="596" y="793"/>
                  </a:cubicBezTo>
                  <a:close/>
                  <a:moveTo>
                    <a:pt x="596" y="1109"/>
                  </a:moveTo>
                  <a:cubicBezTo>
                    <a:pt x="318" y="1109"/>
                    <a:pt x="92" y="1034"/>
                    <a:pt x="92" y="942"/>
                  </a:cubicBezTo>
                  <a:cubicBezTo>
                    <a:pt x="92" y="861"/>
                    <a:pt x="266" y="793"/>
                    <a:pt x="497" y="778"/>
                  </a:cubicBezTo>
                  <a:cubicBezTo>
                    <a:pt x="497" y="784"/>
                    <a:pt x="497" y="791"/>
                    <a:pt x="497" y="797"/>
                  </a:cubicBezTo>
                  <a:cubicBezTo>
                    <a:pt x="317" y="812"/>
                    <a:pt x="184" y="866"/>
                    <a:pt x="184" y="930"/>
                  </a:cubicBezTo>
                  <a:cubicBezTo>
                    <a:pt x="184" y="1005"/>
                    <a:pt x="369" y="1067"/>
                    <a:pt x="596" y="1067"/>
                  </a:cubicBezTo>
                  <a:cubicBezTo>
                    <a:pt x="824" y="1067"/>
                    <a:pt x="1009" y="1005"/>
                    <a:pt x="1009" y="930"/>
                  </a:cubicBezTo>
                  <a:cubicBezTo>
                    <a:pt x="1009" y="866"/>
                    <a:pt x="876" y="812"/>
                    <a:pt x="696" y="797"/>
                  </a:cubicBezTo>
                  <a:cubicBezTo>
                    <a:pt x="696" y="791"/>
                    <a:pt x="696" y="784"/>
                    <a:pt x="696" y="778"/>
                  </a:cubicBezTo>
                  <a:cubicBezTo>
                    <a:pt x="927" y="793"/>
                    <a:pt x="1101" y="861"/>
                    <a:pt x="1101" y="942"/>
                  </a:cubicBezTo>
                  <a:cubicBezTo>
                    <a:pt x="1101" y="1034"/>
                    <a:pt x="875" y="1109"/>
                    <a:pt x="596" y="1109"/>
                  </a:cubicBezTo>
                  <a:close/>
                  <a:moveTo>
                    <a:pt x="520" y="76"/>
                  </a:moveTo>
                  <a:cubicBezTo>
                    <a:pt x="520" y="34"/>
                    <a:pt x="554" y="0"/>
                    <a:pt x="596" y="0"/>
                  </a:cubicBezTo>
                  <a:cubicBezTo>
                    <a:pt x="637" y="0"/>
                    <a:pt x="671" y="34"/>
                    <a:pt x="671" y="76"/>
                  </a:cubicBezTo>
                  <a:cubicBezTo>
                    <a:pt x="671" y="119"/>
                    <a:pt x="637" y="153"/>
                    <a:pt x="596" y="153"/>
                  </a:cubicBezTo>
                  <a:cubicBezTo>
                    <a:pt x="554" y="153"/>
                    <a:pt x="520" y="119"/>
                    <a:pt x="52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TextBox 9"/>
            <p:cNvSpPr txBox="1">
              <a:spLocks noChangeArrowheads="1"/>
            </p:cNvSpPr>
            <p:nvPr/>
          </p:nvSpPr>
          <p:spPr bwMode="auto">
            <a:xfrm>
              <a:off x="6845524" y="4256683"/>
              <a:ext cx="960213" cy="41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영업 관리자 및 영업 사원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TextBox 9"/>
            <p:cNvSpPr txBox="1">
              <a:spLocks noChangeArrowheads="1"/>
            </p:cNvSpPr>
            <p:nvPr/>
          </p:nvSpPr>
          <p:spPr bwMode="auto">
            <a:xfrm>
              <a:off x="8576953" y="4237633"/>
              <a:ext cx="1162360" cy="41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연계 시스템</a:t>
              </a: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ERP, ERP M/W</a:t>
              </a:r>
            </a:p>
          </p:txBody>
        </p:sp>
        <p:pic>
          <p:nvPicPr>
            <p:cNvPr id="86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19840" y="4892676"/>
              <a:ext cx="1608537" cy="1117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3" name="그룹 112"/>
          <p:cNvGrpSpPr/>
          <p:nvPr/>
        </p:nvGrpSpPr>
        <p:grpSpPr>
          <a:xfrm>
            <a:off x="504280" y="1385385"/>
            <a:ext cx="3672002" cy="2294921"/>
            <a:chOff x="2035173" y="1032208"/>
            <a:chExt cx="3672002" cy="2294921"/>
          </a:xfrm>
        </p:grpSpPr>
        <p:sp>
          <p:nvSpPr>
            <p:cNvPr id="114" name="Rectangle 140"/>
            <p:cNvSpPr/>
            <p:nvPr/>
          </p:nvSpPr>
          <p:spPr bwMode="auto">
            <a:xfrm>
              <a:off x="2035173" y="2607129"/>
              <a:ext cx="3672000" cy="720000"/>
            </a:xfrm>
            <a:prstGeom prst="rect">
              <a:avLst/>
            </a:prstGeom>
            <a:solidFill>
              <a:srgbClr val="D5DFE7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2" tIns="45720" rIns="91432" bIns="45716" numCol="1" rtlCol="0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US" sz="1800" kern="0" spc="-60" dirty="0">
                <a:gradFill>
                  <a:gsLst>
                    <a:gs pos="0">
                      <a:sysClr val="window" lastClr="FFFFFF"/>
                    </a:gs>
                    <a:gs pos="86000">
                      <a:sysClr val="window" lastClr="FFFFFF"/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AutoShape 166"/>
            <p:cNvSpPr>
              <a:spLocks noChangeArrowheads="1"/>
            </p:cNvSpPr>
            <p:nvPr/>
          </p:nvSpPr>
          <p:spPr bwMode="auto">
            <a:xfrm>
              <a:off x="2035175" y="1168400"/>
              <a:ext cx="3672000" cy="1440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algn="ctr">
              <a:noFill/>
              <a:round/>
              <a:headEnd/>
              <a:tailEnd/>
            </a:ln>
            <a:effectLst>
              <a:outerShdw dist="25400" dir="5400000" algn="ctr" rotWithShape="0">
                <a:srgbClr val="B3D8DF"/>
              </a:outerShdw>
            </a:effectLst>
          </p:spPr>
          <p:txBody>
            <a:bodyPr lIns="72000" tIns="0" rIns="72000" bIns="0" anchor="ctr" anchorCtr="0"/>
            <a:lstStyle/>
            <a:p>
              <a:pPr latinLnBrk="0">
                <a:lnSpc>
                  <a:spcPct val="110000"/>
                </a:lnSpc>
                <a:buClr>
                  <a:srgbClr val="000000"/>
                </a:buClr>
              </a:pPr>
              <a:endParaRPr lang="en-US" altLang="ko-KR" sz="1000" dirty="0">
                <a:solidFill>
                  <a:srgbClr val="3B839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6" name="Group 160"/>
            <p:cNvGrpSpPr/>
            <p:nvPr/>
          </p:nvGrpSpPr>
          <p:grpSpPr>
            <a:xfrm>
              <a:off x="3764387" y="2719839"/>
              <a:ext cx="575311" cy="499611"/>
              <a:chOff x="2462213" y="1598613"/>
              <a:chExt cx="4222750" cy="3667125"/>
            </a:xfrm>
          </p:grpSpPr>
          <p:sp>
            <p:nvSpPr>
              <p:cNvPr id="123" name="Rectangle 6"/>
              <p:cNvSpPr>
                <a:spLocks noChangeArrowheads="1"/>
              </p:cNvSpPr>
              <p:nvPr/>
            </p:nvSpPr>
            <p:spPr bwMode="auto">
              <a:xfrm>
                <a:off x="5564188" y="3346451"/>
                <a:ext cx="115888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4" name="Rectangle 7"/>
              <p:cNvSpPr>
                <a:spLocks noChangeArrowheads="1"/>
              </p:cNvSpPr>
              <p:nvPr/>
            </p:nvSpPr>
            <p:spPr bwMode="auto">
              <a:xfrm>
                <a:off x="5795963" y="3346451"/>
                <a:ext cx="112713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5" name="Rectangle 8"/>
              <p:cNvSpPr>
                <a:spLocks noChangeArrowheads="1"/>
              </p:cNvSpPr>
              <p:nvPr/>
            </p:nvSpPr>
            <p:spPr bwMode="auto">
              <a:xfrm>
                <a:off x="3092451" y="3346451"/>
                <a:ext cx="115888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6" name="Rectangle 9"/>
              <p:cNvSpPr>
                <a:spLocks noChangeArrowheads="1"/>
              </p:cNvSpPr>
              <p:nvPr/>
            </p:nvSpPr>
            <p:spPr bwMode="auto">
              <a:xfrm>
                <a:off x="3324226" y="3346451"/>
                <a:ext cx="117475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7" name="Freeform 10"/>
              <p:cNvSpPr>
                <a:spLocks/>
              </p:cNvSpPr>
              <p:nvPr/>
            </p:nvSpPr>
            <p:spPr bwMode="auto">
              <a:xfrm>
                <a:off x="3902076" y="2506663"/>
                <a:ext cx="101600" cy="123825"/>
              </a:xfrm>
              <a:custGeom>
                <a:avLst/>
                <a:gdLst>
                  <a:gd name="T0" fmla="*/ 36 w 64"/>
                  <a:gd name="T1" fmla="*/ 78 h 78"/>
                  <a:gd name="T2" fmla="*/ 64 w 64"/>
                  <a:gd name="T3" fmla="*/ 64 h 78"/>
                  <a:gd name="T4" fmla="*/ 26 w 64"/>
                  <a:gd name="T5" fmla="*/ 0 h 78"/>
                  <a:gd name="T6" fmla="*/ 0 w 64"/>
                  <a:gd name="T7" fmla="*/ 17 h 78"/>
                  <a:gd name="T8" fmla="*/ 36 w 64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78">
                    <a:moveTo>
                      <a:pt x="36" y="78"/>
                    </a:moveTo>
                    <a:lnTo>
                      <a:pt x="64" y="64"/>
                    </a:lnTo>
                    <a:lnTo>
                      <a:pt x="26" y="0"/>
                    </a:lnTo>
                    <a:lnTo>
                      <a:pt x="0" y="17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8" name="Freeform 11"/>
              <p:cNvSpPr>
                <a:spLocks/>
              </p:cNvSpPr>
              <p:nvPr/>
            </p:nvSpPr>
            <p:spPr bwMode="auto">
              <a:xfrm>
                <a:off x="4017963" y="2709863"/>
                <a:ext cx="98425" cy="123825"/>
              </a:xfrm>
              <a:custGeom>
                <a:avLst/>
                <a:gdLst>
                  <a:gd name="T0" fmla="*/ 36 w 62"/>
                  <a:gd name="T1" fmla="*/ 78 h 78"/>
                  <a:gd name="T2" fmla="*/ 62 w 62"/>
                  <a:gd name="T3" fmla="*/ 61 h 78"/>
                  <a:gd name="T4" fmla="*/ 26 w 62"/>
                  <a:gd name="T5" fmla="*/ 0 h 78"/>
                  <a:gd name="T6" fmla="*/ 0 w 62"/>
                  <a:gd name="T7" fmla="*/ 14 h 78"/>
                  <a:gd name="T8" fmla="*/ 3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36" y="78"/>
                    </a:moveTo>
                    <a:lnTo>
                      <a:pt x="62" y="61"/>
                    </a:lnTo>
                    <a:lnTo>
                      <a:pt x="26" y="0"/>
                    </a:lnTo>
                    <a:lnTo>
                      <a:pt x="0" y="14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9" name="Freeform 12"/>
              <p:cNvSpPr>
                <a:spLocks/>
              </p:cNvSpPr>
              <p:nvPr/>
            </p:nvSpPr>
            <p:spPr bwMode="auto">
              <a:xfrm>
                <a:off x="4873626" y="2709863"/>
                <a:ext cx="98425" cy="123825"/>
              </a:xfrm>
              <a:custGeom>
                <a:avLst/>
                <a:gdLst>
                  <a:gd name="T0" fmla="*/ 26 w 62"/>
                  <a:gd name="T1" fmla="*/ 78 h 78"/>
                  <a:gd name="T2" fmla="*/ 62 w 62"/>
                  <a:gd name="T3" fmla="*/ 14 h 78"/>
                  <a:gd name="T4" fmla="*/ 36 w 62"/>
                  <a:gd name="T5" fmla="*/ 0 h 78"/>
                  <a:gd name="T6" fmla="*/ 0 w 62"/>
                  <a:gd name="T7" fmla="*/ 61 h 78"/>
                  <a:gd name="T8" fmla="*/ 2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26" y="78"/>
                    </a:moveTo>
                    <a:lnTo>
                      <a:pt x="62" y="14"/>
                    </a:lnTo>
                    <a:lnTo>
                      <a:pt x="36" y="0"/>
                    </a:lnTo>
                    <a:lnTo>
                      <a:pt x="0" y="61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0" name="Freeform 13"/>
              <p:cNvSpPr>
                <a:spLocks/>
              </p:cNvSpPr>
              <p:nvPr/>
            </p:nvSpPr>
            <p:spPr bwMode="auto">
              <a:xfrm>
                <a:off x="4989513" y="2506663"/>
                <a:ext cx="98425" cy="123825"/>
              </a:xfrm>
              <a:custGeom>
                <a:avLst/>
                <a:gdLst>
                  <a:gd name="T0" fmla="*/ 26 w 62"/>
                  <a:gd name="T1" fmla="*/ 78 h 78"/>
                  <a:gd name="T2" fmla="*/ 62 w 62"/>
                  <a:gd name="T3" fmla="*/ 17 h 78"/>
                  <a:gd name="T4" fmla="*/ 36 w 62"/>
                  <a:gd name="T5" fmla="*/ 0 h 78"/>
                  <a:gd name="T6" fmla="*/ 0 w 62"/>
                  <a:gd name="T7" fmla="*/ 64 h 78"/>
                  <a:gd name="T8" fmla="*/ 26 w 6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26" y="78"/>
                    </a:moveTo>
                    <a:lnTo>
                      <a:pt x="62" y="17"/>
                    </a:lnTo>
                    <a:lnTo>
                      <a:pt x="36" y="0"/>
                    </a:lnTo>
                    <a:lnTo>
                      <a:pt x="0" y="64"/>
                    </a:lnTo>
                    <a:lnTo>
                      <a:pt x="2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1" name="Freeform 14"/>
              <p:cNvSpPr>
                <a:spLocks/>
              </p:cNvSpPr>
              <p:nvPr/>
            </p:nvSpPr>
            <p:spPr bwMode="auto">
              <a:xfrm>
                <a:off x="4017963" y="3990976"/>
                <a:ext cx="98425" cy="123825"/>
              </a:xfrm>
              <a:custGeom>
                <a:avLst/>
                <a:gdLst>
                  <a:gd name="T0" fmla="*/ 0 w 62"/>
                  <a:gd name="T1" fmla="*/ 64 h 78"/>
                  <a:gd name="T2" fmla="*/ 26 w 62"/>
                  <a:gd name="T3" fmla="*/ 78 h 78"/>
                  <a:gd name="T4" fmla="*/ 62 w 62"/>
                  <a:gd name="T5" fmla="*/ 14 h 78"/>
                  <a:gd name="T6" fmla="*/ 36 w 62"/>
                  <a:gd name="T7" fmla="*/ 0 h 78"/>
                  <a:gd name="T8" fmla="*/ 0 w 62"/>
                  <a:gd name="T9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0" y="64"/>
                    </a:moveTo>
                    <a:lnTo>
                      <a:pt x="26" y="78"/>
                    </a:lnTo>
                    <a:lnTo>
                      <a:pt x="62" y="14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2" name="Freeform 15"/>
              <p:cNvSpPr>
                <a:spLocks/>
              </p:cNvSpPr>
              <p:nvPr/>
            </p:nvSpPr>
            <p:spPr bwMode="auto">
              <a:xfrm>
                <a:off x="3902076" y="4189413"/>
                <a:ext cx="101600" cy="128588"/>
              </a:xfrm>
              <a:custGeom>
                <a:avLst/>
                <a:gdLst>
                  <a:gd name="T0" fmla="*/ 0 w 64"/>
                  <a:gd name="T1" fmla="*/ 64 h 81"/>
                  <a:gd name="T2" fmla="*/ 26 w 64"/>
                  <a:gd name="T3" fmla="*/ 81 h 81"/>
                  <a:gd name="T4" fmla="*/ 64 w 64"/>
                  <a:gd name="T5" fmla="*/ 17 h 81"/>
                  <a:gd name="T6" fmla="*/ 36 w 64"/>
                  <a:gd name="T7" fmla="*/ 0 h 81"/>
                  <a:gd name="T8" fmla="*/ 0 w 64"/>
                  <a:gd name="T9" fmla="*/ 6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81">
                    <a:moveTo>
                      <a:pt x="0" y="64"/>
                    </a:moveTo>
                    <a:lnTo>
                      <a:pt x="26" y="81"/>
                    </a:lnTo>
                    <a:lnTo>
                      <a:pt x="64" y="17"/>
                    </a:lnTo>
                    <a:lnTo>
                      <a:pt x="3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3" name="Freeform 16"/>
              <p:cNvSpPr>
                <a:spLocks/>
              </p:cNvSpPr>
              <p:nvPr/>
            </p:nvSpPr>
            <p:spPr bwMode="auto">
              <a:xfrm>
                <a:off x="4989513" y="4189413"/>
                <a:ext cx="98425" cy="128588"/>
              </a:xfrm>
              <a:custGeom>
                <a:avLst/>
                <a:gdLst>
                  <a:gd name="T0" fmla="*/ 26 w 62"/>
                  <a:gd name="T1" fmla="*/ 0 h 81"/>
                  <a:gd name="T2" fmla="*/ 0 w 62"/>
                  <a:gd name="T3" fmla="*/ 17 h 81"/>
                  <a:gd name="T4" fmla="*/ 36 w 62"/>
                  <a:gd name="T5" fmla="*/ 81 h 81"/>
                  <a:gd name="T6" fmla="*/ 62 w 62"/>
                  <a:gd name="T7" fmla="*/ 64 h 81"/>
                  <a:gd name="T8" fmla="*/ 26 w 62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81">
                    <a:moveTo>
                      <a:pt x="26" y="0"/>
                    </a:moveTo>
                    <a:lnTo>
                      <a:pt x="0" y="17"/>
                    </a:lnTo>
                    <a:lnTo>
                      <a:pt x="36" y="81"/>
                    </a:lnTo>
                    <a:lnTo>
                      <a:pt x="62" y="6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4" name="Freeform 17"/>
              <p:cNvSpPr>
                <a:spLocks/>
              </p:cNvSpPr>
              <p:nvPr/>
            </p:nvSpPr>
            <p:spPr bwMode="auto">
              <a:xfrm>
                <a:off x="4873626" y="3990976"/>
                <a:ext cx="98425" cy="123825"/>
              </a:xfrm>
              <a:custGeom>
                <a:avLst/>
                <a:gdLst>
                  <a:gd name="T0" fmla="*/ 0 w 62"/>
                  <a:gd name="T1" fmla="*/ 14 h 78"/>
                  <a:gd name="T2" fmla="*/ 36 w 62"/>
                  <a:gd name="T3" fmla="*/ 78 h 78"/>
                  <a:gd name="T4" fmla="*/ 62 w 62"/>
                  <a:gd name="T5" fmla="*/ 64 h 78"/>
                  <a:gd name="T6" fmla="*/ 26 w 62"/>
                  <a:gd name="T7" fmla="*/ 0 h 78"/>
                  <a:gd name="T8" fmla="*/ 0 w 62"/>
                  <a:gd name="T9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8">
                    <a:moveTo>
                      <a:pt x="0" y="14"/>
                    </a:moveTo>
                    <a:lnTo>
                      <a:pt x="36" y="78"/>
                    </a:lnTo>
                    <a:lnTo>
                      <a:pt x="62" y="64"/>
                    </a:lnTo>
                    <a:lnTo>
                      <a:pt x="26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5" name="Freeform 18"/>
              <p:cNvSpPr>
                <a:spLocks/>
              </p:cNvSpPr>
              <p:nvPr/>
            </p:nvSpPr>
            <p:spPr bwMode="auto">
              <a:xfrm>
                <a:off x="3579813" y="2892426"/>
                <a:ext cx="1833563" cy="1068388"/>
              </a:xfrm>
              <a:custGeom>
                <a:avLst/>
                <a:gdLst>
                  <a:gd name="T0" fmla="*/ 415 w 489"/>
                  <a:gd name="T1" fmla="*/ 222 h 285"/>
                  <a:gd name="T2" fmla="*/ 489 w 489"/>
                  <a:gd name="T3" fmla="*/ 148 h 285"/>
                  <a:gd name="T4" fmla="*/ 415 w 489"/>
                  <a:gd name="T5" fmla="*/ 74 h 285"/>
                  <a:gd name="T6" fmla="*/ 404 w 489"/>
                  <a:gd name="T7" fmla="*/ 75 h 285"/>
                  <a:gd name="T8" fmla="*/ 295 w 489"/>
                  <a:gd name="T9" fmla="*/ 0 h 285"/>
                  <a:gd name="T10" fmla="*/ 213 w 489"/>
                  <a:gd name="T11" fmla="*/ 34 h 285"/>
                  <a:gd name="T12" fmla="*/ 162 w 489"/>
                  <a:gd name="T13" fmla="*/ 18 h 285"/>
                  <a:gd name="T14" fmla="*/ 71 w 489"/>
                  <a:gd name="T15" fmla="*/ 97 h 285"/>
                  <a:gd name="T16" fmla="*/ 56 w 489"/>
                  <a:gd name="T17" fmla="*/ 95 h 285"/>
                  <a:gd name="T18" fmla="*/ 0 w 489"/>
                  <a:gd name="T19" fmla="*/ 151 h 285"/>
                  <a:gd name="T20" fmla="*/ 56 w 489"/>
                  <a:gd name="T21" fmla="*/ 208 h 285"/>
                  <a:gd name="T22" fmla="*/ 78 w 489"/>
                  <a:gd name="T23" fmla="*/ 203 h 285"/>
                  <a:gd name="T24" fmla="*/ 141 w 489"/>
                  <a:gd name="T25" fmla="*/ 257 h 285"/>
                  <a:gd name="T26" fmla="*/ 178 w 489"/>
                  <a:gd name="T27" fmla="*/ 244 h 285"/>
                  <a:gd name="T28" fmla="*/ 241 w 489"/>
                  <a:gd name="T29" fmla="*/ 285 h 285"/>
                  <a:gd name="T30" fmla="*/ 297 w 489"/>
                  <a:gd name="T31" fmla="*/ 255 h 285"/>
                  <a:gd name="T32" fmla="*/ 332 w 489"/>
                  <a:gd name="T33" fmla="*/ 267 h 285"/>
                  <a:gd name="T34" fmla="*/ 390 w 489"/>
                  <a:gd name="T35" fmla="*/ 217 h 285"/>
                  <a:gd name="T36" fmla="*/ 415 w 489"/>
                  <a:gd name="T37" fmla="*/ 2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9" h="285">
                    <a:moveTo>
                      <a:pt x="415" y="222"/>
                    </a:moveTo>
                    <a:cubicBezTo>
                      <a:pt x="456" y="222"/>
                      <a:pt x="489" y="189"/>
                      <a:pt x="489" y="148"/>
                    </a:cubicBezTo>
                    <a:cubicBezTo>
                      <a:pt x="489" y="107"/>
                      <a:pt x="456" y="74"/>
                      <a:pt x="415" y="74"/>
                    </a:cubicBezTo>
                    <a:cubicBezTo>
                      <a:pt x="411" y="74"/>
                      <a:pt x="407" y="74"/>
                      <a:pt x="404" y="75"/>
                    </a:cubicBezTo>
                    <a:cubicBezTo>
                      <a:pt x="387" y="31"/>
                      <a:pt x="345" y="0"/>
                      <a:pt x="295" y="0"/>
                    </a:cubicBezTo>
                    <a:cubicBezTo>
                      <a:pt x="263" y="0"/>
                      <a:pt x="234" y="13"/>
                      <a:pt x="213" y="34"/>
                    </a:cubicBezTo>
                    <a:cubicBezTo>
                      <a:pt x="199" y="24"/>
                      <a:pt x="181" y="18"/>
                      <a:pt x="162" y="18"/>
                    </a:cubicBezTo>
                    <a:cubicBezTo>
                      <a:pt x="115" y="18"/>
                      <a:pt x="77" y="52"/>
                      <a:pt x="71" y="97"/>
                    </a:cubicBezTo>
                    <a:cubicBezTo>
                      <a:pt x="66" y="96"/>
                      <a:pt x="61" y="95"/>
                      <a:pt x="56" y="95"/>
                    </a:cubicBezTo>
                    <a:cubicBezTo>
                      <a:pt x="25" y="95"/>
                      <a:pt x="0" y="120"/>
                      <a:pt x="0" y="151"/>
                    </a:cubicBezTo>
                    <a:cubicBezTo>
                      <a:pt x="0" y="182"/>
                      <a:pt x="25" y="208"/>
                      <a:pt x="56" y="208"/>
                    </a:cubicBezTo>
                    <a:cubicBezTo>
                      <a:pt x="64" y="208"/>
                      <a:pt x="71" y="206"/>
                      <a:pt x="78" y="203"/>
                    </a:cubicBezTo>
                    <a:cubicBezTo>
                      <a:pt x="83" y="234"/>
                      <a:pt x="109" y="257"/>
                      <a:pt x="141" y="257"/>
                    </a:cubicBezTo>
                    <a:cubicBezTo>
                      <a:pt x="155" y="257"/>
                      <a:pt x="168" y="252"/>
                      <a:pt x="178" y="244"/>
                    </a:cubicBezTo>
                    <a:cubicBezTo>
                      <a:pt x="189" y="268"/>
                      <a:pt x="213" y="285"/>
                      <a:pt x="241" y="285"/>
                    </a:cubicBezTo>
                    <a:cubicBezTo>
                      <a:pt x="264" y="285"/>
                      <a:pt x="285" y="273"/>
                      <a:pt x="297" y="255"/>
                    </a:cubicBezTo>
                    <a:cubicBezTo>
                      <a:pt x="307" y="263"/>
                      <a:pt x="319" y="267"/>
                      <a:pt x="332" y="267"/>
                    </a:cubicBezTo>
                    <a:cubicBezTo>
                      <a:pt x="361" y="267"/>
                      <a:pt x="386" y="246"/>
                      <a:pt x="390" y="217"/>
                    </a:cubicBezTo>
                    <a:cubicBezTo>
                      <a:pt x="397" y="220"/>
                      <a:pt x="406" y="222"/>
                      <a:pt x="415" y="2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6" name="Freeform 19"/>
              <p:cNvSpPr>
                <a:spLocks noEditPoints="1"/>
              </p:cNvSpPr>
              <p:nvPr/>
            </p:nvSpPr>
            <p:spPr bwMode="auto">
              <a:xfrm>
                <a:off x="3321051" y="1598613"/>
                <a:ext cx="750888" cy="522288"/>
              </a:xfrm>
              <a:custGeom>
                <a:avLst/>
                <a:gdLst>
                  <a:gd name="T0" fmla="*/ 174 w 200"/>
                  <a:gd name="T1" fmla="*/ 0 h 139"/>
                  <a:gd name="T2" fmla="*/ 26 w 200"/>
                  <a:gd name="T3" fmla="*/ 0 h 139"/>
                  <a:gd name="T4" fmla="*/ 0 w 200"/>
                  <a:gd name="T5" fmla="*/ 27 h 139"/>
                  <a:gd name="T6" fmla="*/ 0 w 200"/>
                  <a:gd name="T7" fmla="*/ 113 h 139"/>
                  <a:gd name="T8" fmla="*/ 26 w 200"/>
                  <a:gd name="T9" fmla="*/ 139 h 139"/>
                  <a:gd name="T10" fmla="*/ 174 w 200"/>
                  <a:gd name="T11" fmla="*/ 139 h 139"/>
                  <a:gd name="T12" fmla="*/ 200 w 200"/>
                  <a:gd name="T13" fmla="*/ 113 h 139"/>
                  <a:gd name="T14" fmla="*/ 200 w 200"/>
                  <a:gd name="T15" fmla="*/ 27 h 139"/>
                  <a:gd name="T16" fmla="*/ 174 w 200"/>
                  <a:gd name="T17" fmla="*/ 0 h 139"/>
                  <a:gd name="T18" fmla="*/ 185 w 200"/>
                  <a:gd name="T19" fmla="*/ 113 h 139"/>
                  <a:gd name="T20" fmla="*/ 174 w 200"/>
                  <a:gd name="T21" fmla="*/ 124 h 139"/>
                  <a:gd name="T22" fmla="*/ 26 w 200"/>
                  <a:gd name="T23" fmla="*/ 124 h 139"/>
                  <a:gd name="T24" fmla="*/ 15 w 200"/>
                  <a:gd name="T25" fmla="*/ 113 h 139"/>
                  <a:gd name="T26" fmla="*/ 15 w 200"/>
                  <a:gd name="T27" fmla="*/ 27 h 139"/>
                  <a:gd name="T28" fmla="*/ 26 w 200"/>
                  <a:gd name="T29" fmla="*/ 16 h 139"/>
                  <a:gd name="T30" fmla="*/ 174 w 200"/>
                  <a:gd name="T31" fmla="*/ 16 h 139"/>
                  <a:gd name="T32" fmla="*/ 185 w 200"/>
                  <a:gd name="T33" fmla="*/ 27 h 139"/>
                  <a:gd name="T34" fmla="*/ 185 w 200"/>
                  <a:gd name="T35" fmla="*/ 1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0" h="139">
                    <a:moveTo>
                      <a:pt x="17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27"/>
                      <a:pt x="12" y="139"/>
                      <a:pt x="26" y="139"/>
                    </a:cubicBezTo>
                    <a:cubicBezTo>
                      <a:pt x="174" y="139"/>
                      <a:pt x="174" y="139"/>
                      <a:pt x="174" y="139"/>
                    </a:cubicBezTo>
                    <a:cubicBezTo>
                      <a:pt x="188" y="139"/>
                      <a:pt x="200" y="127"/>
                      <a:pt x="200" y="113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12"/>
                      <a:pt x="188" y="0"/>
                      <a:pt x="174" y="0"/>
                    </a:cubicBezTo>
                    <a:moveTo>
                      <a:pt x="185" y="113"/>
                    </a:moveTo>
                    <a:cubicBezTo>
                      <a:pt x="185" y="119"/>
                      <a:pt x="180" y="124"/>
                      <a:pt x="174" y="124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20" y="124"/>
                      <a:pt x="15" y="119"/>
                      <a:pt x="15" y="11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1"/>
                      <a:pt x="20" y="16"/>
                      <a:pt x="26" y="16"/>
                    </a:cubicBezTo>
                    <a:cubicBezTo>
                      <a:pt x="174" y="16"/>
                      <a:pt x="174" y="16"/>
                      <a:pt x="174" y="16"/>
                    </a:cubicBezTo>
                    <a:cubicBezTo>
                      <a:pt x="180" y="16"/>
                      <a:pt x="185" y="21"/>
                      <a:pt x="185" y="27"/>
                    </a:cubicBezTo>
                    <a:lnTo>
                      <a:pt x="185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Freeform 20"/>
              <p:cNvSpPr>
                <a:spLocks/>
              </p:cNvSpPr>
              <p:nvPr/>
            </p:nvSpPr>
            <p:spPr bwMode="auto">
              <a:xfrm>
                <a:off x="3178176" y="2154238"/>
                <a:ext cx="1035050" cy="239713"/>
              </a:xfrm>
              <a:custGeom>
                <a:avLst/>
                <a:gdLst>
                  <a:gd name="T0" fmla="*/ 7 w 276"/>
                  <a:gd name="T1" fmla="*/ 64 h 64"/>
                  <a:gd name="T2" fmla="*/ 269 w 276"/>
                  <a:gd name="T3" fmla="*/ 64 h 64"/>
                  <a:gd name="T4" fmla="*/ 276 w 276"/>
                  <a:gd name="T5" fmla="*/ 57 h 64"/>
                  <a:gd name="T6" fmla="*/ 276 w 276"/>
                  <a:gd name="T7" fmla="*/ 54 h 64"/>
                  <a:gd name="T8" fmla="*/ 272 w 276"/>
                  <a:gd name="T9" fmla="*/ 42 h 64"/>
                  <a:gd name="T10" fmla="*/ 240 w 276"/>
                  <a:gd name="T11" fmla="*/ 5 h 64"/>
                  <a:gd name="T12" fmla="*/ 229 w 276"/>
                  <a:gd name="T13" fmla="*/ 0 h 64"/>
                  <a:gd name="T14" fmla="*/ 47 w 276"/>
                  <a:gd name="T15" fmla="*/ 0 h 64"/>
                  <a:gd name="T16" fmla="*/ 36 w 276"/>
                  <a:gd name="T17" fmla="*/ 5 h 64"/>
                  <a:gd name="T18" fmla="*/ 4 w 276"/>
                  <a:gd name="T19" fmla="*/ 42 h 64"/>
                  <a:gd name="T20" fmla="*/ 0 w 276"/>
                  <a:gd name="T21" fmla="*/ 54 h 64"/>
                  <a:gd name="T22" fmla="*/ 0 w 276"/>
                  <a:gd name="T23" fmla="*/ 57 h 64"/>
                  <a:gd name="T24" fmla="*/ 7 w 276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6" h="64">
                    <a:moveTo>
                      <a:pt x="7" y="64"/>
                    </a:moveTo>
                    <a:cubicBezTo>
                      <a:pt x="269" y="64"/>
                      <a:pt x="269" y="64"/>
                      <a:pt x="269" y="64"/>
                    </a:cubicBezTo>
                    <a:cubicBezTo>
                      <a:pt x="273" y="64"/>
                      <a:pt x="276" y="61"/>
                      <a:pt x="276" y="57"/>
                    </a:cubicBezTo>
                    <a:cubicBezTo>
                      <a:pt x="276" y="54"/>
                      <a:pt x="276" y="54"/>
                      <a:pt x="276" y="54"/>
                    </a:cubicBezTo>
                    <a:cubicBezTo>
                      <a:pt x="276" y="50"/>
                      <a:pt x="274" y="45"/>
                      <a:pt x="272" y="42"/>
                    </a:cubicBezTo>
                    <a:cubicBezTo>
                      <a:pt x="240" y="5"/>
                      <a:pt x="240" y="5"/>
                      <a:pt x="240" y="5"/>
                    </a:cubicBezTo>
                    <a:cubicBezTo>
                      <a:pt x="238" y="2"/>
                      <a:pt x="233" y="0"/>
                      <a:pt x="229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3" y="0"/>
                      <a:pt x="38" y="2"/>
                      <a:pt x="36" y="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2" y="45"/>
                      <a:pt x="0" y="50"/>
                      <a:pt x="0" y="54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8" name="Freeform 21"/>
              <p:cNvSpPr>
                <a:spLocks noEditPoints="1"/>
              </p:cNvSpPr>
              <p:nvPr/>
            </p:nvSpPr>
            <p:spPr bwMode="auto">
              <a:xfrm>
                <a:off x="4730751" y="1639888"/>
                <a:ext cx="781050" cy="608013"/>
              </a:xfrm>
              <a:custGeom>
                <a:avLst/>
                <a:gdLst>
                  <a:gd name="T0" fmla="*/ 177 w 208"/>
                  <a:gd name="T1" fmla="*/ 0 h 162"/>
                  <a:gd name="T2" fmla="*/ 31 w 208"/>
                  <a:gd name="T3" fmla="*/ 0 h 162"/>
                  <a:gd name="T4" fmla="*/ 0 w 208"/>
                  <a:gd name="T5" fmla="*/ 31 h 162"/>
                  <a:gd name="T6" fmla="*/ 0 w 208"/>
                  <a:gd name="T7" fmla="*/ 131 h 162"/>
                  <a:gd name="T8" fmla="*/ 31 w 208"/>
                  <a:gd name="T9" fmla="*/ 162 h 162"/>
                  <a:gd name="T10" fmla="*/ 177 w 208"/>
                  <a:gd name="T11" fmla="*/ 162 h 162"/>
                  <a:gd name="T12" fmla="*/ 208 w 208"/>
                  <a:gd name="T13" fmla="*/ 131 h 162"/>
                  <a:gd name="T14" fmla="*/ 208 w 208"/>
                  <a:gd name="T15" fmla="*/ 31 h 162"/>
                  <a:gd name="T16" fmla="*/ 177 w 208"/>
                  <a:gd name="T17" fmla="*/ 0 h 162"/>
                  <a:gd name="T18" fmla="*/ 190 w 208"/>
                  <a:gd name="T19" fmla="*/ 131 h 162"/>
                  <a:gd name="T20" fmla="*/ 177 w 208"/>
                  <a:gd name="T21" fmla="*/ 144 h 162"/>
                  <a:gd name="T22" fmla="*/ 31 w 208"/>
                  <a:gd name="T23" fmla="*/ 144 h 162"/>
                  <a:gd name="T24" fmla="*/ 18 w 208"/>
                  <a:gd name="T25" fmla="*/ 131 h 162"/>
                  <a:gd name="T26" fmla="*/ 18 w 208"/>
                  <a:gd name="T27" fmla="*/ 31 h 162"/>
                  <a:gd name="T28" fmla="*/ 31 w 208"/>
                  <a:gd name="T29" fmla="*/ 18 h 162"/>
                  <a:gd name="T30" fmla="*/ 177 w 208"/>
                  <a:gd name="T31" fmla="*/ 18 h 162"/>
                  <a:gd name="T32" fmla="*/ 190 w 208"/>
                  <a:gd name="T33" fmla="*/ 31 h 162"/>
                  <a:gd name="T34" fmla="*/ 190 w 208"/>
                  <a:gd name="T35" fmla="*/ 13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8" h="162">
                    <a:moveTo>
                      <a:pt x="177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8"/>
                      <a:pt x="14" y="162"/>
                      <a:pt x="31" y="162"/>
                    </a:cubicBezTo>
                    <a:cubicBezTo>
                      <a:pt x="177" y="162"/>
                      <a:pt x="177" y="162"/>
                      <a:pt x="177" y="162"/>
                    </a:cubicBezTo>
                    <a:cubicBezTo>
                      <a:pt x="194" y="162"/>
                      <a:pt x="208" y="148"/>
                      <a:pt x="208" y="131"/>
                    </a:cubicBezTo>
                    <a:cubicBezTo>
                      <a:pt x="208" y="31"/>
                      <a:pt x="208" y="31"/>
                      <a:pt x="208" y="31"/>
                    </a:cubicBezTo>
                    <a:cubicBezTo>
                      <a:pt x="208" y="14"/>
                      <a:pt x="194" y="0"/>
                      <a:pt x="177" y="0"/>
                    </a:cubicBezTo>
                    <a:moveTo>
                      <a:pt x="190" y="131"/>
                    </a:moveTo>
                    <a:cubicBezTo>
                      <a:pt x="190" y="138"/>
                      <a:pt x="184" y="144"/>
                      <a:pt x="177" y="144"/>
                    </a:cubicBezTo>
                    <a:cubicBezTo>
                      <a:pt x="31" y="144"/>
                      <a:pt x="31" y="144"/>
                      <a:pt x="31" y="144"/>
                    </a:cubicBezTo>
                    <a:cubicBezTo>
                      <a:pt x="24" y="144"/>
                      <a:pt x="18" y="138"/>
                      <a:pt x="18" y="1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4"/>
                      <a:pt x="24" y="18"/>
                      <a:pt x="31" y="18"/>
                    </a:cubicBezTo>
                    <a:cubicBezTo>
                      <a:pt x="177" y="18"/>
                      <a:pt x="177" y="18"/>
                      <a:pt x="177" y="18"/>
                    </a:cubicBezTo>
                    <a:cubicBezTo>
                      <a:pt x="184" y="18"/>
                      <a:pt x="190" y="24"/>
                      <a:pt x="190" y="31"/>
                    </a:cubicBezTo>
                    <a:lnTo>
                      <a:pt x="19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9" name="Freeform 22"/>
              <p:cNvSpPr>
                <a:spLocks/>
              </p:cNvSpPr>
              <p:nvPr/>
            </p:nvSpPr>
            <p:spPr bwMode="auto">
              <a:xfrm>
                <a:off x="4911726" y="2289176"/>
                <a:ext cx="419100" cy="104775"/>
              </a:xfrm>
              <a:custGeom>
                <a:avLst/>
                <a:gdLst>
                  <a:gd name="T0" fmla="*/ 112 w 112"/>
                  <a:gd name="T1" fmla="*/ 25 h 28"/>
                  <a:gd name="T2" fmla="*/ 112 w 112"/>
                  <a:gd name="T3" fmla="*/ 23 h 28"/>
                  <a:gd name="T4" fmla="*/ 110 w 112"/>
                  <a:gd name="T5" fmla="*/ 18 h 28"/>
                  <a:gd name="T6" fmla="*/ 96 w 112"/>
                  <a:gd name="T7" fmla="*/ 2 h 28"/>
                  <a:gd name="T8" fmla="*/ 91 w 112"/>
                  <a:gd name="T9" fmla="*/ 0 h 28"/>
                  <a:gd name="T10" fmla="*/ 21 w 112"/>
                  <a:gd name="T11" fmla="*/ 0 h 28"/>
                  <a:gd name="T12" fmla="*/ 16 w 112"/>
                  <a:gd name="T13" fmla="*/ 2 h 28"/>
                  <a:gd name="T14" fmla="*/ 2 w 112"/>
                  <a:gd name="T15" fmla="*/ 18 h 28"/>
                  <a:gd name="T16" fmla="*/ 0 w 112"/>
                  <a:gd name="T17" fmla="*/ 23 h 28"/>
                  <a:gd name="T18" fmla="*/ 0 w 112"/>
                  <a:gd name="T19" fmla="*/ 25 h 28"/>
                  <a:gd name="T20" fmla="*/ 3 w 112"/>
                  <a:gd name="T21" fmla="*/ 28 h 28"/>
                  <a:gd name="T22" fmla="*/ 109 w 112"/>
                  <a:gd name="T23" fmla="*/ 28 h 28"/>
                  <a:gd name="T24" fmla="*/ 112 w 112"/>
                  <a:gd name="T2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28">
                    <a:moveTo>
                      <a:pt x="112" y="25"/>
                    </a:moveTo>
                    <a:cubicBezTo>
                      <a:pt x="112" y="23"/>
                      <a:pt x="112" y="23"/>
                      <a:pt x="112" y="23"/>
                    </a:cubicBezTo>
                    <a:cubicBezTo>
                      <a:pt x="112" y="22"/>
                      <a:pt x="111" y="20"/>
                      <a:pt x="110" y="1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5" y="1"/>
                      <a:pt x="93" y="0"/>
                      <a:pt x="9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1"/>
                      <a:pt x="16" y="2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20"/>
                      <a:pt x="0" y="22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8"/>
                      <a:pt x="3" y="28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11" y="28"/>
                      <a:pt x="112" y="26"/>
                      <a:pt x="112" y="2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0" name="Freeform 23"/>
              <p:cNvSpPr>
                <a:spLocks noEditPoints="1"/>
              </p:cNvSpPr>
              <p:nvPr/>
            </p:nvSpPr>
            <p:spPr bwMode="auto">
              <a:xfrm>
                <a:off x="5586413" y="1639888"/>
                <a:ext cx="385763" cy="754063"/>
              </a:xfrm>
              <a:custGeom>
                <a:avLst/>
                <a:gdLst>
                  <a:gd name="T0" fmla="*/ 89 w 103"/>
                  <a:gd name="T1" fmla="*/ 0 h 201"/>
                  <a:gd name="T2" fmla="*/ 13 w 103"/>
                  <a:gd name="T3" fmla="*/ 0 h 201"/>
                  <a:gd name="T4" fmla="*/ 0 w 103"/>
                  <a:gd name="T5" fmla="*/ 13 h 201"/>
                  <a:gd name="T6" fmla="*/ 0 w 103"/>
                  <a:gd name="T7" fmla="*/ 187 h 201"/>
                  <a:gd name="T8" fmla="*/ 13 w 103"/>
                  <a:gd name="T9" fmla="*/ 201 h 201"/>
                  <a:gd name="T10" fmla="*/ 89 w 103"/>
                  <a:gd name="T11" fmla="*/ 201 h 201"/>
                  <a:gd name="T12" fmla="*/ 103 w 103"/>
                  <a:gd name="T13" fmla="*/ 187 h 201"/>
                  <a:gd name="T14" fmla="*/ 103 w 103"/>
                  <a:gd name="T15" fmla="*/ 13 h 201"/>
                  <a:gd name="T16" fmla="*/ 89 w 103"/>
                  <a:gd name="T17" fmla="*/ 0 h 201"/>
                  <a:gd name="T18" fmla="*/ 52 w 103"/>
                  <a:gd name="T19" fmla="*/ 187 h 201"/>
                  <a:gd name="T20" fmla="*/ 40 w 103"/>
                  <a:gd name="T21" fmla="*/ 175 h 201"/>
                  <a:gd name="T22" fmla="*/ 52 w 103"/>
                  <a:gd name="T23" fmla="*/ 163 h 201"/>
                  <a:gd name="T24" fmla="*/ 63 w 103"/>
                  <a:gd name="T25" fmla="*/ 175 h 201"/>
                  <a:gd name="T26" fmla="*/ 52 w 103"/>
                  <a:gd name="T27" fmla="*/ 18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201">
                    <a:moveTo>
                      <a:pt x="8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95"/>
                      <a:pt x="6" y="201"/>
                      <a:pt x="13" y="201"/>
                    </a:cubicBezTo>
                    <a:cubicBezTo>
                      <a:pt x="89" y="201"/>
                      <a:pt x="89" y="201"/>
                      <a:pt x="89" y="201"/>
                    </a:cubicBezTo>
                    <a:cubicBezTo>
                      <a:pt x="97" y="201"/>
                      <a:pt x="103" y="195"/>
                      <a:pt x="103" y="187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6"/>
                      <a:pt x="97" y="0"/>
                      <a:pt x="89" y="0"/>
                    </a:cubicBezTo>
                    <a:moveTo>
                      <a:pt x="52" y="187"/>
                    </a:moveTo>
                    <a:cubicBezTo>
                      <a:pt x="45" y="187"/>
                      <a:pt x="40" y="181"/>
                      <a:pt x="40" y="175"/>
                    </a:cubicBezTo>
                    <a:cubicBezTo>
                      <a:pt x="40" y="168"/>
                      <a:pt x="45" y="163"/>
                      <a:pt x="52" y="163"/>
                    </a:cubicBezTo>
                    <a:cubicBezTo>
                      <a:pt x="58" y="163"/>
                      <a:pt x="63" y="168"/>
                      <a:pt x="63" y="175"/>
                    </a:cubicBezTo>
                    <a:cubicBezTo>
                      <a:pt x="63" y="181"/>
                      <a:pt x="58" y="187"/>
                      <a:pt x="52" y="1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1" name="Freeform 24"/>
              <p:cNvSpPr>
                <a:spLocks noEditPoints="1"/>
              </p:cNvSpPr>
              <p:nvPr/>
            </p:nvSpPr>
            <p:spPr bwMode="auto">
              <a:xfrm>
                <a:off x="2462213" y="3032126"/>
                <a:ext cx="525463" cy="804863"/>
              </a:xfrm>
              <a:custGeom>
                <a:avLst/>
                <a:gdLst>
                  <a:gd name="T0" fmla="*/ 109 w 140"/>
                  <a:gd name="T1" fmla="*/ 0 h 215"/>
                  <a:gd name="T2" fmla="*/ 31 w 140"/>
                  <a:gd name="T3" fmla="*/ 0 h 215"/>
                  <a:gd name="T4" fmla="*/ 0 w 140"/>
                  <a:gd name="T5" fmla="*/ 30 h 215"/>
                  <a:gd name="T6" fmla="*/ 0 w 140"/>
                  <a:gd name="T7" fmla="*/ 184 h 215"/>
                  <a:gd name="T8" fmla="*/ 31 w 140"/>
                  <a:gd name="T9" fmla="*/ 215 h 215"/>
                  <a:gd name="T10" fmla="*/ 109 w 140"/>
                  <a:gd name="T11" fmla="*/ 215 h 215"/>
                  <a:gd name="T12" fmla="*/ 140 w 140"/>
                  <a:gd name="T13" fmla="*/ 184 h 215"/>
                  <a:gd name="T14" fmla="*/ 140 w 140"/>
                  <a:gd name="T15" fmla="*/ 30 h 215"/>
                  <a:gd name="T16" fmla="*/ 109 w 140"/>
                  <a:gd name="T17" fmla="*/ 0 h 215"/>
                  <a:gd name="T18" fmla="*/ 122 w 140"/>
                  <a:gd name="T19" fmla="*/ 177 h 215"/>
                  <a:gd name="T20" fmla="*/ 109 w 140"/>
                  <a:gd name="T21" fmla="*/ 195 h 215"/>
                  <a:gd name="T22" fmla="*/ 31 w 140"/>
                  <a:gd name="T23" fmla="*/ 195 h 215"/>
                  <a:gd name="T24" fmla="*/ 18 w 140"/>
                  <a:gd name="T25" fmla="*/ 177 h 215"/>
                  <a:gd name="T26" fmla="*/ 18 w 140"/>
                  <a:gd name="T27" fmla="*/ 35 h 215"/>
                  <a:gd name="T28" fmla="*/ 31 w 140"/>
                  <a:gd name="T29" fmla="*/ 18 h 215"/>
                  <a:gd name="T30" fmla="*/ 109 w 140"/>
                  <a:gd name="T31" fmla="*/ 18 h 215"/>
                  <a:gd name="T32" fmla="*/ 122 w 140"/>
                  <a:gd name="T33" fmla="*/ 35 h 215"/>
                  <a:gd name="T34" fmla="*/ 122 w 140"/>
                  <a:gd name="T35" fmla="*/ 177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15">
                    <a:moveTo>
                      <a:pt x="109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01"/>
                      <a:pt x="14" y="215"/>
                      <a:pt x="31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26" y="215"/>
                      <a:pt x="140" y="201"/>
                      <a:pt x="140" y="18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13"/>
                      <a:pt x="126" y="0"/>
                      <a:pt x="109" y="0"/>
                    </a:cubicBezTo>
                    <a:moveTo>
                      <a:pt x="122" y="177"/>
                    </a:moveTo>
                    <a:cubicBezTo>
                      <a:pt x="122" y="187"/>
                      <a:pt x="116" y="195"/>
                      <a:pt x="109" y="195"/>
                    </a:cubicBezTo>
                    <a:cubicBezTo>
                      <a:pt x="31" y="195"/>
                      <a:pt x="31" y="195"/>
                      <a:pt x="31" y="195"/>
                    </a:cubicBezTo>
                    <a:cubicBezTo>
                      <a:pt x="24" y="195"/>
                      <a:pt x="18" y="187"/>
                      <a:pt x="18" y="177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8" y="26"/>
                      <a:pt x="24" y="18"/>
                      <a:pt x="31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16" y="18"/>
                      <a:pt x="122" y="26"/>
                      <a:pt x="122" y="35"/>
                    </a:cubicBezTo>
                    <a:lnTo>
                      <a:pt x="122" y="1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2" name="Freeform 25"/>
              <p:cNvSpPr>
                <a:spLocks noEditPoints="1"/>
              </p:cNvSpPr>
              <p:nvPr/>
            </p:nvSpPr>
            <p:spPr bwMode="auto">
              <a:xfrm>
                <a:off x="5049838" y="4411663"/>
                <a:ext cx="739775" cy="854075"/>
              </a:xfrm>
              <a:custGeom>
                <a:avLst/>
                <a:gdLst>
                  <a:gd name="T0" fmla="*/ 98 w 197"/>
                  <a:gd name="T1" fmla="*/ 0 h 228"/>
                  <a:gd name="T2" fmla="*/ 0 w 197"/>
                  <a:gd name="T3" fmla="*/ 33 h 228"/>
                  <a:gd name="T4" fmla="*/ 0 w 197"/>
                  <a:gd name="T5" fmla="*/ 195 h 228"/>
                  <a:gd name="T6" fmla="*/ 98 w 197"/>
                  <a:gd name="T7" fmla="*/ 228 h 228"/>
                  <a:gd name="T8" fmla="*/ 197 w 197"/>
                  <a:gd name="T9" fmla="*/ 195 h 228"/>
                  <a:gd name="T10" fmla="*/ 197 w 197"/>
                  <a:gd name="T11" fmla="*/ 33 h 228"/>
                  <a:gd name="T12" fmla="*/ 98 w 197"/>
                  <a:gd name="T13" fmla="*/ 0 h 228"/>
                  <a:gd name="T14" fmla="*/ 98 w 197"/>
                  <a:gd name="T15" fmla="*/ 55 h 228"/>
                  <a:gd name="T16" fmla="*/ 15 w 197"/>
                  <a:gd name="T17" fmla="*/ 32 h 228"/>
                  <a:gd name="T18" fmla="*/ 98 w 197"/>
                  <a:gd name="T19" fmla="*/ 10 h 228"/>
                  <a:gd name="T20" fmla="*/ 182 w 197"/>
                  <a:gd name="T21" fmla="*/ 32 h 228"/>
                  <a:gd name="T22" fmla="*/ 98 w 197"/>
                  <a:gd name="T23" fmla="*/ 5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7" h="228">
                    <a:moveTo>
                      <a:pt x="98" y="0"/>
                    </a:moveTo>
                    <a:cubicBezTo>
                      <a:pt x="62" y="0"/>
                      <a:pt x="0" y="7"/>
                      <a:pt x="0" y="33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221"/>
                      <a:pt x="62" y="228"/>
                      <a:pt x="98" y="228"/>
                    </a:cubicBezTo>
                    <a:cubicBezTo>
                      <a:pt x="135" y="228"/>
                      <a:pt x="197" y="221"/>
                      <a:pt x="197" y="195"/>
                    </a:cubicBezTo>
                    <a:cubicBezTo>
                      <a:pt x="197" y="33"/>
                      <a:pt x="197" y="33"/>
                      <a:pt x="197" y="33"/>
                    </a:cubicBezTo>
                    <a:cubicBezTo>
                      <a:pt x="197" y="7"/>
                      <a:pt x="135" y="0"/>
                      <a:pt x="98" y="0"/>
                    </a:cubicBezTo>
                    <a:moveTo>
                      <a:pt x="98" y="55"/>
                    </a:moveTo>
                    <a:cubicBezTo>
                      <a:pt x="52" y="55"/>
                      <a:pt x="15" y="45"/>
                      <a:pt x="15" y="32"/>
                    </a:cubicBezTo>
                    <a:cubicBezTo>
                      <a:pt x="15" y="20"/>
                      <a:pt x="52" y="10"/>
                      <a:pt x="98" y="10"/>
                    </a:cubicBezTo>
                    <a:cubicBezTo>
                      <a:pt x="144" y="10"/>
                      <a:pt x="182" y="20"/>
                      <a:pt x="182" y="32"/>
                    </a:cubicBezTo>
                    <a:cubicBezTo>
                      <a:pt x="182" y="45"/>
                      <a:pt x="144" y="55"/>
                      <a:pt x="98" y="5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3" name="Freeform 26"/>
              <p:cNvSpPr>
                <a:spLocks noEditPoints="1"/>
              </p:cNvSpPr>
              <p:nvPr/>
            </p:nvSpPr>
            <p:spPr bwMode="auto">
              <a:xfrm>
                <a:off x="6043613" y="2960688"/>
                <a:ext cx="641350" cy="876300"/>
              </a:xfrm>
              <a:custGeom>
                <a:avLst/>
                <a:gdLst>
                  <a:gd name="T0" fmla="*/ 146 w 171"/>
                  <a:gd name="T1" fmla="*/ 0 h 234"/>
                  <a:gd name="T2" fmla="*/ 25 w 171"/>
                  <a:gd name="T3" fmla="*/ 0 h 234"/>
                  <a:gd name="T4" fmla="*/ 0 w 171"/>
                  <a:gd name="T5" fmla="*/ 25 h 234"/>
                  <a:gd name="T6" fmla="*/ 0 w 171"/>
                  <a:gd name="T7" fmla="*/ 209 h 234"/>
                  <a:gd name="T8" fmla="*/ 25 w 171"/>
                  <a:gd name="T9" fmla="*/ 234 h 234"/>
                  <a:gd name="T10" fmla="*/ 146 w 171"/>
                  <a:gd name="T11" fmla="*/ 234 h 234"/>
                  <a:gd name="T12" fmla="*/ 171 w 171"/>
                  <a:gd name="T13" fmla="*/ 209 h 234"/>
                  <a:gd name="T14" fmla="*/ 171 w 171"/>
                  <a:gd name="T15" fmla="*/ 25 h 234"/>
                  <a:gd name="T16" fmla="*/ 146 w 171"/>
                  <a:gd name="T17" fmla="*/ 0 h 234"/>
                  <a:gd name="T18" fmla="*/ 157 w 171"/>
                  <a:gd name="T19" fmla="*/ 183 h 234"/>
                  <a:gd name="T20" fmla="*/ 146 w 171"/>
                  <a:gd name="T21" fmla="*/ 193 h 234"/>
                  <a:gd name="T22" fmla="*/ 25 w 171"/>
                  <a:gd name="T23" fmla="*/ 193 h 234"/>
                  <a:gd name="T24" fmla="*/ 15 w 171"/>
                  <a:gd name="T25" fmla="*/ 183 h 234"/>
                  <a:gd name="T26" fmla="*/ 15 w 171"/>
                  <a:gd name="T27" fmla="*/ 25 h 234"/>
                  <a:gd name="T28" fmla="*/ 25 w 171"/>
                  <a:gd name="T29" fmla="*/ 14 h 234"/>
                  <a:gd name="T30" fmla="*/ 146 w 171"/>
                  <a:gd name="T31" fmla="*/ 14 h 234"/>
                  <a:gd name="T32" fmla="*/ 157 w 171"/>
                  <a:gd name="T33" fmla="*/ 25 h 234"/>
                  <a:gd name="T34" fmla="*/ 157 w 171"/>
                  <a:gd name="T35" fmla="*/ 18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1" h="234">
                    <a:moveTo>
                      <a:pt x="14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3"/>
                      <a:pt x="11" y="234"/>
                      <a:pt x="25" y="234"/>
                    </a:cubicBezTo>
                    <a:cubicBezTo>
                      <a:pt x="146" y="234"/>
                      <a:pt x="146" y="234"/>
                      <a:pt x="146" y="234"/>
                    </a:cubicBezTo>
                    <a:cubicBezTo>
                      <a:pt x="160" y="234"/>
                      <a:pt x="171" y="223"/>
                      <a:pt x="171" y="209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11"/>
                      <a:pt x="160" y="0"/>
                      <a:pt x="146" y="0"/>
                    </a:cubicBezTo>
                    <a:moveTo>
                      <a:pt x="157" y="183"/>
                    </a:moveTo>
                    <a:cubicBezTo>
                      <a:pt x="157" y="188"/>
                      <a:pt x="152" y="193"/>
                      <a:pt x="146" y="193"/>
                    </a:cubicBezTo>
                    <a:cubicBezTo>
                      <a:pt x="25" y="193"/>
                      <a:pt x="25" y="193"/>
                      <a:pt x="25" y="193"/>
                    </a:cubicBezTo>
                    <a:cubicBezTo>
                      <a:pt x="19" y="193"/>
                      <a:pt x="15" y="188"/>
                      <a:pt x="15" y="18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19"/>
                      <a:pt x="19" y="14"/>
                      <a:pt x="25" y="1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2" y="14"/>
                      <a:pt x="157" y="19"/>
                      <a:pt x="157" y="25"/>
                    </a:cubicBezTo>
                    <a:lnTo>
                      <a:pt x="157" y="1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4" name="Oval 27"/>
              <p:cNvSpPr>
                <a:spLocks noChangeArrowheads="1"/>
              </p:cNvSpPr>
              <p:nvPr/>
            </p:nvSpPr>
            <p:spPr bwMode="auto">
              <a:xfrm>
                <a:off x="6224588" y="37258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Oval 28"/>
              <p:cNvSpPr>
                <a:spLocks noChangeArrowheads="1"/>
              </p:cNvSpPr>
              <p:nvPr/>
            </p:nvSpPr>
            <p:spPr bwMode="auto">
              <a:xfrm>
                <a:off x="6453188" y="37258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Oval 29"/>
              <p:cNvSpPr>
                <a:spLocks noChangeArrowheads="1"/>
              </p:cNvSpPr>
              <p:nvPr/>
            </p:nvSpPr>
            <p:spPr bwMode="auto">
              <a:xfrm>
                <a:off x="6340476" y="37258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7" name="Freeform 30"/>
              <p:cNvSpPr>
                <a:spLocks/>
              </p:cNvSpPr>
              <p:nvPr/>
            </p:nvSpPr>
            <p:spPr bwMode="auto">
              <a:xfrm>
                <a:off x="3425826" y="4279901"/>
                <a:ext cx="442913" cy="161925"/>
              </a:xfrm>
              <a:custGeom>
                <a:avLst/>
                <a:gdLst>
                  <a:gd name="T0" fmla="*/ 0 w 118"/>
                  <a:gd name="T1" fmla="*/ 43 h 43"/>
                  <a:gd name="T2" fmla="*/ 14 w 118"/>
                  <a:gd name="T3" fmla="*/ 39 h 43"/>
                  <a:gd name="T4" fmla="*/ 108 w 118"/>
                  <a:gd name="T5" fmla="*/ 39 h 43"/>
                  <a:gd name="T6" fmla="*/ 118 w 118"/>
                  <a:gd name="T7" fmla="*/ 41 h 43"/>
                  <a:gd name="T8" fmla="*/ 105 w 118"/>
                  <a:gd name="T9" fmla="*/ 15 h 43"/>
                  <a:gd name="T10" fmla="*/ 81 w 118"/>
                  <a:gd name="T11" fmla="*/ 0 h 43"/>
                  <a:gd name="T12" fmla="*/ 39 w 118"/>
                  <a:gd name="T13" fmla="*/ 0 h 43"/>
                  <a:gd name="T14" fmla="*/ 15 w 118"/>
                  <a:gd name="T15" fmla="*/ 15 h 43"/>
                  <a:gd name="T16" fmla="*/ 0 w 118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43">
                    <a:moveTo>
                      <a:pt x="0" y="43"/>
                    </a:moveTo>
                    <a:cubicBezTo>
                      <a:pt x="4" y="40"/>
                      <a:pt x="9" y="39"/>
                      <a:pt x="14" y="39"/>
                    </a:cubicBezTo>
                    <a:cubicBezTo>
                      <a:pt x="108" y="39"/>
                      <a:pt x="108" y="39"/>
                      <a:pt x="108" y="39"/>
                    </a:cubicBezTo>
                    <a:cubicBezTo>
                      <a:pt x="111" y="39"/>
                      <a:pt x="115" y="40"/>
                      <a:pt x="118" y="41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1" y="7"/>
                      <a:pt x="90" y="0"/>
                      <a:pt x="8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0" y="0"/>
                      <a:pt x="19" y="7"/>
                      <a:pt x="15" y="15"/>
                    </a:cubicBez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8" name="Freeform 31"/>
              <p:cNvSpPr>
                <a:spLocks noEditPoints="1"/>
              </p:cNvSpPr>
              <p:nvPr/>
            </p:nvSpPr>
            <p:spPr bwMode="auto">
              <a:xfrm>
                <a:off x="3414713" y="4456113"/>
                <a:ext cx="476250" cy="809625"/>
              </a:xfrm>
              <a:custGeom>
                <a:avLst/>
                <a:gdLst>
                  <a:gd name="T0" fmla="*/ 119 w 127"/>
                  <a:gd name="T1" fmla="*/ 2 h 216"/>
                  <a:gd name="T2" fmla="*/ 111 w 127"/>
                  <a:gd name="T3" fmla="*/ 0 h 216"/>
                  <a:gd name="T4" fmla="*/ 17 w 127"/>
                  <a:gd name="T5" fmla="*/ 0 h 216"/>
                  <a:gd name="T6" fmla="*/ 9 w 127"/>
                  <a:gd name="T7" fmla="*/ 2 h 216"/>
                  <a:gd name="T8" fmla="*/ 0 w 127"/>
                  <a:gd name="T9" fmla="*/ 17 h 216"/>
                  <a:gd name="T10" fmla="*/ 0 w 127"/>
                  <a:gd name="T11" fmla="*/ 199 h 216"/>
                  <a:gd name="T12" fmla="*/ 17 w 127"/>
                  <a:gd name="T13" fmla="*/ 216 h 216"/>
                  <a:gd name="T14" fmla="*/ 111 w 127"/>
                  <a:gd name="T15" fmla="*/ 216 h 216"/>
                  <a:gd name="T16" fmla="*/ 127 w 127"/>
                  <a:gd name="T17" fmla="*/ 199 h 216"/>
                  <a:gd name="T18" fmla="*/ 127 w 127"/>
                  <a:gd name="T19" fmla="*/ 17 h 216"/>
                  <a:gd name="T20" fmla="*/ 119 w 127"/>
                  <a:gd name="T21" fmla="*/ 2 h 216"/>
                  <a:gd name="T22" fmla="*/ 105 w 127"/>
                  <a:gd name="T23" fmla="*/ 180 h 216"/>
                  <a:gd name="T24" fmla="*/ 29 w 127"/>
                  <a:gd name="T25" fmla="*/ 180 h 216"/>
                  <a:gd name="T26" fmla="*/ 22 w 127"/>
                  <a:gd name="T27" fmla="*/ 173 h 216"/>
                  <a:gd name="T28" fmla="*/ 29 w 127"/>
                  <a:gd name="T29" fmla="*/ 166 h 216"/>
                  <a:gd name="T30" fmla="*/ 105 w 127"/>
                  <a:gd name="T31" fmla="*/ 166 h 216"/>
                  <a:gd name="T32" fmla="*/ 111 w 127"/>
                  <a:gd name="T33" fmla="*/ 173 h 216"/>
                  <a:gd name="T34" fmla="*/ 105 w 127"/>
                  <a:gd name="T35" fmla="*/ 180 h 216"/>
                  <a:gd name="T36" fmla="*/ 105 w 127"/>
                  <a:gd name="T37" fmla="*/ 149 h 216"/>
                  <a:gd name="T38" fmla="*/ 29 w 127"/>
                  <a:gd name="T39" fmla="*/ 149 h 216"/>
                  <a:gd name="T40" fmla="*/ 22 w 127"/>
                  <a:gd name="T41" fmla="*/ 143 h 216"/>
                  <a:gd name="T42" fmla="*/ 29 w 127"/>
                  <a:gd name="T43" fmla="*/ 136 h 216"/>
                  <a:gd name="T44" fmla="*/ 105 w 127"/>
                  <a:gd name="T45" fmla="*/ 136 h 216"/>
                  <a:gd name="T46" fmla="*/ 111 w 127"/>
                  <a:gd name="T47" fmla="*/ 143 h 216"/>
                  <a:gd name="T48" fmla="*/ 105 w 127"/>
                  <a:gd name="T49" fmla="*/ 149 h 216"/>
                  <a:gd name="T50" fmla="*/ 105 w 127"/>
                  <a:gd name="T51" fmla="*/ 119 h 216"/>
                  <a:gd name="T52" fmla="*/ 29 w 127"/>
                  <a:gd name="T53" fmla="*/ 119 h 216"/>
                  <a:gd name="T54" fmla="*/ 22 w 127"/>
                  <a:gd name="T55" fmla="*/ 112 h 216"/>
                  <a:gd name="T56" fmla="*/ 29 w 127"/>
                  <a:gd name="T57" fmla="*/ 106 h 216"/>
                  <a:gd name="T58" fmla="*/ 105 w 127"/>
                  <a:gd name="T59" fmla="*/ 106 h 216"/>
                  <a:gd name="T60" fmla="*/ 111 w 127"/>
                  <a:gd name="T61" fmla="*/ 112 h 216"/>
                  <a:gd name="T62" fmla="*/ 105 w 127"/>
                  <a:gd name="T63" fmla="*/ 119 h 216"/>
                  <a:gd name="T64" fmla="*/ 102 w 127"/>
                  <a:gd name="T65" fmla="*/ 40 h 216"/>
                  <a:gd name="T66" fmla="*/ 93 w 127"/>
                  <a:gd name="T67" fmla="*/ 31 h 216"/>
                  <a:gd name="T68" fmla="*/ 102 w 127"/>
                  <a:gd name="T69" fmla="*/ 22 h 216"/>
                  <a:gd name="T70" fmla="*/ 111 w 127"/>
                  <a:gd name="T71" fmla="*/ 31 h 216"/>
                  <a:gd name="T72" fmla="*/ 102 w 127"/>
                  <a:gd name="T73" fmla="*/ 4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7" h="216">
                    <a:moveTo>
                      <a:pt x="119" y="2"/>
                    </a:moveTo>
                    <a:cubicBezTo>
                      <a:pt x="116" y="1"/>
                      <a:pt x="114" y="0"/>
                      <a:pt x="11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0"/>
                      <a:pt x="11" y="1"/>
                      <a:pt x="9" y="2"/>
                    </a:cubicBezTo>
                    <a:cubicBezTo>
                      <a:pt x="4" y="5"/>
                      <a:pt x="0" y="10"/>
                      <a:pt x="0" y="17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08"/>
                      <a:pt x="8" y="216"/>
                      <a:pt x="17" y="216"/>
                    </a:cubicBezTo>
                    <a:cubicBezTo>
                      <a:pt x="111" y="216"/>
                      <a:pt x="111" y="216"/>
                      <a:pt x="111" y="216"/>
                    </a:cubicBezTo>
                    <a:cubicBezTo>
                      <a:pt x="120" y="216"/>
                      <a:pt x="127" y="208"/>
                      <a:pt x="127" y="199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7" y="10"/>
                      <a:pt x="124" y="5"/>
                      <a:pt x="119" y="2"/>
                    </a:cubicBezTo>
                    <a:moveTo>
                      <a:pt x="105" y="180"/>
                    </a:moveTo>
                    <a:cubicBezTo>
                      <a:pt x="29" y="180"/>
                      <a:pt x="29" y="180"/>
                      <a:pt x="29" y="180"/>
                    </a:cubicBezTo>
                    <a:cubicBezTo>
                      <a:pt x="25" y="180"/>
                      <a:pt x="22" y="177"/>
                      <a:pt x="22" y="173"/>
                    </a:cubicBezTo>
                    <a:cubicBezTo>
                      <a:pt x="22" y="169"/>
                      <a:pt x="25" y="166"/>
                      <a:pt x="29" y="166"/>
                    </a:cubicBezTo>
                    <a:cubicBezTo>
                      <a:pt x="105" y="166"/>
                      <a:pt x="105" y="166"/>
                      <a:pt x="105" y="166"/>
                    </a:cubicBezTo>
                    <a:cubicBezTo>
                      <a:pt x="108" y="166"/>
                      <a:pt x="111" y="169"/>
                      <a:pt x="111" y="173"/>
                    </a:cubicBezTo>
                    <a:cubicBezTo>
                      <a:pt x="111" y="177"/>
                      <a:pt x="108" y="180"/>
                      <a:pt x="105" y="180"/>
                    </a:cubicBezTo>
                    <a:moveTo>
                      <a:pt x="105" y="149"/>
                    </a:moveTo>
                    <a:cubicBezTo>
                      <a:pt x="29" y="149"/>
                      <a:pt x="29" y="149"/>
                      <a:pt x="29" y="149"/>
                    </a:cubicBezTo>
                    <a:cubicBezTo>
                      <a:pt x="25" y="149"/>
                      <a:pt x="22" y="146"/>
                      <a:pt x="22" y="143"/>
                    </a:cubicBezTo>
                    <a:cubicBezTo>
                      <a:pt x="22" y="139"/>
                      <a:pt x="25" y="136"/>
                      <a:pt x="29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8" y="136"/>
                      <a:pt x="111" y="139"/>
                      <a:pt x="111" y="143"/>
                    </a:cubicBezTo>
                    <a:cubicBezTo>
                      <a:pt x="111" y="146"/>
                      <a:pt x="108" y="149"/>
                      <a:pt x="105" y="149"/>
                    </a:cubicBezTo>
                    <a:moveTo>
                      <a:pt x="105" y="119"/>
                    </a:moveTo>
                    <a:cubicBezTo>
                      <a:pt x="29" y="119"/>
                      <a:pt x="29" y="119"/>
                      <a:pt x="29" y="119"/>
                    </a:cubicBezTo>
                    <a:cubicBezTo>
                      <a:pt x="25" y="119"/>
                      <a:pt x="22" y="116"/>
                      <a:pt x="22" y="112"/>
                    </a:cubicBezTo>
                    <a:cubicBezTo>
                      <a:pt x="22" y="109"/>
                      <a:pt x="25" y="106"/>
                      <a:pt x="29" y="10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08" y="106"/>
                      <a:pt x="111" y="109"/>
                      <a:pt x="111" y="112"/>
                    </a:cubicBezTo>
                    <a:cubicBezTo>
                      <a:pt x="111" y="116"/>
                      <a:pt x="108" y="119"/>
                      <a:pt x="105" y="119"/>
                    </a:cubicBezTo>
                    <a:moveTo>
                      <a:pt x="102" y="40"/>
                    </a:moveTo>
                    <a:cubicBezTo>
                      <a:pt x="97" y="40"/>
                      <a:pt x="93" y="36"/>
                      <a:pt x="93" y="31"/>
                    </a:cubicBezTo>
                    <a:cubicBezTo>
                      <a:pt x="93" y="26"/>
                      <a:pt x="97" y="22"/>
                      <a:pt x="102" y="22"/>
                    </a:cubicBezTo>
                    <a:cubicBezTo>
                      <a:pt x="107" y="22"/>
                      <a:pt x="111" y="26"/>
                      <a:pt x="111" y="31"/>
                    </a:cubicBezTo>
                    <a:cubicBezTo>
                      <a:pt x="111" y="36"/>
                      <a:pt x="107" y="40"/>
                      <a:pt x="102" y="4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87"/>
                <a:endParaRPr lang="en-US" kern="0" dirty="0">
                  <a:solidFill>
                    <a:sysClr val="windowText" lastClr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7" name="Freeform 56"/>
            <p:cNvSpPr>
              <a:spLocks noChangeAspect="1" noEditPoints="1"/>
            </p:cNvSpPr>
            <p:nvPr/>
          </p:nvSpPr>
          <p:spPr bwMode="auto">
            <a:xfrm>
              <a:off x="2203276" y="2728605"/>
              <a:ext cx="504999" cy="486635"/>
            </a:xfrm>
            <a:custGeom>
              <a:avLst/>
              <a:gdLst>
                <a:gd name="T0" fmla="*/ 694934 w 1193"/>
                <a:gd name="T1" fmla="*/ 480684 h 1151"/>
                <a:gd name="T2" fmla="*/ 693936 w 1193"/>
                <a:gd name="T3" fmla="*/ 291203 h 1151"/>
                <a:gd name="T4" fmla="*/ 711908 w 1193"/>
                <a:gd name="T5" fmla="*/ 495643 h 1151"/>
                <a:gd name="T6" fmla="*/ 710910 w 1193"/>
                <a:gd name="T7" fmla="*/ 504619 h 1151"/>
                <a:gd name="T8" fmla="*/ 744857 w 1193"/>
                <a:gd name="T9" fmla="*/ 537529 h 1151"/>
                <a:gd name="T10" fmla="*/ 777807 w 1193"/>
                <a:gd name="T11" fmla="*/ 504619 h 1151"/>
                <a:gd name="T12" fmla="*/ 777807 w 1193"/>
                <a:gd name="T13" fmla="*/ 268266 h 1151"/>
                <a:gd name="T14" fmla="*/ 751847 w 1193"/>
                <a:gd name="T15" fmla="*/ 201449 h 1151"/>
                <a:gd name="T16" fmla="*/ 678959 w 1193"/>
                <a:gd name="T17" fmla="*/ 170533 h 1151"/>
                <a:gd name="T18" fmla="*/ 511216 w 1193"/>
                <a:gd name="T19" fmla="*/ 170533 h 1151"/>
                <a:gd name="T20" fmla="*/ 439326 w 1193"/>
                <a:gd name="T21" fmla="*/ 201449 h 1151"/>
                <a:gd name="T22" fmla="*/ 413366 w 1193"/>
                <a:gd name="T23" fmla="*/ 504619 h 1151"/>
                <a:gd name="T24" fmla="*/ 479265 w 1193"/>
                <a:gd name="T25" fmla="*/ 504619 h 1151"/>
                <a:gd name="T26" fmla="*/ 497237 w 1193"/>
                <a:gd name="T27" fmla="*/ 291203 h 1151"/>
                <a:gd name="T28" fmla="*/ 496239 w 1193"/>
                <a:gd name="T29" fmla="*/ 480684 h 1151"/>
                <a:gd name="T30" fmla="*/ 0 w 1193"/>
                <a:gd name="T31" fmla="*/ 951396 h 1151"/>
                <a:gd name="T32" fmla="*/ 1191173 w 1193"/>
                <a:gd name="T33" fmla="*/ 951396 h 1151"/>
                <a:gd name="T34" fmla="*/ 587100 w 1193"/>
                <a:gd name="T35" fmla="*/ 539523 h 1151"/>
                <a:gd name="T36" fmla="*/ 604073 w 1193"/>
                <a:gd name="T37" fmla="*/ 754933 h 1151"/>
                <a:gd name="T38" fmla="*/ 587100 w 1193"/>
                <a:gd name="T39" fmla="*/ 754933 h 1151"/>
                <a:gd name="T40" fmla="*/ 366438 w 1193"/>
                <a:gd name="T41" fmla="*/ 903527 h 1151"/>
                <a:gd name="T42" fmla="*/ 824735 w 1193"/>
                <a:gd name="T43" fmla="*/ 903527 h 1151"/>
                <a:gd name="T44" fmla="*/ 694934 w 1193"/>
                <a:gd name="T45" fmla="*/ 814770 h 1151"/>
                <a:gd name="T46" fmla="*/ 595087 w 1193"/>
                <a:gd name="T47" fmla="*/ 1021205 h 1151"/>
                <a:gd name="T48" fmla="*/ 496239 w 1193"/>
                <a:gd name="T49" fmla="*/ 814770 h 1151"/>
                <a:gd name="T50" fmla="*/ 366438 w 1193"/>
                <a:gd name="T51" fmla="*/ 903527 h 1151"/>
                <a:gd name="T52" fmla="*/ 595087 w 1193"/>
                <a:gd name="T53" fmla="*/ 827734 h 1151"/>
                <a:gd name="T54" fmla="*/ 587100 w 1193"/>
                <a:gd name="T55" fmla="*/ 809783 h 1151"/>
                <a:gd name="T56" fmla="*/ 604073 w 1193"/>
                <a:gd name="T57" fmla="*/ 809783 h 1151"/>
                <a:gd name="T58" fmla="*/ 595087 w 1193"/>
                <a:gd name="T59" fmla="*/ 790835 h 1151"/>
                <a:gd name="T60" fmla="*/ 587100 w 1193"/>
                <a:gd name="T61" fmla="*/ 772884 h 1151"/>
                <a:gd name="T62" fmla="*/ 604073 w 1193"/>
                <a:gd name="T63" fmla="*/ 772884 h 1151"/>
                <a:gd name="T64" fmla="*/ 595087 w 1193"/>
                <a:gd name="T65" fmla="*/ 790835 h 1151"/>
                <a:gd name="T66" fmla="*/ 91859 w 1193"/>
                <a:gd name="T67" fmla="*/ 939428 h 1151"/>
                <a:gd name="T68" fmla="*/ 496239 w 1193"/>
                <a:gd name="T69" fmla="*/ 794824 h 1151"/>
                <a:gd name="T70" fmla="*/ 595087 w 1193"/>
                <a:gd name="T71" fmla="*/ 1064087 h 1151"/>
                <a:gd name="T72" fmla="*/ 694934 w 1193"/>
                <a:gd name="T73" fmla="*/ 794824 h 1151"/>
                <a:gd name="T74" fmla="*/ 1099314 w 1193"/>
                <a:gd name="T75" fmla="*/ 939428 h 1151"/>
                <a:gd name="T76" fmla="*/ 519204 w 1193"/>
                <a:gd name="T77" fmla="*/ 75793 h 1151"/>
                <a:gd name="T78" fmla="*/ 669972 w 1193"/>
                <a:gd name="T79" fmla="*/ 75793 h 1151"/>
                <a:gd name="T80" fmla="*/ 519204 w 1193"/>
                <a:gd name="T81" fmla="*/ 75793 h 115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3"/>
                <a:gd name="T124" fmla="*/ 0 h 1151"/>
                <a:gd name="T125" fmla="*/ 1193 w 1193"/>
                <a:gd name="T126" fmla="*/ 1151 h 115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3" h="1151">
                  <a:moveTo>
                    <a:pt x="696" y="759"/>
                  </a:moveTo>
                  <a:cubicBezTo>
                    <a:pt x="696" y="482"/>
                    <a:pt x="696" y="482"/>
                    <a:pt x="696" y="482"/>
                  </a:cubicBezTo>
                  <a:cubicBezTo>
                    <a:pt x="696" y="481"/>
                    <a:pt x="695" y="481"/>
                    <a:pt x="695" y="481"/>
                  </a:cubicBezTo>
                  <a:cubicBezTo>
                    <a:pt x="695" y="426"/>
                    <a:pt x="695" y="363"/>
                    <a:pt x="695" y="292"/>
                  </a:cubicBezTo>
                  <a:cubicBezTo>
                    <a:pt x="695" y="292"/>
                    <a:pt x="695" y="292"/>
                    <a:pt x="713" y="292"/>
                  </a:cubicBezTo>
                  <a:cubicBezTo>
                    <a:pt x="713" y="292"/>
                    <a:pt x="713" y="292"/>
                    <a:pt x="713" y="497"/>
                  </a:cubicBezTo>
                  <a:cubicBezTo>
                    <a:pt x="712" y="496"/>
                    <a:pt x="712" y="496"/>
                    <a:pt x="712" y="496"/>
                  </a:cubicBezTo>
                  <a:cubicBezTo>
                    <a:pt x="712" y="506"/>
                    <a:pt x="712" y="506"/>
                    <a:pt x="712" y="506"/>
                  </a:cubicBezTo>
                  <a:cubicBezTo>
                    <a:pt x="712" y="514"/>
                    <a:pt x="715" y="521"/>
                    <a:pt x="720" y="527"/>
                  </a:cubicBezTo>
                  <a:cubicBezTo>
                    <a:pt x="726" y="534"/>
                    <a:pt x="735" y="539"/>
                    <a:pt x="746" y="539"/>
                  </a:cubicBezTo>
                  <a:cubicBezTo>
                    <a:pt x="764" y="539"/>
                    <a:pt x="779" y="524"/>
                    <a:pt x="779" y="506"/>
                  </a:cubicBezTo>
                  <a:cubicBezTo>
                    <a:pt x="779" y="506"/>
                    <a:pt x="779" y="506"/>
                    <a:pt x="779" y="506"/>
                  </a:cubicBezTo>
                  <a:cubicBezTo>
                    <a:pt x="779" y="505"/>
                    <a:pt x="779" y="502"/>
                    <a:pt x="779" y="479"/>
                  </a:cubicBezTo>
                  <a:cubicBezTo>
                    <a:pt x="779" y="450"/>
                    <a:pt x="779" y="392"/>
                    <a:pt x="779" y="269"/>
                  </a:cubicBezTo>
                  <a:cubicBezTo>
                    <a:pt x="779" y="243"/>
                    <a:pt x="769" y="220"/>
                    <a:pt x="752" y="202"/>
                  </a:cubicBezTo>
                  <a:cubicBezTo>
                    <a:pt x="753" y="202"/>
                    <a:pt x="753" y="202"/>
                    <a:pt x="753" y="202"/>
                  </a:cubicBezTo>
                  <a:cubicBezTo>
                    <a:pt x="735" y="183"/>
                    <a:pt x="710" y="171"/>
                    <a:pt x="681" y="171"/>
                  </a:cubicBezTo>
                  <a:cubicBezTo>
                    <a:pt x="681" y="171"/>
                    <a:pt x="680" y="171"/>
                    <a:pt x="680" y="171"/>
                  </a:cubicBezTo>
                  <a:cubicBezTo>
                    <a:pt x="513" y="171"/>
                    <a:pt x="513" y="171"/>
                    <a:pt x="513" y="171"/>
                  </a:cubicBezTo>
                  <a:cubicBezTo>
                    <a:pt x="512" y="171"/>
                    <a:pt x="512" y="171"/>
                    <a:pt x="512" y="171"/>
                  </a:cubicBezTo>
                  <a:cubicBezTo>
                    <a:pt x="483" y="171"/>
                    <a:pt x="458" y="183"/>
                    <a:pt x="440" y="202"/>
                  </a:cubicBezTo>
                  <a:cubicBezTo>
                    <a:pt x="440" y="202"/>
                    <a:pt x="440" y="202"/>
                    <a:pt x="440" y="202"/>
                  </a:cubicBezTo>
                  <a:cubicBezTo>
                    <a:pt x="424" y="220"/>
                    <a:pt x="414" y="243"/>
                    <a:pt x="414" y="269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14" y="524"/>
                    <a:pt x="429" y="539"/>
                    <a:pt x="447" y="539"/>
                  </a:cubicBezTo>
                  <a:cubicBezTo>
                    <a:pt x="466" y="539"/>
                    <a:pt x="480" y="524"/>
                    <a:pt x="480" y="506"/>
                  </a:cubicBezTo>
                  <a:cubicBezTo>
                    <a:pt x="480" y="292"/>
                    <a:pt x="480" y="292"/>
                    <a:pt x="480" y="292"/>
                  </a:cubicBezTo>
                  <a:cubicBezTo>
                    <a:pt x="498" y="292"/>
                    <a:pt x="498" y="292"/>
                    <a:pt x="498" y="292"/>
                  </a:cubicBezTo>
                  <a:cubicBezTo>
                    <a:pt x="498" y="363"/>
                    <a:pt x="498" y="426"/>
                    <a:pt x="498" y="481"/>
                  </a:cubicBezTo>
                  <a:cubicBezTo>
                    <a:pt x="498" y="481"/>
                    <a:pt x="497" y="481"/>
                    <a:pt x="497" y="482"/>
                  </a:cubicBezTo>
                  <a:cubicBezTo>
                    <a:pt x="497" y="482"/>
                    <a:pt x="497" y="482"/>
                    <a:pt x="497" y="759"/>
                  </a:cubicBezTo>
                  <a:cubicBezTo>
                    <a:pt x="215" y="775"/>
                    <a:pt x="0" y="856"/>
                    <a:pt x="0" y="954"/>
                  </a:cubicBezTo>
                  <a:cubicBezTo>
                    <a:pt x="0" y="1063"/>
                    <a:pt x="267" y="1151"/>
                    <a:pt x="596" y="1151"/>
                  </a:cubicBezTo>
                  <a:cubicBezTo>
                    <a:pt x="926" y="1151"/>
                    <a:pt x="1193" y="1063"/>
                    <a:pt x="1193" y="954"/>
                  </a:cubicBezTo>
                  <a:cubicBezTo>
                    <a:pt x="1193" y="856"/>
                    <a:pt x="978" y="775"/>
                    <a:pt x="696" y="759"/>
                  </a:cubicBezTo>
                  <a:close/>
                  <a:moveTo>
                    <a:pt x="588" y="541"/>
                  </a:moveTo>
                  <a:cubicBezTo>
                    <a:pt x="605" y="541"/>
                    <a:pt x="605" y="541"/>
                    <a:pt x="605" y="541"/>
                  </a:cubicBezTo>
                  <a:cubicBezTo>
                    <a:pt x="605" y="638"/>
                    <a:pt x="605" y="707"/>
                    <a:pt x="605" y="757"/>
                  </a:cubicBezTo>
                  <a:cubicBezTo>
                    <a:pt x="602" y="757"/>
                    <a:pt x="599" y="757"/>
                    <a:pt x="596" y="757"/>
                  </a:cubicBezTo>
                  <a:cubicBezTo>
                    <a:pt x="594" y="757"/>
                    <a:pt x="591" y="757"/>
                    <a:pt x="588" y="757"/>
                  </a:cubicBezTo>
                  <a:cubicBezTo>
                    <a:pt x="588" y="707"/>
                    <a:pt x="588" y="638"/>
                    <a:pt x="588" y="541"/>
                  </a:cubicBezTo>
                  <a:close/>
                  <a:moveTo>
                    <a:pt x="367" y="906"/>
                  </a:moveTo>
                  <a:cubicBezTo>
                    <a:pt x="367" y="948"/>
                    <a:pt x="470" y="982"/>
                    <a:pt x="596" y="982"/>
                  </a:cubicBezTo>
                  <a:cubicBezTo>
                    <a:pt x="723" y="982"/>
                    <a:pt x="826" y="948"/>
                    <a:pt x="826" y="906"/>
                  </a:cubicBezTo>
                  <a:cubicBezTo>
                    <a:pt x="826" y="876"/>
                    <a:pt x="773" y="850"/>
                    <a:pt x="696" y="837"/>
                  </a:cubicBezTo>
                  <a:cubicBezTo>
                    <a:pt x="696" y="830"/>
                    <a:pt x="696" y="824"/>
                    <a:pt x="696" y="817"/>
                  </a:cubicBezTo>
                  <a:cubicBezTo>
                    <a:pt x="824" y="831"/>
                    <a:pt x="917" y="871"/>
                    <a:pt x="917" y="918"/>
                  </a:cubicBezTo>
                  <a:cubicBezTo>
                    <a:pt x="917" y="977"/>
                    <a:pt x="774" y="1024"/>
                    <a:pt x="596" y="1024"/>
                  </a:cubicBezTo>
                  <a:cubicBezTo>
                    <a:pt x="419" y="1024"/>
                    <a:pt x="276" y="977"/>
                    <a:pt x="276" y="918"/>
                  </a:cubicBezTo>
                  <a:cubicBezTo>
                    <a:pt x="276" y="871"/>
                    <a:pt x="369" y="831"/>
                    <a:pt x="497" y="817"/>
                  </a:cubicBezTo>
                  <a:cubicBezTo>
                    <a:pt x="497" y="824"/>
                    <a:pt x="497" y="830"/>
                    <a:pt x="497" y="837"/>
                  </a:cubicBezTo>
                  <a:cubicBezTo>
                    <a:pt x="420" y="850"/>
                    <a:pt x="367" y="876"/>
                    <a:pt x="367" y="906"/>
                  </a:cubicBezTo>
                  <a:close/>
                  <a:moveTo>
                    <a:pt x="605" y="830"/>
                  </a:moveTo>
                  <a:cubicBezTo>
                    <a:pt x="602" y="830"/>
                    <a:pt x="599" y="830"/>
                    <a:pt x="596" y="830"/>
                  </a:cubicBezTo>
                  <a:cubicBezTo>
                    <a:pt x="594" y="830"/>
                    <a:pt x="591" y="830"/>
                    <a:pt x="588" y="830"/>
                  </a:cubicBezTo>
                  <a:cubicBezTo>
                    <a:pt x="588" y="825"/>
                    <a:pt x="588" y="818"/>
                    <a:pt x="588" y="812"/>
                  </a:cubicBezTo>
                  <a:cubicBezTo>
                    <a:pt x="591" y="812"/>
                    <a:pt x="594" y="812"/>
                    <a:pt x="596" y="812"/>
                  </a:cubicBezTo>
                  <a:cubicBezTo>
                    <a:pt x="599" y="812"/>
                    <a:pt x="602" y="812"/>
                    <a:pt x="605" y="812"/>
                  </a:cubicBezTo>
                  <a:cubicBezTo>
                    <a:pt x="605" y="818"/>
                    <a:pt x="605" y="825"/>
                    <a:pt x="605" y="830"/>
                  </a:cubicBezTo>
                  <a:close/>
                  <a:moveTo>
                    <a:pt x="596" y="793"/>
                  </a:moveTo>
                  <a:cubicBezTo>
                    <a:pt x="594" y="793"/>
                    <a:pt x="591" y="793"/>
                    <a:pt x="588" y="793"/>
                  </a:cubicBezTo>
                  <a:cubicBezTo>
                    <a:pt x="588" y="788"/>
                    <a:pt x="588" y="781"/>
                    <a:pt x="588" y="775"/>
                  </a:cubicBezTo>
                  <a:cubicBezTo>
                    <a:pt x="591" y="775"/>
                    <a:pt x="594" y="775"/>
                    <a:pt x="596" y="775"/>
                  </a:cubicBezTo>
                  <a:cubicBezTo>
                    <a:pt x="599" y="775"/>
                    <a:pt x="602" y="775"/>
                    <a:pt x="605" y="775"/>
                  </a:cubicBezTo>
                  <a:cubicBezTo>
                    <a:pt x="605" y="781"/>
                    <a:pt x="605" y="788"/>
                    <a:pt x="605" y="793"/>
                  </a:cubicBezTo>
                  <a:cubicBezTo>
                    <a:pt x="602" y="793"/>
                    <a:pt x="599" y="793"/>
                    <a:pt x="596" y="793"/>
                  </a:cubicBezTo>
                  <a:close/>
                  <a:moveTo>
                    <a:pt x="596" y="1109"/>
                  </a:moveTo>
                  <a:cubicBezTo>
                    <a:pt x="318" y="1109"/>
                    <a:pt x="92" y="1034"/>
                    <a:pt x="92" y="942"/>
                  </a:cubicBezTo>
                  <a:cubicBezTo>
                    <a:pt x="92" y="861"/>
                    <a:pt x="266" y="793"/>
                    <a:pt x="497" y="778"/>
                  </a:cubicBezTo>
                  <a:cubicBezTo>
                    <a:pt x="497" y="784"/>
                    <a:pt x="497" y="791"/>
                    <a:pt x="497" y="797"/>
                  </a:cubicBezTo>
                  <a:cubicBezTo>
                    <a:pt x="317" y="812"/>
                    <a:pt x="184" y="866"/>
                    <a:pt x="184" y="930"/>
                  </a:cubicBezTo>
                  <a:cubicBezTo>
                    <a:pt x="184" y="1005"/>
                    <a:pt x="369" y="1067"/>
                    <a:pt x="596" y="1067"/>
                  </a:cubicBezTo>
                  <a:cubicBezTo>
                    <a:pt x="824" y="1067"/>
                    <a:pt x="1009" y="1005"/>
                    <a:pt x="1009" y="930"/>
                  </a:cubicBezTo>
                  <a:cubicBezTo>
                    <a:pt x="1009" y="866"/>
                    <a:pt x="876" y="812"/>
                    <a:pt x="696" y="797"/>
                  </a:cubicBezTo>
                  <a:cubicBezTo>
                    <a:pt x="696" y="791"/>
                    <a:pt x="696" y="784"/>
                    <a:pt x="696" y="778"/>
                  </a:cubicBezTo>
                  <a:cubicBezTo>
                    <a:pt x="927" y="793"/>
                    <a:pt x="1101" y="861"/>
                    <a:pt x="1101" y="942"/>
                  </a:cubicBezTo>
                  <a:cubicBezTo>
                    <a:pt x="1101" y="1034"/>
                    <a:pt x="875" y="1109"/>
                    <a:pt x="596" y="1109"/>
                  </a:cubicBezTo>
                  <a:close/>
                  <a:moveTo>
                    <a:pt x="520" y="76"/>
                  </a:moveTo>
                  <a:cubicBezTo>
                    <a:pt x="520" y="34"/>
                    <a:pt x="554" y="0"/>
                    <a:pt x="596" y="0"/>
                  </a:cubicBezTo>
                  <a:cubicBezTo>
                    <a:pt x="637" y="0"/>
                    <a:pt x="671" y="34"/>
                    <a:pt x="671" y="76"/>
                  </a:cubicBezTo>
                  <a:cubicBezTo>
                    <a:pt x="671" y="119"/>
                    <a:pt x="637" y="153"/>
                    <a:pt x="596" y="153"/>
                  </a:cubicBezTo>
                  <a:cubicBezTo>
                    <a:pt x="554" y="153"/>
                    <a:pt x="520" y="119"/>
                    <a:pt x="520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TextBox 9"/>
            <p:cNvSpPr txBox="1">
              <a:spLocks noChangeArrowheads="1"/>
            </p:cNvSpPr>
            <p:nvPr/>
          </p:nvSpPr>
          <p:spPr bwMode="auto">
            <a:xfrm>
              <a:off x="2738661" y="2818805"/>
              <a:ext cx="960213" cy="41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병원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의사 대상</a:t>
              </a: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9"/>
            <p:cNvSpPr txBox="1">
              <a:spLocks noChangeArrowheads="1"/>
            </p:cNvSpPr>
            <p:nvPr/>
          </p:nvSpPr>
          <p:spPr bwMode="auto">
            <a:xfrm>
              <a:off x="4393890" y="2799755"/>
              <a:ext cx="1162360" cy="41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연계 시스템</a:t>
              </a:r>
              <a:endPara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>
                <a:buClr>
                  <a:schemeClr val="bg2">
                    <a:lumMod val="75000"/>
                  </a:schemeClr>
                </a:buClr>
                <a:defRPr/>
              </a:pP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ERP , VOC,  Skype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2797175" y="1032208"/>
              <a:ext cx="2115686" cy="285978"/>
            </a:xfrm>
            <a:prstGeom prst="roundRect">
              <a:avLst>
                <a:gd name="adj" fmla="val 50000"/>
              </a:avLst>
            </a:prstGeom>
            <a:solidFill>
              <a:srgbClr val="092F19"/>
            </a:solidFill>
            <a:ln w="15875" cmpd="sng">
              <a:solidFill>
                <a:schemeClr val="bg1"/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en-US" altLang="ko-KR" sz="10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Sysmex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고객관리 시스템</a:t>
              </a:r>
            </a:p>
          </p:txBody>
        </p:sp>
        <p:pic>
          <p:nvPicPr>
            <p:cNvPr id="121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085977" y="1409699"/>
              <a:ext cx="1744486" cy="1162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32236" y="1397001"/>
              <a:ext cx="1744663" cy="1128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0" name="그림 1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764" y="4812191"/>
            <a:ext cx="1704451" cy="1073090"/>
          </a:xfrm>
          <a:prstGeom prst="rect">
            <a:avLst/>
          </a:prstGeom>
        </p:spPr>
      </p:pic>
      <p:grpSp>
        <p:nvGrpSpPr>
          <p:cNvPr id="153" name="그룹 152"/>
          <p:cNvGrpSpPr/>
          <p:nvPr/>
        </p:nvGrpSpPr>
        <p:grpSpPr>
          <a:xfrm>
            <a:off x="3803323" y="3152569"/>
            <a:ext cx="1513689" cy="1517195"/>
            <a:chOff x="3816648" y="2628181"/>
            <a:chExt cx="1872208" cy="1876544"/>
          </a:xfrm>
        </p:grpSpPr>
        <p:sp>
          <p:nvSpPr>
            <p:cNvPr id="151" name="타원 150"/>
            <p:cNvSpPr/>
            <p:nvPr/>
          </p:nvSpPr>
          <p:spPr>
            <a:xfrm>
              <a:off x="3816648" y="2628181"/>
              <a:ext cx="1872208" cy="1876544"/>
            </a:xfrm>
            <a:prstGeom prst="ellipse">
              <a:avLst/>
            </a:prstGeom>
            <a:solidFill>
              <a:srgbClr val="7CA2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3443" y="3179862"/>
              <a:ext cx="1633916" cy="770932"/>
            </a:xfrm>
            <a:prstGeom prst="rect">
              <a:avLst/>
            </a:prstGeom>
          </p:spPr>
        </p:pic>
      </p:grpSp>
      <p:sp>
        <p:nvSpPr>
          <p:cNvPr id="155" name="직사각형 154"/>
          <p:cNvSpPr/>
          <p:nvPr/>
        </p:nvSpPr>
        <p:spPr>
          <a:xfrm>
            <a:off x="2071844" y="2440557"/>
            <a:ext cx="4972843" cy="19367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박이사님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40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주요 사업 실적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23495"/>
              </p:ext>
            </p:extLst>
          </p:nvPr>
        </p:nvGraphicFramePr>
        <p:xfrm>
          <a:off x="583205" y="1115557"/>
          <a:ext cx="8195079" cy="5262392"/>
        </p:xfrm>
        <a:graphic>
          <a:graphicData uri="http://schemas.openxmlformats.org/drawingml/2006/table">
            <a:tbl>
              <a:tblPr firstRow="1" bandRow="1"/>
              <a:tblGrid>
                <a:gridCol w="2511972"/>
                <a:gridCol w="2719598"/>
                <a:gridCol w="1215652"/>
                <a:gridCol w="1174203"/>
                <a:gridCol w="573654"/>
              </a:tblGrid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명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수행 내용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고객사명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수행기간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비고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</a:tr>
              <a:tr h="322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 이륜차 관리시스템 개발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이륜차 등록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등 관리 시스템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2017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</a:t>
                      </a:r>
                      <a:endParaRPr lang="ko-KR" altLang="en-US" sz="1000" b="0" kern="12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2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국민운동본부 독립운동 </a:t>
                      </a:r>
                      <a:r>
                        <a:rPr lang="ko-KR" altLang="en-US" sz="1000" b="1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앱개발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O2O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기반의 </a:t>
                      </a: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헬스앱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및 가맹점 관리 웹 개발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국민운동본부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2016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롯데제과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영업관리 </a:t>
                      </a:r>
                      <a:r>
                        <a:rPr lang="ko-KR" altLang="en-US" sz="1000" b="1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모바일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APP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모바일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영업관리 시스템 구축</a:t>
                      </a: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롯데제과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2015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 생활관 관리시스템구축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생활관 접수 및 배정 관리 시스템</a:t>
                      </a: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2014~2015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Sysmex CRM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구축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Sysmex CRM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고객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서비스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콜센타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구축</a:t>
                      </a: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Sysmex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코리아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2014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</a:t>
                      </a:r>
                      <a:endParaRPr lang="ko-KR" altLang="en-US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 산학협력 </a:t>
                      </a: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구축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산학협력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정보 및 관리서비스 개발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2013~2014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</a:t>
                      </a:r>
                      <a:endParaRPr lang="ko-KR" altLang="en-US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DIO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통합 포탈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국내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해외 통합 포탈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쇼핑몰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DIO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2012~2013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국토교통부 </a:t>
                      </a: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NSDI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포탈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국내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해외 고객 기관을 위한 정보 포탈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국토교통부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2012~2013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서울시 통합 예약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서울시 통합 예약 시스템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서울시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2012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일동제약 </a:t>
                      </a: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IMP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 마케팅 시스템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일동제약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2012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LIG TIS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개발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법인 고객 관리 포탈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LIG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2012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TOPIA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수학여행 포털 개발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게이트웨이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캠퍼스 사이트 구축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TOPIA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2011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신한생명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E-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서비스 개발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신한생명 사이버 창구 구축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신한생명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2011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금융감독원 연수원 문제은행 사이트 개발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사이트 개편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금융결제원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2011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한화 </a:t>
                      </a:r>
                      <a:r>
                        <a:rPr lang="ko-KR" altLang="en-US" sz="1000" b="1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이글스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모바일 웹사이트 개발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한화이글스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포탈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한화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2011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5857" marR="85857" marT="44358" marB="44358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서울시 </a:t>
                      </a:r>
                      <a:r>
                        <a:rPr lang="en-US" altLang="ko-KR" sz="1000" b="1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Sh</a:t>
                      </a:r>
                      <a:r>
                        <a:rPr lang="ko-KR" altLang="en-US" sz="1000" b="1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공사 </a:t>
                      </a:r>
                      <a:r>
                        <a:rPr lang="ko-KR" altLang="en-US" sz="1000" b="1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홈페이지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구축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서울시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SH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공사 포탈 및 청약 시스템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서울시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2009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O2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리조트 사이트 및</a:t>
                      </a:r>
                      <a:r>
                        <a:rPr lang="en-US" altLang="ko-KR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IRS </a:t>
                      </a: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구축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사이트 개발 및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IRS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태백관광공사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2008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28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수협포탈 구축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수협사이트 외 부서사이트 구축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및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사이버 전시관 개발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수협 중앙회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2007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78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삼성투자신탁운용 사이트 개발</a:t>
                      </a:r>
                      <a:endParaRPr lang="ko-KR" altLang="en-US" sz="1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사이트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펀드몰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및 펀드스쿨 개발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삼성투자신탁운용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2006</a:t>
                      </a:r>
                      <a:endParaRPr lang="ko-KR" altLang="en-US" sz="10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SI</a:t>
                      </a:r>
                    </a:p>
                  </a:txBody>
                  <a:tcPr marL="89957" marR="89957" marT="46481" marB="4648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071844" y="2440557"/>
            <a:ext cx="4972843" cy="19367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박이사님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2109" y="3404248"/>
            <a:ext cx="2228495" cy="1800493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추진 진략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목표시스템 구성도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구성도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개발 방안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운영 방안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사업 추진 전략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개요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04" name="순서도: 처리 103"/>
          <p:cNvSpPr/>
          <p:nvPr/>
        </p:nvSpPr>
        <p:spPr>
          <a:xfrm>
            <a:off x="3079273" y="2849904"/>
            <a:ext cx="1969397" cy="2962796"/>
          </a:xfrm>
          <a:prstGeom prst="flowChartProcess">
            <a:avLst/>
          </a:prstGeom>
          <a:solidFill>
            <a:srgbClr val="FBFBFB"/>
          </a:solidFill>
          <a:ln w="25400" cap="flat" cmpd="sng" algn="ctr">
            <a:noFill/>
            <a:prstDash val="solid"/>
          </a:ln>
          <a:effectLst>
            <a:innerShdw dist="38100" dir="16200000">
              <a:schemeClr val="bg1">
                <a:lumMod val="95000"/>
              </a:schemeClr>
            </a:innerShdw>
          </a:effectLst>
        </p:spPr>
        <p:txBody>
          <a:bodyPr rtlCol="0" anchor="ctr"/>
          <a:lstStyle/>
          <a:p>
            <a:pPr algn="ctr" latinLnBrk="0"/>
            <a:endParaRPr lang="ko-KR" altLang="en-US" kern="0" dirty="0" smtClean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105" name="AutoShape 51"/>
          <p:cNvSpPr>
            <a:spLocks noChangeArrowheads="1"/>
          </p:cNvSpPr>
          <p:nvPr/>
        </p:nvSpPr>
        <p:spPr bwMode="auto">
          <a:xfrm>
            <a:off x="5041050" y="1782580"/>
            <a:ext cx="3565867" cy="4582294"/>
          </a:xfrm>
          <a:prstGeom prst="roundRect">
            <a:avLst>
              <a:gd name="adj" fmla="val 1375"/>
            </a:avLst>
          </a:prstGeom>
          <a:noFill/>
          <a:ln w="12700" algn="ctr">
            <a:solidFill>
              <a:srgbClr val="7CA228"/>
            </a:solidFill>
            <a:round/>
            <a:headEnd/>
            <a:tailEnd/>
          </a:ln>
          <a:effectLst>
            <a:innerShdw dist="25400" dir="16200000">
              <a:srgbClr val="EFC063"/>
            </a:innerShdw>
          </a:effectLst>
          <a:extLst/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6" name="AutoShape 224"/>
          <p:cNvSpPr>
            <a:spLocks noChangeArrowheads="1"/>
          </p:cNvSpPr>
          <p:nvPr/>
        </p:nvSpPr>
        <p:spPr bwMode="auto">
          <a:xfrm>
            <a:off x="777070" y="1927865"/>
            <a:ext cx="2300122" cy="4437008"/>
          </a:xfrm>
          <a:prstGeom prst="roundRect">
            <a:avLst>
              <a:gd name="adj" fmla="val 1727"/>
            </a:avLst>
          </a:prstGeom>
          <a:solidFill>
            <a:schemeClr val="bg1"/>
          </a:solidFill>
          <a:ln w="1587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234000" rIns="72000" anchor="t" anchorCtr="0"/>
          <a:lstStyle/>
          <a:p>
            <a:pPr marL="85725" indent="-85725" algn="ctr" latinLnBrk="0">
              <a:spcBef>
                <a:spcPts val="240"/>
              </a:spcBef>
              <a:buClr>
                <a:schemeClr val="tx1"/>
              </a:buClr>
              <a:buFontTx/>
              <a:buChar char="•"/>
            </a:pPr>
            <a:endParaRPr lang="en-US" altLang="ko-KR" sz="900" dirty="0">
              <a:latin typeface="+mn-ea"/>
            </a:endParaRPr>
          </a:p>
        </p:txBody>
      </p:sp>
      <p:sp>
        <p:nvSpPr>
          <p:cNvPr id="107" name="Rectangle 15"/>
          <p:cNvSpPr>
            <a:spLocks noChangeArrowheads="1"/>
          </p:cNvSpPr>
          <p:nvPr/>
        </p:nvSpPr>
        <p:spPr bwMode="auto">
          <a:xfrm>
            <a:off x="875274" y="3026431"/>
            <a:ext cx="2101449" cy="7283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본 사업에 필요한</a:t>
            </a:r>
            <a:endParaRPr kumimoji="0"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</a:t>
            </a: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기능들을 </a:t>
            </a:r>
            <a:endParaRPr kumimoji="0"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완비할 </a:t>
            </a:r>
            <a:r>
              <a:rPr kumimoji="0"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 있는가</a:t>
            </a:r>
            <a:r>
              <a:rPr kumimoji="0"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108" name="AutoShape 132"/>
          <p:cNvSpPr>
            <a:spLocks noChangeArrowheads="1"/>
          </p:cNvSpPr>
          <p:nvPr/>
        </p:nvSpPr>
        <p:spPr bwMode="gray">
          <a:xfrm rot="5400000">
            <a:off x="881907" y="3022063"/>
            <a:ext cx="315065" cy="325640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144463" marR="0" lvl="0" indent="-14446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9" name="Oval 133"/>
          <p:cNvSpPr>
            <a:spLocks noChangeArrowheads="1"/>
          </p:cNvSpPr>
          <p:nvPr/>
        </p:nvSpPr>
        <p:spPr bwMode="gray">
          <a:xfrm>
            <a:off x="850911" y="3005793"/>
            <a:ext cx="245087" cy="23712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071A2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4D4D4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874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</a:rPr>
              <a:t>1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0" name="Rectangle 15"/>
          <p:cNvSpPr>
            <a:spLocks noChangeArrowheads="1"/>
          </p:cNvSpPr>
          <p:nvPr/>
        </p:nvSpPr>
        <p:spPr bwMode="auto">
          <a:xfrm>
            <a:off x="875274" y="3821560"/>
            <a:ext cx="2101449" cy="76611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프로젝트를</a:t>
            </a:r>
            <a:endParaRPr kumimoji="0"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제한된 인력과 기간 내에 </a:t>
            </a:r>
            <a:endParaRPr kumimoji="0"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완료할 </a:t>
            </a:r>
            <a:r>
              <a:rPr kumimoji="0"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 있는가</a:t>
            </a:r>
            <a:r>
              <a:rPr kumimoji="0"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111" name="AutoShape 132"/>
          <p:cNvSpPr>
            <a:spLocks noChangeArrowheads="1"/>
          </p:cNvSpPr>
          <p:nvPr/>
        </p:nvSpPr>
        <p:spPr bwMode="gray">
          <a:xfrm rot="5400000">
            <a:off x="881907" y="3817191"/>
            <a:ext cx="315065" cy="325640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144463" marR="0" lvl="0" indent="-14446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2" name="Oval 133"/>
          <p:cNvSpPr>
            <a:spLocks noChangeArrowheads="1"/>
          </p:cNvSpPr>
          <p:nvPr/>
        </p:nvSpPr>
        <p:spPr bwMode="gray">
          <a:xfrm>
            <a:off x="850911" y="3800921"/>
            <a:ext cx="245087" cy="23712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071A2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4D4D4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874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</a:rPr>
              <a:t>2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13" name="모서리가 둥근 직사각형 112"/>
          <p:cNvSpPr/>
          <p:nvPr/>
        </p:nvSpPr>
        <p:spPr bwMode="auto">
          <a:xfrm rot="10800000">
            <a:off x="5045537" y="3889631"/>
            <a:ext cx="3577079" cy="60102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33450" latinLnBrk="0"/>
            <a:endParaRPr lang="ko-KR" altLang="en-US" sz="1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995872" y="3967006"/>
            <a:ext cx="2305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000" dirty="0">
                <a:solidFill>
                  <a:srgbClr val="696969"/>
                </a:solidFill>
                <a:latin typeface="+mn-ea"/>
              </a:rPr>
              <a:t>풍부한 </a:t>
            </a:r>
            <a:r>
              <a:rPr lang="ko-KR" altLang="en-US" sz="1000" dirty="0" smtClean="0">
                <a:solidFill>
                  <a:srgbClr val="696969"/>
                </a:solidFill>
                <a:latin typeface="+mn-ea"/>
              </a:rPr>
              <a:t>시스템 </a:t>
            </a:r>
            <a:r>
              <a:rPr lang="ko-KR" altLang="en-US" sz="1000" dirty="0">
                <a:solidFill>
                  <a:srgbClr val="696969"/>
                </a:solidFill>
                <a:latin typeface="+mn-ea"/>
              </a:rPr>
              <a:t>구축 </a:t>
            </a:r>
            <a:r>
              <a:rPr lang="ko-KR" altLang="en-US" sz="1000" dirty="0" smtClean="0">
                <a:solidFill>
                  <a:srgbClr val="696969"/>
                </a:solidFill>
                <a:latin typeface="+mn-ea"/>
              </a:rPr>
              <a:t>경험이 있는 </a:t>
            </a:r>
            <a:endParaRPr lang="en-US" altLang="ko-KR" sz="1000" dirty="0" smtClean="0">
              <a:solidFill>
                <a:srgbClr val="696969"/>
              </a:solidFill>
              <a:latin typeface="+mn-ea"/>
            </a:endParaRPr>
          </a:p>
          <a:p>
            <a:pPr algn="ctr" latinLnBrk="0">
              <a:lnSpc>
                <a:spcPct val="120000"/>
              </a:lnSpc>
            </a:pPr>
            <a:r>
              <a:rPr lang="ko-KR" altLang="en-US" sz="1000" smtClean="0">
                <a:solidFill>
                  <a:srgbClr val="696969"/>
                </a:solidFill>
                <a:latin typeface="+mn-ea"/>
              </a:rPr>
              <a:t>전문 </a:t>
            </a:r>
            <a:r>
              <a:rPr lang="ko-KR" altLang="en-US" sz="1000" dirty="0">
                <a:solidFill>
                  <a:srgbClr val="696969"/>
                </a:solidFill>
                <a:latin typeface="+mn-ea"/>
              </a:rPr>
              <a:t>인력 투입</a:t>
            </a:r>
          </a:p>
        </p:txBody>
      </p:sp>
      <p:sp>
        <p:nvSpPr>
          <p:cNvPr id="115" name="모서리가 둥근 직사각형 114"/>
          <p:cNvSpPr/>
          <p:nvPr/>
        </p:nvSpPr>
        <p:spPr bwMode="auto">
          <a:xfrm rot="10800000">
            <a:off x="5045536" y="4729725"/>
            <a:ext cx="3558465" cy="60102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33450" latinLnBrk="0"/>
            <a:endParaRPr lang="ko-KR" altLang="en-US" sz="1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95872" y="4799480"/>
            <a:ext cx="261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000" dirty="0">
                <a:solidFill>
                  <a:srgbClr val="696969"/>
                </a:solidFill>
                <a:latin typeface="+mn-ea"/>
              </a:rPr>
              <a:t>개발 후 운영까지 고려한 시스템 구축으로 운영 효율성 및 안정성 확보</a:t>
            </a:r>
          </a:p>
        </p:txBody>
      </p:sp>
      <p:sp>
        <p:nvSpPr>
          <p:cNvPr id="117" name="모서리가 둥근 직사각형 116"/>
          <p:cNvSpPr/>
          <p:nvPr/>
        </p:nvSpPr>
        <p:spPr bwMode="auto">
          <a:xfrm rot="10800000">
            <a:off x="5045537" y="5566701"/>
            <a:ext cx="3558464" cy="60102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33450" latinLnBrk="0"/>
            <a:endParaRPr lang="ko-KR" altLang="en-US" sz="1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995871" y="5613596"/>
            <a:ext cx="245443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000" dirty="0" smtClean="0">
                <a:solidFill>
                  <a:srgbClr val="696969"/>
                </a:solidFill>
                <a:latin typeface="+mn-ea"/>
              </a:rPr>
              <a:t>직관적인 </a:t>
            </a:r>
            <a:r>
              <a:rPr lang="en-US" altLang="ko-KR" sz="1000" dirty="0" smtClean="0">
                <a:solidFill>
                  <a:srgbClr val="696969"/>
                </a:solidFill>
                <a:latin typeface="+mn-ea"/>
              </a:rPr>
              <a:t>UI </a:t>
            </a:r>
            <a:r>
              <a:rPr lang="ko-KR" altLang="en-US" sz="1000" smtClean="0">
                <a:solidFill>
                  <a:srgbClr val="696969"/>
                </a:solidFill>
                <a:latin typeface="+mn-ea"/>
              </a:rPr>
              <a:t>구현 및 최신 트렌드를 반영한 반응형 웹사이트 구축</a:t>
            </a:r>
            <a:endParaRPr lang="ko-KR" altLang="en-US" sz="1000" dirty="0">
              <a:solidFill>
                <a:srgbClr val="696969"/>
              </a:solidFill>
              <a:latin typeface="+mn-ea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3601706" y="2357391"/>
            <a:ext cx="924531" cy="924531"/>
          </a:xfrm>
          <a:prstGeom prst="ellipse">
            <a:avLst/>
          </a:prstGeom>
          <a:solidFill>
            <a:srgbClr val="092F19"/>
          </a:solidFill>
          <a:ln w="12700" cap="flat" cmpd="sng" algn="ctr">
            <a:noFill/>
            <a:prstDash val="solid"/>
          </a:ln>
          <a:effectLst>
            <a:outerShdw blurRad="25400" dist="25400" dir="2700000" algn="tl" rotWithShape="0">
              <a:srgbClr val="FFFFFF">
                <a:lumMod val="50000"/>
                <a:alpha val="40000"/>
              </a:srgbClr>
            </a:outerShdw>
          </a:effectLst>
        </p:spPr>
        <p:txBody>
          <a:bodyPr wrap="none" lIns="0" tIns="36000" rIns="0" bIns="36000" rtlCol="0" anchor="ctr"/>
          <a:lstStyle/>
          <a:p>
            <a:pPr algn="ctr" latinLnBrk="0">
              <a:defRPr/>
            </a:pPr>
            <a:r>
              <a:rPr lang="ko-KR" altLang="en-US" sz="1400" b="1" kern="0" dirty="0" smtClean="0">
                <a:solidFill>
                  <a:sysClr val="window" lastClr="FFFFFF"/>
                </a:solidFill>
                <a:effectLst/>
                <a:latin typeface="+mn-ea"/>
              </a:rPr>
              <a:t>핵심</a:t>
            </a:r>
            <a:r>
              <a:rPr lang="en-US" altLang="ko-KR" sz="1400" b="1" kern="0" dirty="0" smtClean="0">
                <a:solidFill>
                  <a:sysClr val="window" lastClr="FFFFFF"/>
                </a:solidFill>
                <a:effectLst/>
                <a:latin typeface="+mn-ea"/>
              </a:rPr>
              <a:t/>
            </a:r>
            <a:br>
              <a:rPr lang="en-US" altLang="ko-KR" sz="1400" b="1" kern="0" dirty="0" smtClean="0">
                <a:solidFill>
                  <a:sysClr val="window" lastClr="FFFFFF"/>
                </a:solidFill>
                <a:effectLst/>
                <a:latin typeface="+mn-ea"/>
              </a:rPr>
            </a:br>
            <a:r>
              <a:rPr lang="ko-KR" altLang="en-US" sz="1400" b="1" kern="0" dirty="0" smtClean="0">
                <a:solidFill>
                  <a:sysClr val="window" lastClr="FFFFFF"/>
                </a:solidFill>
                <a:effectLst/>
                <a:latin typeface="+mn-ea"/>
              </a:rPr>
              <a:t>성공요소</a:t>
            </a:r>
            <a:endParaRPr lang="ko-KR" altLang="en-US" sz="1400" b="1" kern="0" dirty="0">
              <a:solidFill>
                <a:sysClr val="window" lastClr="FFFFFF"/>
              </a:solidFill>
              <a:effectLst/>
              <a:latin typeface="+mn-e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90539" y="2435890"/>
            <a:ext cx="2216346" cy="53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kern="0" dirty="0" smtClean="0">
                <a:solidFill>
                  <a:srgbClr val="203C5E"/>
                </a:solidFill>
                <a:latin typeface="+mn-ea"/>
              </a:rPr>
              <a:t>  개발업체가 본 사업을 성공적으로 수행할 수 있는가</a:t>
            </a:r>
            <a:r>
              <a:rPr kumimoji="0" lang="en-US" altLang="ko-KR" sz="1100" kern="0" dirty="0">
                <a:solidFill>
                  <a:srgbClr val="203C5E"/>
                </a:solidFill>
                <a:latin typeface="+mn-ea"/>
              </a:rPr>
              <a:t>?</a:t>
            </a:r>
            <a:endParaRPr kumimoji="0" lang="ko-KR" altLang="en-US" sz="1100" kern="0" dirty="0">
              <a:solidFill>
                <a:srgbClr val="203C5E"/>
              </a:solidFill>
              <a:latin typeface="+mn-ea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8277883" y="4363626"/>
            <a:ext cx="235777" cy="45719"/>
            <a:chOff x="9515351" y="4296366"/>
            <a:chExt cx="235777" cy="45719"/>
          </a:xfrm>
        </p:grpSpPr>
        <p:sp>
          <p:nvSpPr>
            <p:cNvPr id="122" name="타원 121"/>
            <p:cNvSpPr/>
            <p:nvPr/>
          </p:nvSpPr>
          <p:spPr>
            <a:xfrm>
              <a:off x="9515351" y="4296366"/>
              <a:ext cx="45719" cy="4571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FFFF"/>
                  </a:solidFill>
                  <a:latin typeface="+mn-ea"/>
                </a:rPr>
                <a:t>  </a:t>
              </a:r>
              <a:endParaRPr lang="ko-KR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9578703" y="4296366"/>
              <a:ext cx="45719" cy="45719"/>
            </a:xfrm>
            <a:prstGeom prst="ellipse">
              <a:avLst/>
            </a:prstGeom>
            <a:solidFill>
              <a:srgbClr val="E19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9642056" y="4296366"/>
              <a:ext cx="45719" cy="4571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9705409" y="4296366"/>
              <a:ext cx="45719" cy="4571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126" name="모서리가 둥근 직사각형 125"/>
          <p:cNvSpPr/>
          <p:nvPr/>
        </p:nvSpPr>
        <p:spPr bwMode="auto">
          <a:xfrm>
            <a:off x="3244787" y="3487529"/>
            <a:ext cx="1602956" cy="432077"/>
          </a:xfrm>
          <a:prstGeom prst="roundRect">
            <a:avLst>
              <a:gd name="adj" fmla="val 50000"/>
            </a:avLst>
          </a:prstGeom>
          <a:solidFill>
            <a:srgbClr val="FBFBFB"/>
          </a:solidFill>
          <a:ln w="3175">
            <a:solidFill>
              <a:schemeClr val="bg1">
                <a:lumMod val="85000"/>
              </a:schemeClr>
            </a:solidFill>
          </a:ln>
          <a:effectLst/>
          <a:extLst/>
        </p:spPr>
        <p:txBody>
          <a:bodyPr wrap="none" lIns="252000" tIns="0" rIns="0" bIns="0" anchor="ctr"/>
          <a:lstStyle/>
          <a:p>
            <a:pPr algn="ctr" fontAlgn="base" latinLnBrk="0">
              <a:spcBef>
                <a:spcPts val="200"/>
              </a:spcBef>
              <a:spcAft>
                <a:spcPct val="0"/>
              </a:spcAft>
            </a:pPr>
            <a:endParaRPr kumimoji="1" lang="ko-KR" altLang="en-US" sz="1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7" name="모서리가 둥근 직사각형 126"/>
          <p:cNvSpPr/>
          <p:nvPr/>
        </p:nvSpPr>
        <p:spPr bwMode="auto">
          <a:xfrm>
            <a:off x="3244787" y="4297604"/>
            <a:ext cx="1602956" cy="432077"/>
          </a:xfrm>
          <a:prstGeom prst="roundRect">
            <a:avLst>
              <a:gd name="adj" fmla="val 50000"/>
            </a:avLst>
          </a:prstGeom>
          <a:solidFill>
            <a:srgbClr val="FBFBFB"/>
          </a:solidFill>
          <a:ln w="3175">
            <a:solidFill>
              <a:schemeClr val="bg1">
                <a:lumMod val="85000"/>
              </a:schemeClr>
            </a:solidFill>
          </a:ln>
          <a:effectLst/>
          <a:extLst/>
        </p:spPr>
        <p:txBody>
          <a:bodyPr wrap="none" lIns="252000" tIns="0" rIns="0" bIns="0" anchor="ctr"/>
          <a:lstStyle/>
          <a:p>
            <a:pPr algn="ctr" fontAlgn="base" latinLnBrk="0">
              <a:spcBef>
                <a:spcPts val="200"/>
              </a:spcBef>
              <a:spcAft>
                <a:spcPct val="0"/>
              </a:spcAft>
            </a:pPr>
            <a:endParaRPr kumimoji="1" lang="ko-KR" altLang="en-US" sz="1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8" name="모서리가 둥근 직사각형 127"/>
          <p:cNvSpPr/>
          <p:nvPr/>
        </p:nvSpPr>
        <p:spPr bwMode="auto">
          <a:xfrm>
            <a:off x="3288135" y="4332178"/>
            <a:ext cx="1516260" cy="362929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092F19"/>
            </a:solidFill>
          </a:ln>
          <a:effectLst/>
          <a:extLst/>
        </p:spPr>
        <p:txBody>
          <a:bodyPr wrap="none" lIns="0" tIns="0" rIns="0" bIns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경험이 풍부한 인력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9" name="모서리가 둥근 직사각형 128"/>
          <p:cNvSpPr/>
          <p:nvPr/>
        </p:nvSpPr>
        <p:spPr bwMode="auto">
          <a:xfrm>
            <a:off x="3244787" y="5107680"/>
            <a:ext cx="1602956" cy="432077"/>
          </a:xfrm>
          <a:prstGeom prst="roundRect">
            <a:avLst>
              <a:gd name="adj" fmla="val 50000"/>
            </a:avLst>
          </a:prstGeom>
          <a:solidFill>
            <a:srgbClr val="FBFBFB"/>
          </a:solidFill>
          <a:ln w="3175">
            <a:solidFill>
              <a:schemeClr val="bg1">
                <a:lumMod val="85000"/>
              </a:schemeClr>
            </a:solidFill>
          </a:ln>
          <a:effectLst/>
          <a:extLst/>
        </p:spPr>
        <p:txBody>
          <a:bodyPr wrap="none" lIns="0" tIns="0" rIns="0" bIns="0" anchor="ctr"/>
          <a:lstStyle/>
          <a:p>
            <a:pPr algn="ctr" fontAlgn="base" latinLnBrk="0">
              <a:spcBef>
                <a:spcPts val="200"/>
              </a:spcBef>
              <a:spcAft>
                <a:spcPct val="0"/>
              </a:spcAft>
            </a:pPr>
            <a:endParaRPr kumimoji="1" lang="ko-KR" altLang="en-US" sz="1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0" name="모서리가 둥근 직사각형 129"/>
          <p:cNvSpPr/>
          <p:nvPr/>
        </p:nvSpPr>
        <p:spPr bwMode="auto">
          <a:xfrm>
            <a:off x="3288135" y="5142254"/>
            <a:ext cx="1516260" cy="362929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092F19"/>
            </a:solidFill>
          </a:ln>
          <a:effectLst/>
          <a:extLst/>
        </p:spPr>
        <p:txBody>
          <a:bodyPr wrap="none" lIns="0" tIns="0" rIns="0" bIns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체계화된 관리 능력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3951196" y="4013536"/>
            <a:ext cx="190138" cy="190138"/>
            <a:chOff x="1166885" y="1625778"/>
            <a:chExt cx="246058" cy="246058"/>
          </a:xfrm>
          <a:solidFill>
            <a:srgbClr val="092F19"/>
          </a:solidFill>
        </p:grpSpPr>
        <p:sp>
          <p:nvSpPr>
            <p:cNvPr id="132" name="모서리가 둥근 직사각형 131"/>
            <p:cNvSpPr/>
            <p:nvPr/>
          </p:nvSpPr>
          <p:spPr>
            <a:xfrm flipH="1">
              <a:off x="1256609" y="1625778"/>
              <a:ext cx="66610" cy="246058"/>
            </a:xfrm>
            <a:prstGeom prst="roundRect">
              <a:avLst>
                <a:gd name="adj" fmla="val 44283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 rot="5400000">
              <a:off x="1256609" y="1625778"/>
              <a:ext cx="66610" cy="246058"/>
            </a:xfrm>
            <a:prstGeom prst="roundRect">
              <a:avLst>
                <a:gd name="adj" fmla="val 44283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3951196" y="4823611"/>
            <a:ext cx="190138" cy="190138"/>
            <a:chOff x="1166885" y="1625778"/>
            <a:chExt cx="246058" cy="246058"/>
          </a:xfrm>
          <a:solidFill>
            <a:srgbClr val="092F19"/>
          </a:solidFill>
        </p:grpSpPr>
        <p:sp>
          <p:nvSpPr>
            <p:cNvPr id="135" name="모서리가 둥근 직사각형 134"/>
            <p:cNvSpPr/>
            <p:nvPr/>
          </p:nvSpPr>
          <p:spPr>
            <a:xfrm flipH="1">
              <a:off x="1256609" y="1625778"/>
              <a:ext cx="66610" cy="246058"/>
            </a:xfrm>
            <a:prstGeom prst="roundRect">
              <a:avLst>
                <a:gd name="adj" fmla="val 44283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>
            <a:xfrm rot="5400000">
              <a:off x="1256609" y="1625778"/>
              <a:ext cx="66610" cy="246058"/>
            </a:xfrm>
            <a:prstGeom prst="roundRect">
              <a:avLst>
                <a:gd name="adj" fmla="val 44283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37" name="모서리가 둥근 직사각형 136"/>
          <p:cNvSpPr/>
          <p:nvPr/>
        </p:nvSpPr>
        <p:spPr bwMode="auto">
          <a:xfrm rot="10800000">
            <a:off x="5050477" y="3030518"/>
            <a:ext cx="3553639" cy="601026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33450" latinLnBrk="0"/>
            <a:endParaRPr lang="ko-KR" altLang="en-US" sz="10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995872" y="3107893"/>
            <a:ext cx="275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000" dirty="0" smtClean="0">
                <a:solidFill>
                  <a:srgbClr val="696969"/>
                </a:solidFill>
                <a:latin typeface="+mn-ea"/>
              </a:rPr>
              <a:t>글로벌 </a:t>
            </a:r>
            <a:r>
              <a:rPr lang="ko-KR" altLang="en-US" sz="1000" dirty="0" err="1" smtClean="0">
                <a:solidFill>
                  <a:srgbClr val="696969"/>
                </a:solidFill>
                <a:latin typeface="+mn-ea"/>
              </a:rPr>
              <a:t>스탠다드</a:t>
            </a:r>
            <a:r>
              <a:rPr lang="ko-KR" altLang="en-US" sz="1000" dirty="0" smtClean="0">
                <a:solidFill>
                  <a:srgbClr val="696969"/>
                </a:solidFill>
                <a:latin typeface="+mn-ea"/>
              </a:rPr>
              <a:t> 기반의 솔루션을</a:t>
            </a:r>
            <a:endParaRPr lang="en-US" altLang="ko-KR" sz="1000" dirty="0" smtClean="0">
              <a:solidFill>
                <a:srgbClr val="696969"/>
              </a:solidFill>
              <a:latin typeface="+mn-ea"/>
            </a:endParaRPr>
          </a:p>
          <a:p>
            <a:pPr algn="ctr" latinLnBrk="0">
              <a:lnSpc>
                <a:spcPct val="120000"/>
              </a:lnSpc>
            </a:pPr>
            <a:r>
              <a:rPr lang="ko-KR" altLang="en-US" sz="1000" dirty="0" smtClean="0">
                <a:solidFill>
                  <a:srgbClr val="696969"/>
                </a:solidFill>
                <a:latin typeface="+mn-ea"/>
              </a:rPr>
              <a:t>기반으로 시스템 구축 </a:t>
            </a:r>
            <a:endParaRPr lang="ko-KR" altLang="en-US" sz="1000" dirty="0">
              <a:solidFill>
                <a:srgbClr val="696969"/>
              </a:solidFill>
              <a:latin typeface="+mn-ea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8277883" y="3523533"/>
            <a:ext cx="235777" cy="45719"/>
            <a:chOff x="9424825" y="3587803"/>
            <a:chExt cx="322107" cy="62459"/>
          </a:xfrm>
        </p:grpSpPr>
        <p:sp>
          <p:nvSpPr>
            <p:cNvPr id="140" name="타원 139"/>
            <p:cNvSpPr/>
            <p:nvPr/>
          </p:nvSpPr>
          <p:spPr>
            <a:xfrm>
              <a:off x="9424825" y="3587803"/>
              <a:ext cx="62459" cy="62459"/>
            </a:xfrm>
            <a:prstGeom prst="ellipse">
              <a:avLst/>
            </a:prstGeom>
            <a:solidFill>
              <a:srgbClr val="EDB0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900" dirty="0" smtClean="0">
                  <a:solidFill>
                    <a:srgbClr val="FFFFFF"/>
                  </a:solidFill>
                  <a:latin typeface="+mn-ea"/>
                </a:rPr>
                <a:t>  </a:t>
              </a: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9511374" y="3587803"/>
              <a:ext cx="62459" cy="6245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9597923" y="3587803"/>
              <a:ext cx="62459" cy="6245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9684473" y="3587803"/>
              <a:ext cx="62459" cy="6245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8277883" y="6043813"/>
            <a:ext cx="235777" cy="45719"/>
            <a:chOff x="9424825" y="3587803"/>
            <a:chExt cx="322107" cy="62459"/>
          </a:xfrm>
        </p:grpSpPr>
        <p:sp>
          <p:nvSpPr>
            <p:cNvPr id="145" name="타원 144"/>
            <p:cNvSpPr/>
            <p:nvPr/>
          </p:nvSpPr>
          <p:spPr>
            <a:xfrm>
              <a:off x="9424825" y="3587803"/>
              <a:ext cx="62459" cy="6245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FFFF"/>
                  </a:solidFill>
                  <a:latin typeface="+mn-ea"/>
                </a:rPr>
                <a:t>  </a:t>
              </a:r>
              <a:endParaRPr lang="ko-KR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9511374" y="3587803"/>
              <a:ext cx="62459" cy="6245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9597923" y="3587803"/>
              <a:ext cx="62459" cy="6245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9684473" y="3587803"/>
              <a:ext cx="62459" cy="62459"/>
            </a:xfrm>
            <a:prstGeom prst="ellipse">
              <a:avLst/>
            </a:prstGeom>
            <a:solidFill>
              <a:srgbClr val="E555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8277883" y="5203719"/>
            <a:ext cx="235777" cy="45719"/>
            <a:chOff x="9424825" y="3587803"/>
            <a:chExt cx="322107" cy="62459"/>
          </a:xfrm>
        </p:grpSpPr>
        <p:sp>
          <p:nvSpPr>
            <p:cNvPr id="150" name="타원 149"/>
            <p:cNvSpPr/>
            <p:nvPr/>
          </p:nvSpPr>
          <p:spPr>
            <a:xfrm>
              <a:off x="9424825" y="3587803"/>
              <a:ext cx="62459" cy="6245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FFFF"/>
                  </a:solidFill>
                  <a:latin typeface="+mn-ea"/>
                </a:rPr>
                <a:t>  </a:t>
              </a:r>
              <a:endParaRPr lang="ko-KR" altLang="en-US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51" name="타원 150"/>
            <p:cNvSpPr/>
            <p:nvPr/>
          </p:nvSpPr>
          <p:spPr>
            <a:xfrm>
              <a:off x="9511374" y="3587803"/>
              <a:ext cx="62459" cy="6245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9597923" y="3587803"/>
              <a:ext cx="62459" cy="62459"/>
            </a:xfrm>
            <a:prstGeom prst="ellipse">
              <a:avLst/>
            </a:prstGeom>
            <a:solidFill>
              <a:srgbClr val="E27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9684473" y="3587803"/>
              <a:ext cx="62459" cy="62459"/>
            </a:xfrm>
            <a:prstGeom prst="ellipse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900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154" name="모서리가 둥근 직사각형 153"/>
          <p:cNvSpPr/>
          <p:nvPr/>
        </p:nvSpPr>
        <p:spPr bwMode="auto">
          <a:xfrm>
            <a:off x="3288135" y="3522103"/>
            <a:ext cx="1516260" cy="362929"/>
          </a:xfrm>
          <a:prstGeom prst="roundRect">
            <a:avLst>
              <a:gd name="adj" fmla="val 50000"/>
            </a:avLst>
          </a:prstGeom>
          <a:noFill/>
          <a:ln w="22225">
            <a:solidFill>
              <a:srgbClr val="092F19"/>
            </a:solidFill>
          </a:ln>
          <a:effectLst/>
          <a:extLst/>
        </p:spPr>
        <p:txBody>
          <a:bodyPr wrap="none" lIns="0" tIns="0" rIns="0" bIns="0" anchor="ctr"/>
          <a:lstStyle/>
          <a:p>
            <a:pPr algn="ctr" latinLnBrk="0">
              <a:spcBef>
                <a:spcPts val="200"/>
              </a:spcBef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검증된 솔루션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5" name="Rectangle 15"/>
          <p:cNvSpPr>
            <a:spLocks noChangeArrowheads="1"/>
          </p:cNvSpPr>
          <p:nvPr/>
        </p:nvSpPr>
        <p:spPr bwMode="auto">
          <a:xfrm>
            <a:off x="881623" y="4659625"/>
            <a:ext cx="2101449" cy="7451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안정적으로 운영할 수 있는 </a:t>
            </a:r>
            <a:endParaRPr kumimoji="0"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시스템을 제공할 수 있는가</a:t>
            </a:r>
            <a:r>
              <a:rPr kumimoji="0"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156" name="AutoShape 132"/>
          <p:cNvSpPr>
            <a:spLocks noChangeArrowheads="1"/>
          </p:cNvSpPr>
          <p:nvPr/>
        </p:nvSpPr>
        <p:spPr bwMode="gray">
          <a:xfrm rot="5400000">
            <a:off x="888256" y="4655256"/>
            <a:ext cx="315065" cy="325640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144463" marR="0" lvl="0" indent="-14446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7" name="Oval 133"/>
          <p:cNvSpPr>
            <a:spLocks noChangeArrowheads="1"/>
          </p:cNvSpPr>
          <p:nvPr/>
        </p:nvSpPr>
        <p:spPr bwMode="gray">
          <a:xfrm>
            <a:off x="857260" y="4638986"/>
            <a:ext cx="245087" cy="23712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071A2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4D4D4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874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kern="0" dirty="0">
                <a:solidFill>
                  <a:srgbClr val="FFFFFF"/>
                </a:solidFill>
                <a:latin typeface="+mn-ea"/>
              </a:rPr>
              <a:t>3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4899381" y="3121544"/>
            <a:ext cx="1112363" cy="395926"/>
            <a:chOff x="5335571" y="245097"/>
            <a:chExt cx="1112363" cy="395926"/>
          </a:xfrm>
        </p:grpSpPr>
        <p:sp>
          <p:nvSpPr>
            <p:cNvPr id="159" name="모서리가 둥근 직사각형 158"/>
            <p:cNvSpPr/>
            <p:nvPr/>
          </p:nvSpPr>
          <p:spPr>
            <a:xfrm>
              <a:off x="5401559" y="245097"/>
              <a:ext cx="914400" cy="39592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+mn-ea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335571" y="273377"/>
              <a:ext cx="414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/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706864" y="273377"/>
              <a:ext cx="543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/>
              <a:r>
                <a:rPr lang="ko-KR" altLang="en-US" sz="1400" b="1" smtClean="0">
                  <a:solidFill>
                    <a:schemeClr val="bg1"/>
                  </a:solidFill>
                  <a:latin typeface="+mn-ea"/>
                </a:rPr>
                <a:t>전략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2" name="타원 161"/>
            <p:cNvSpPr/>
            <p:nvPr/>
          </p:nvSpPr>
          <p:spPr>
            <a:xfrm>
              <a:off x="6372520" y="395926"/>
              <a:ext cx="75414" cy="7541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4899381" y="3991585"/>
            <a:ext cx="1112363" cy="395926"/>
            <a:chOff x="5335571" y="245097"/>
            <a:chExt cx="1112363" cy="395926"/>
          </a:xfrm>
        </p:grpSpPr>
        <p:sp>
          <p:nvSpPr>
            <p:cNvPr id="164" name="모서리가 둥근 직사각형 163"/>
            <p:cNvSpPr/>
            <p:nvPr/>
          </p:nvSpPr>
          <p:spPr>
            <a:xfrm>
              <a:off x="5401559" y="245097"/>
              <a:ext cx="914400" cy="395926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+mn-ea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335571" y="273377"/>
              <a:ext cx="414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/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5706864" y="273377"/>
              <a:ext cx="543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/>
              <a:r>
                <a:rPr lang="ko-KR" altLang="en-US" sz="1400" b="1" smtClean="0">
                  <a:solidFill>
                    <a:schemeClr val="bg1"/>
                  </a:solidFill>
                  <a:latin typeface="+mn-ea"/>
                </a:rPr>
                <a:t>전략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6372520" y="395926"/>
              <a:ext cx="75414" cy="7541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4899381" y="4849662"/>
            <a:ext cx="1112363" cy="395926"/>
            <a:chOff x="5335571" y="245097"/>
            <a:chExt cx="1112363" cy="395926"/>
          </a:xfrm>
        </p:grpSpPr>
        <p:sp>
          <p:nvSpPr>
            <p:cNvPr id="169" name="모서리가 둥근 직사각형 168"/>
            <p:cNvSpPr/>
            <p:nvPr/>
          </p:nvSpPr>
          <p:spPr>
            <a:xfrm>
              <a:off x="5401559" y="245097"/>
              <a:ext cx="914400" cy="395926"/>
            </a:xfrm>
            <a:prstGeom prst="roundRect">
              <a:avLst/>
            </a:prstGeom>
            <a:solidFill>
              <a:srgbClr val="92D050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+mn-ea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35571" y="273377"/>
              <a:ext cx="414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/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706864" y="273377"/>
              <a:ext cx="543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/>
              <a:r>
                <a:rPr lang="ko-KR" altLang="en-US" sz="1400" b="1" smtClean="0">
                  <a:solidFill>
                    <a:schemeClr val="bg1"/>
                  </a:solidFill>
                  <a:latin typeface="+mn-ea"/>
                </a:rPr>
                <a:t>전략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6372520" y="395926"/>
              <a:ext cx="75414" cy="75414"/>
            </a:xfrm>
            <a:prstGeom prst="ellipse">
              <a:avLst/>
            </a:prstGeom>
            <a:solidFill>
              <a:srgbClr val="92D050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4899381" y="5666623"/>
            <a:ext cx="1112363" cy="395926"/>
            <a:chOff x="5335571" y="245097"/>
            <a:chExt cx="1112363" cy="395926"/>
          </a:xfrm>
        </p:grpSpPr>
        <p:sp>
          <p:nvSpPr>
            <p:cNvPr id="174" name="모서리가 둥근 직사각형 173"/>
            <p:cNvSpPr/>
            <p:nvPr/>
          </p:nvSpPr>
          <p:spPr>
            <a:xfrm>
              <a:off x="5401559" y="245097"/>
              <a:ext cx="914400" cy="395926"/>
            </a:xfrm>
            <a:prstGeom prst="roundRect">
              <a:avLst/>
            </a:prstGeom>
            <a:solidFill>
              <a:schemeClr val="accent3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+mn-e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335571" y="273377"/>
              <a:ext cx="414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/>
              <a:r>
                <a:rPr lang="en-US" altLang="ko-KR" sz="1400" dirty="0" smtClean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706864" y="273377"/>
              <a:ext cx="5431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/>
              <a:r>
                <a:rPr lang="ko-KR" altLang="en-US" sz="1400" b="1" smtClean="0">
                  <a:solidFill>
                    <a:schemeClr val="bg1"/>
                  </a:solidFill>
                  <a:latin typeface="+mn-ea"/>
                </a:rPr>
                <a:t>전략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6372520" y="395926"/>
              <a:ext cx="75414" cy="75414"/>
            </a:xfrm>
            <a:prstGeom prst="ellipse">
              <a:avLst/>
            </a:prstGeom>
            <a:solidFill>
              <a:schemeClr val="accent3"/>
            </a:solidFill>
            <a:ln w="12700" cmpd="sng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178" name="오각형 177"/>
          <p:cNvSpPr/>
          <p:nvPr/>
        </p:nvSpPr>
        <p:spPr>
          <a:xfrm rot="5400000">
            <a:off x="6351108" y="453761"/>
            <a:ext cx="952108" cy="3572757"/>
          </a:xfrm>
          <a:prstGeom prst="homePlate">
            <a:avLst>
              <a:gd name="adj" fmla="val 59901"/>
            </a:avLst>
          </a:prstGeom>
          <a:solidFill>
            <a:srgbClr val="7CA228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+mn-ea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5785501" y="1971475"/>
            <a:ext cx="19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/>
            <a:r>
              <a:rPr lang="ko-KR" altLang="en-US" sz="1800" b="1" dirty="0" smtClean="0">
                <a:solidFill>
                  <a:schemeClr val="bg1"/>
                </a:solidFill>
                <a:latin typeface="+mn-ea"/>
              </a:rPr>
              <a:t>추진 전략</a:t>
            </a:r>
            <a:endParaRPr lang="ko-KR" altLang="en-US" sz="1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0" name="오각형 179"/>
          <p:cNvSpPr/>
          <p:nvPr/>
        </p:nvSpPr>
        <p:spPr>
          <a:xfrm rot="5400000">
            <a:off x="1574930" y="956591"/>
            <a:ext cx="707008" cy="2322000"/>
          </a:xfrm>
          <a:prstGeom prst="homePlate">
            <a:avLst>
              <a:gd name="adj" fmla="val 59901"/>
            </a:avLst>
          </a:prstGeom>
          <a:solidFill>
            <a:srgbClr val="A1907F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+mn-ea"/>
            </a:endParaRPr>
          </a:p>
        </p:txBody>
      </p:sp>
      <p:sp>
        <p:nvSpPr>
          <p:cNvPr id="181" name="AutoShape 257"/>
          <p:cNvSpPr>
            <a:spLocks noChangeArrowheads="1"/>
          </p:cNvSpPr>
          <p:nvPr/>
        </p:nvSpPr>
        <p:spPr bwMode="auto">
          <a:xfrm>
            <a:off x="1012672" y="1923319"/>
            <a:ext cx="1796064" cy="288593"/>
          </a:xfrm>
          <a:prstGeom prst="roundRect">
            <a:avLst>
              <a:gd name="adj" fmla="val 10736"/>
            </a:avLst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본 프로젝트 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 latinLnBrk="0"/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핵심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이슈</a:t>
            </a:r>
          </a:p>
        </p:txBody>
      </p:sp>
      <p:sp>
        <p:nvSpPr>
          <p:cNvPr id="182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당사는 전문 인력을 투입하고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검증된 솔루션 기반의 커스터마이징 및 연계 개발을 통하여 본 사업을 성공적으로 추진하겠습니다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3" name="Rectangle 15"/>
          <p:cNvSpPr>
            <a:spLocks noChangeArrowheads="1"/>
          </p:cNvSpPr>
          <p:nvPr/>
        </p:nvSpPr>
        <p:spPr bwMode="auto">
          <a:xfrm>
            <a:off x="873068" y="5492562"/>
            <a:ext cx="2101449" cy="74513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none"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중심의 디자인과 기능을 </a:t>
            </a:r>
            <a:endParaRPr kumimoji="0"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구현할 수  있는가</a:t>
            </a:r>
            <a:r>
              <a:rPr kumimoji="0"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kumimoji="0"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4" name="AutoShape 132"/>
          <p:cNvSpPr>
            <a:spLocks noChangeArrowheads="1"/>
          </p:cNvSpPr>
          <p:nvPr/>
        </p:nvSpPr>
        <p:spPr bwMode="gray">
          <a:xfrm rot="5400000">
            <a:off x="879701" y="5488193"/>
            <a:ext cx="315065" cy="325640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144463" marR="0" lvl="0" indent="-14446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85" name="Oval 133"/>
          <p:cNvSpPr>
            <a:spLocks noChangeArrowheads="1"/>
          </p:cNvSpPr>
          <p:nvPr/>
        </p:nvSpPr>
        <p:spPr bwMode="gray">
          <a:xfrm>
            <a:off x="848705" y="5471923"/>
            <a:ext cx="245087" cy="23712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071A2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4D4D4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874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kern="0" dirty="0" smtClean="0">
                <a:solidFill>
                  <a:srgbClr val="FFFFFF"/>
                </a:solidFill>
                <a:latin typeface="+mn-ea"/>
              </a:rPr>
              <a:t>4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494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사업 추진 전략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개발방법론 선정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본 프로젝트의 특성 및 방법론 요구사항을 고려하여 최적의 프로세스와 효율적인 분석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 기법을 제공하는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MS Dynamics Sure Step Methodology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채택합니다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AutoShape 224"/>
          <p:cNvSpPr>
            <a:spLocks noChangeArrowheads="1"/>
          </p:cNvSpPr>
          <p:nvPr/>
        </p:nvSpPr>
        <p:spPr bwMode="auto">
          <a:xfrm>
            <a:off x="504280" y="2135779"/>
            <a:ext cx="2186828" cy="1708694"/>
          </a:xfrm>
          <a:prstGeom prst="roundRect">
            <a:avLst>
              <a:gd name="adj" fmla="val 2298"/>
            </a:avLst>
          </a:prstGeom>
          <a:solidFill>
            <a:schemeClr val="bg1"/>
          </a:solidFill>
          <a:ln w="15875" algn="ctr">
            <a:solidFill>
              <a:srgbClr val="7CA22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288000" rIns="72000" anchor="t" anchorCtr="0"/>
          <a:lstStyle/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Microsoft Dynamics </a:t>
            </a:r>
            <a:r>
              <a:rPr lang="ko-KR" altLang="en-US" sz="900" smtClean="0">
                <a:solidFill>
                  <a:prstClr val="black"/>
                </a:solidFill>
                <a:latin typeface="+mn-ea"/>
              </a:rPr>
              <a:t>아키텍처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환경으로 전황에 따른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통합성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요구</a:t>
            </a:r>
          </a:p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짧은 프로젝트 기간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단계적 프로젝트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오픈</a:t>
            </a:r>
            <a:endParaRPr lang="en-US" altLang="ko-KR" sz="9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AutoShape 224"/>
          <p:cNvSpPr>
            <a:spLocks noChangeArrowheads="1"/>
          </p:cNvSpPr>
          <p:nvPr/>
        </p:nvSpPr>
        <p:spPr bwMode="auto">
          <a:xfrm>
            <a:off x="504280" y="4470742"/>
            <a:ext cx="2186828" cy="1708691"/>
          </a:xfrm>
          <a:prstGeom prst="roundRect">
            <a:avLst>
              <a:gd name="adj" fmla="val 2066"/>
            </a:avLst>
          </a:prstGeom>
          <a:solidFill>
            <a:schemeClr val="bg1"/>
          </a:solidFill>
          <a:ln w="15875" algn="ctr">
            <a:solidFill>
              <a:srgbClr val="7CA22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288000" rIns="72000" anchor="t" anchorCtr="0"/>
          <a:lstStyle/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dirty="0" err="1" smtClean="0">
                <a:solidFill>
                  <a:prstClr val="black"/>
                </a:solidFill>
                <a:latin typeface="+mn-ea"/>
              </a:rPr>
              <a:t>Dynmaics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아키텍처에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유연한 분석 설계 기법 제시</a:t>
            </a:r>
          </a:p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유지보수를 고려한 산출물 제시</a:t>
            </a:r>
          </a:p>
          <a:p>
            <a:pPr marL="85725" indent="-85725" latinLnBrk="0">
              <a:spcBef>
                <a:spcPts val="240"/>
              </a:spcBef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중복작업 및 요소 제거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산출물의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</a:rPr>
              <a:t>일관성 보장</a:t>
            </a:r>
            <a:endParaRPr lang="ko-KR" altLang="en-US" sz="9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75537" y="1992423"/>
            <a:ext cx="1844315" cy="288593"/>
            <a:chOff x="756804" y="3632721"/>
            <a:chExt cx="1844315" cy="288593"/>
          </a:xfrm>
          <a:solidFill>
            <a:srgbClr val="7CA228"/>
          </a:solidFill>
        </p:grpSpPr>
        <p:sp>
          <p:nvSpPr>
            <p:cNvPr id="8" name="AutoShape 257"/>
            <p:cNvSpPr>
              <a:spLocks noChangeArrowheads="1"/>
            </p:cNvSpPr>
            <p:nvPr/>
          </p:nvSpPr>
          <p:spPr bwMode="auto">
            <a:xfrm>
              <a:off x="756805" y="3632721"/>
              <a:ext cx="1844314" cy="288593"/>
            </a:xfrm>
            <a:prstGeom prst="roundRect">
              <a:avLst>
                <a:gd name="adj" fmla="val 10736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 anchor="ctr"/>
            <a:lstStyle/>
            <a:p>
              <a:pPr algn="ctr" latinLnBrk="0"/>
              <a:r>
                <a:rPr lang="ko-KR" altLang="en-US" sz="1000" b="1" dirty="0">
                  <a:solidFill>
                    <a:prstClr val="white"/>
                  </a:solidFill>
                  <a:latin typeface="+mn-ea"/>
                </a:rPr>
                <a:t>본 </a:t>
              </a:r>
              <a:r>
                <a:rPr lang="ko-KR" altLang="en-US" sz="1000" b="1" dirty="0" smtClean="0">
                  <a:solidFill>
                    <a:prstClr val="white"/>
                  </a:solidFill>
                  <a:latin typeface="+mn-ea"/>
                </a:rPr>
                <a:t>프로젝</a:t>
              </a:r>
              <a:r>
                <a:rPr lang="ko-KR" altLang="en-US" sz="1000" b="1" dirty="0">
                  <a:solidFill>
                    <a:prstClr val="white"/>
                  </a:solidFill>
                  <a:latin typeface="+mn-ea"/>
                </a:rPr>
                <a:t>트</a:t>
              </a:r>
              <a:r>
                <a:rPr lang="ko-KR" altLang="en-US" sz="1000" b="1" dirty="0" smtClean="0">
                  <a:solidFill>
                    <a:prstClr val="white"/>
                  </a:solidFill>
                  <a:latin typeface="+mn-ea"/>
                </a:rPr>
                <a:t>의 </a:t>
              </a:r>
              <a:r>
                <a:rPr lang="ko-KR" altLang="en-US" sz="1000" b="1" dirty="0">
                  <a:solidFill>
                    <a:prstClr val="white"/>
                  </a:solidFill>
                  <a:latin typeface="+mn-ea"/>
                </a:rPr>
                <a:t>특성</a:t>
              </a:r>
            </a:p>
          </p:txBody>
        </p:sp>
        <p:grpSp>
          <p:nvGrpSpPr>
            <p:cNvPr id="9" name="그룹 111"/>
            <p:cNvGrpSpPr/>
            <p:nvPr/>
          </p:nvGrpSpPr>
          <p:grpSpPr>
            <a:xfrm>
              <a:off x="756804" y="3746997"/>
              <a:ext cx="117474" cy="60040"/>
              <a:chOff x="2614133" y="337148"/>
              <a:chExt cx="117474" cy="60040"/>
            </a:xfrm>
            <a:grpFill/>
          </p:grpSpPr>
          <p:sp>
            <p:nvSpPr>
              <p:cNvPr id="10" name="타원 9"/>
              <p:cNvSpPr/>
              <p:nvPr/>
            </p:nvSpPr>
            <p:spPr>
              <a:xfrm>
                <a:off x="2671567" y="337148"/>
                <a:ext cx="60040" cy="60040"/>
              </a:xfrm>
              <a:prstGeom prst="ellips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3450"/>
                <a:endParaRPr lang="ko-KR" altLang="en-US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2614133" y="367961"/>
                <a:ext cx="50006" cy="0"/>
              </a:xfrm>
              <a:custGeom>
                <a:avLst/>
                <a:gdLst>
                  <a:gd name="connsiteX0" fmla="*/ 0 w 50006"/>
                  <a:gd name="connsiteY0" fmla="*/ 0 h 0"/>
                  <a:gd name="connsiteX1" fmla="*/ 50006 w 5000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06">
                    <a:moveTo>
                      <a:pt x="0" y="0"/>
                    </a:moveTo>
                    <a:lnTo>
                      <a:pt x="50006" y="0"/>
                    </a:lnTo>
                  </a:path>
                </a:pathLst>
              </a:custGeom>
              <a:grpFill/>
              <a:ln w="15875">
                <a:solidFill>
                  <a:schemeClr val="bg1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3450"/>
                <a:endParaRPr lang="ko-KR" altLang="en-US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12" name="그룹 102"/>
          <p:cNvGrpSpPr/>
          <p:nvPr/>
        </p:nvGrpSpPr>
        <p:grpSpPr>
          <a:xfrm>
            <a:off x="675537" y="4327383"/>
            <a:ext cx="1844314" cy="288593"/>
            <a:chOff x="3980539" y="3632721"/>
            <a:chExt cx="1844314" cy="288593"/>
          </a:xfrm>
          <a:solidFill>
            <a:srgbClr val="7CA228"/>
          </a:solidFill>
        </p:grpSpPr>
        <p:sp>
          <p:nvSpPr>
            <p:cNvPr id="13" name="AutoShape 257"/>
            <p:cNvSpPr>
              <a:spLocks noChangeArrowheads="1"/>
            </p:cNvSpPr>
            <p:nvPr/>
          </p:nvSpPr>
          <p:spPr bwMode="auto">
            <a:xfrm>
              <a:off x="3980539" y="3632721"/>
              <a:ext cx="1844314" cy="288593"/>
            </a:xfrm>
            <a:prstGeom prst="roundRect">
              <a:avLst>
                <a:gd name="adj" fmla="val 10736"/>
              </a:avLst>
            </a:prstGeom>
            <a:grpFill/>
            <a:ln>
              <a:noFill/>
            </a:ln>
            <a:effectLst/>
            <a:extLst/>
          </p:spPr>
          <p:txBody>
            <a:bodyPr wrap="square" lIns="0" tIns="0" rIns="0" bIns="0" anchor="ctr"/>
            <a:lstStyle/>
            <a:p>
              <a:pPr algn="ctr" latinLnBrk="0"/>
              <a:r>
                <a:rPr lang="ko-KR" altLang="en-US" sz="1000" b="1" dirty="0">
                  <a:solidFill>
                    <a:prstClr val="white"/>
                  </a:solidFill>
                  <a:latin typeface="+mn-ea"/>
                </a:rPr>
                <a:t>방법론 요구사항</a:t>
              </a:r>
            </a:p>
          </p:txBody>
        </p:sp>
        <p:grpSp>
          <p:nvGrpSpPr>
            <p:cNvPr id="14" name="그룹 107"/>
            <p:cNvGrpSpPr/>
            <p:nvPr/>
          </p:nvGrpSpPr>
          <p:grpSpPr>
            <a:xfrm>
              <a:off x="3988798" y="3746997"/>
              <a:ext cx="117474" cy="60040"/>
              <a:chOff x="2614133" y="337148"/>
              <a:chExt cx="117474" cy="60040"/>
            </a:xfrm>
            <a:grpFill/>
          </p:grpSpPr>
          <p:sp>
            <p:nvSpPr>
              <p:cNvPr id="15" name="타원 14"/>
              <p:cNvSpPr/>
              <p:nvPr/>
            </p:nvSpPr>
            <p:spPr>
              <a:xfrm>
                <a:off x="2671567" y="337148"/>
                <a:ext cx="60040" cy="60040"/>
              </a:xfrm>
              <a:prstGeom prst="ellips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3450"/>
                <a:endParaRPr lang="ko-KR" altLang="en-US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614133" y="367961"/>
                <a:ext cx="50006" cy="0"/>
              </a:xfrm>
              <a:custGeom>
                <a:avLst/>
                <a:gdLst>
                  <a:gd name="connsiteX0" fmla="*/ 0 w 50006"/>
                  <a:gd name="connsiteY0" fmla="*/ 0 h 0"/>
                  <a:gd name="connsiteX1" fmla="*/ 50006 w 5000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06">
                    <a:moveTo>
                      <a:pt x="0" y="0"/>
                    </a:moveTo>
                    <a:lnTo>
                      <a:pt x="50006" y="0"/>
                    </a:lnTo>
                  </a:path>
                </a:pathLst>
              </a:custGeom>
              <a:grpFill/>
              <a:ln w="15875">
                <a:solidFill>
                  <a:schemeClr val="bg1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3450"/>
                <a:endParaRPr lang="ko-KR" altLang="en-US" sz="1000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17" name="그룹 103"/>
          <p:cNvGrpSpPr/>
          <p:nvPr/>
        </p:nvGrpSpPr>
        <p:grpSpPr>
          <a:xfrm>
            <a:off x="1396105" y="3880611"/>
            <a:ext cx="403179" cy="403179"/>
            <a:chOff x="1166885" y="1625778"/>
            <a:chExt cx="246058" cy="246058"/>
          </a:xfrm>
          <a:solidFill>
            <a:srgbClr val="092F19"/>
          </a:solidFill>
        </p:grpSpPr>
        <p:sp>
          <p:nvSpPr>
            <p:cNvPr id="18" name="모서리가 둥근 직사각형 17"/>
            <p:cNvSpPr/>
            <p:nvPr/>
          </p:nvSpPr>
          <p:spPr>
            <a:xfrm flipH="1">
              <a:off x="1256609" y="1625778"/>
              <a:ext cx="66610" cy="246058"/>
            </a:xfrm>
            <a:prstGeom prst="roundRect">
              <a:avLst>
                <a:gd name="adj" fmla="val 44283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2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5400000">
              <a:off x="1256609" y="1625778"/>
              <a:ext cx="66610" cy="246058"/>
            </a:xfrm>
            <a:prstGeom prst="roundRect">
              <a:avLst>
                <a:gd name="adj" fmla="val 44283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2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3698828" y="6315069"/>
            <a:ext cx="1912887" cy="22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33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99999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ctr" defTabSz="933450" eaLnBrk="1" latinLnBrk="0" hangingPunct="1">
              <a:defRPr sz="1500">
                <a:solidFill>
                  <a:srgbClr val="203C5E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algn="ctr" defTabSz="933450" eaLnBrk="0" hangingPunct="0">
              <a:defRPr sz="1900">
                <a:latin typeface="굴림" pitchFamily="50" charset="-127"/>
                <a:ea typeface="굴림" pitchFamily="50" charset="-127"/>
              </a:defRPr>
            </a:lvl2pPr>
            <a:lvl3pPr marL="1143000" indent="-228600" algn="ctr" defTabSz="933450" eaLnBrk="0" hangingPunct="0">
              <a:defRPr sz="1900">
                <a:latin typeface="굴림" pitchFamily="50" charset="-127"/>
                <a:ea typeface="굴림" pitchFamily="50" charset="-127"/>
              </a:defRPr>
            </a:lvl3pPr>
            <a:lvl4pPr marL="1600200" indent="-228600" algn="ctr" defTabSz="933450" eaLnBrk="0" hangingPunct="0">
              <a:defRPr sz="1900">
                <a:latin typeface="굴림" pitchFamily="50" charset="-127"/>
                <a:ea typeface="굴림" pitchFamily="50" charset="-127"/>
              </a:defRPr>
            </a:lvl4pPr>
            <a:lvl5pPr marL="2057400" indent="-228600" algn="ctr" defTabSz="933450" eaLnBrk="0" hangingPunct="0">
              <a:defRPr sz="1900">
                <a:latin typeface="굴림" pitchFamily="50" charset="-127"/>
                <a:ea typeface="굴림" pitchFamily="50" charset="-127"/>
              </a:defRPr>
            </a:lvl5pPr>
            <a:lvl6pPr marL="2514600" indent="-228600" algn="ctr" defTabSz="9334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굴림" pitchFamily="50" charset="-127"/>
                <a:ea typeface="굴림" pitchFamily="50" charset="-127"/>
              </a:defRPr>
            </a:lvl6pPr>
            <a:lvl7pPr marL="2971800" indent="-228600" algn="ctr" defTabSz="9334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굴림" pitchFamily="50" charset="-127"/>
                <a:ea typeface="굴림" pitchFamily="50" charset="-127"/>
              </a:defRPr>
            </a:lvl7pPr>
            <a:lvl8pPr marL="3429000" indent="-228600" algn="ctr" defTabSz="9334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굴림" pitchFamily="50" charset="-127"/>
                <a:ea typeface="굴림" pitchFamily="50" charset="-127"/>
              </a:defRPr>
            </a:lvl8pPr>
            <a:lvl9pPr marL="3886200" indent="-228600" algn="ctr" defTabSz="933450" eaLnBrk="0" fontAlgn="base" hangingPunct="0">
              <a:spcBef>
                <a:spcPct val="0"/>
              </a:spcBef>
              <a:spcAft>
                <a:spcPct val="0"/>
              </a:spcAft>
              <a:defRPr sz="1900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1400" b="1" dirty="0" smtClean="0">
                <a:solidFill>
                  <a:srgbClr val="092F19"/>
                </a:solidFill>
                <a:latin typeface="+mn-ea"/>
                <a:ea typeface="+mn-ea"/>
              </a:rPr>
              <a:t>최적의 프로세스와 효율적인 분석 설계 </a:t>
            </a:r>
            <a:r>
              <a:rPr lang="ko-KR" altLang="en-US" sz="1400" b="1" dirty="0">
                <a:solidFill>
                  <a:srgbClr val="092F19"/>
                </a:solidFill>
                <a:latin typeface="+mn-ea"/>
                <a:ea typeface="+mn-ea"/>
              </a:rPr>
              <a:t>기법 제공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045" y="5570625"/>
            <a:ext cx="659156" cy="53344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05" y="3182380"/>
            <a:ext cx="543826" cy="577091"/>
          </a:xfrm>
          <a:prstGeom prst="rect">
            <a:avLst/>
          </a:prstGeom>
        </p:spPr>
      </p:pic>
      <p:sp>
        <p:nvSpPr>
          <p:cNvPr id="23" name="AutoShape 257"/>
          <p:cNvSpPr>
            <a:spLocks noChangeArrowheads="1"/>
          </p:cNvSpPr>
          <p:nvPr/>
        </p:nvSpPr>
        <p:spPr bwMode="auto">
          <a:xfrm>
            <a:off x="3034143" y="2133652"/>
            <a:ext cx="5687890" cy="4045781"/>
          </a:xfrm>
          <a:prstGeom prst="roundRect">
            <a:avLst>
              <a:gd name="adj" fmla="val 1562"/>
            </a:avLst>
          </a:prstGeom>
          <a:noFill/>
          <a:ln w="6350">
            <a:solidFill>
              <a:srgbClr val="092F19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altLang="ko-KR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067582" y="1993951"/>
            <a:ext cx="3664086" cy="280994"/>
            <a:chOff x="5359190" y="1870875"/>
            <a:chExt cx="3664086" cy="280994"/>
          </a:xfrm>
          <a:solidFill>
            <a:srgbClr val="092F19"/>
          </a:solidFill>
        </p:grpSpPr>
        <p:sp>
          <p:nvSpPr>
            <p:cNvPr id="25" name="AutoShape 257"/>
            <p:cNvSpPr>
              <a:spLocks noChangeArrowheads="1"/>
            </p:cNvSpPr>
            <p:nvPr/>
          </p:nvSpPr>
          <p:spPr bwMode="auto">
            <a:xfrm>
              <a:off x="5359190" y="1870875"/>
              <a:ext cx="3664086" cy="28099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  <a:extLst/>
          </p:spPr>
          <p:txBody>
            <a:bodyPr wrap="square" lIns="0" tIns="0" rIns="0" bIns="0" anchor="ctr"/>
            <a:lstStyle/>
            <a:p>
              <a:pPr algn="ctr" latinLnBrk="0"/>
              <a:r>
                <a:rPr lang="en-US" altLang="ko-KR" sz="1100" b="1" dirty="0" smtClean="0">
                  <a:solidFill>
                    <a:prstClr val="white"/>
                  </a:solidFill>
                  <a:latin typeface="+mn-ea"/>
                </a:rPr>
                <a:t>MS Dynamics Sure Step Methodology</a:t>
              </a:r>
              <a:endParaRPr lang="ko-KR" altLang="en-US" sz="11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420991" y="1977236"/>
              <a:ext cx="68400" cy="68272"/>
            </a:xfrm>
            <a:prstGeom prst="ellipse">
              <a:avLst/>
            </a:prstGeom>
            <a:grpFill/>
            <a:ln w="15875">
              <a:solidFill>
                <a:schemeClr val="bg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3450"/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 bwMode="auto">
            <a:xfrm flipH="1">
              <a:off x="5359190" y="2011372"/>
              <a:ext cx="61809" cy="0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  <a:extLst/>
          </p:spPr>
        </p:cxnSp>
        <p:sp>
          <p:nvSpPr>
            <p:cNvPr id="28" name="타원 27"/>
            <p:cNvSpPr/>
            <p:nvPr/>
          </p:nvSpPr>
          <p:spPr>
            <a:xfrm flipH="1">
              <a:off x="8903911" y="1977236"/>
              <a:ext cx="68400" cy="68272"/>
            </a:xfrm>
            <a:prstGeom prst="ellipse">
              <a:avLst/>
            </a:prstGeom>
            <a:grpFill/>
            <a:ln w="15875">
              <a:solidFill>
                <a:schemeClr val="bg1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3450"/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 bwMode="auto">
            <a:xfrm>
              <a:off x="8961467" y="2011372"/>
              <a:ext cx="61809" cy="0"/>
            </a:xfrm>
            <a:prstGeom prst="line">
              <a:avLst/>
            </a:prstGeom>
            <a:grpFill/>
            <a:ln w="15875">
              <a:solidFill>
                <a:schemeClr val="bg1"/>
              </a:solidFill>
            </a:ln>
            <a:extLst/>
          </p:spPr>
        </p:cxnSp>
      </p:grpSp>
      <p:sp>
        <p:nvSpPr>
          <p:cNvPr id="30" name="오른쪽 화살표 29"/>
          <p:cNvSpPr/>
          <p:nvPr/>
        </p:nvSpPr>
        <p:spPr bwMode="auto">
          <a:xfrm>
            <a:off x="1578875" y="3843564"/>
            <a:ext cx="1392606" cy="498172"/>
          </a:xfrm>
          <a:prstGeom prst="rightArrow">
            <a:avLst/>
          </a:prstGeom>
          <a:gradFill>
            <a:gsLst>
              <a:gs pos="32000">
                <a:srgbClr val="092F19"/>
              </a:gs>
              <a:gs pos="77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996504" y="2334224"/>
            <a:ext cx="5668006" cy="3792899"/>
            <a:chOff x="4170019" y="1867711"/>
            <a:chExt cx="5668006" cy="4024840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301270" y="4942200"/>
              <a:ext cx="5508891" cy="430401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4290059" y="4084665"/>
              <a:ext cx="5520098" cy="340040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graphicFrame>
          <p:nvGraphicFramePr>
            <p:cNvPr id="34" name="다이어그램 33"/>
            <p:cNvGraphicFramePr/>
            <p:nvPr>
              <p:extLst/>
            </p:nvPr>
          </p:nvGraphicFramePr>
          <p:xfrm>
            <a:off x="4290061" y="1867711"/>
            <a:ext cx="5547964" cy="3382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5" name="Pentagon 17"/>
            <p:cNvSpPr/>
            <p:nvPr/>
          </p:nvSpPr>
          <p:spPr>
            <a:xfrm>
              <a:off x="4290060" y="2277078"/>
              <a:ext cx="970009" cy="650643"/>
            </a:xfrm>
            <a:prstGeom prst="homePlate">
              <a:avLst>
                <a:gd name="adj" fmla="val 13514"/>
              </a:avLst>
            </a:prstGeom>
            <a:solidFill>
              <a:srgbClr val="5191CD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91430" tIns="45715" rIns="91430" bIns="45715" spcCol="0" rtlCol="0" anchor="ctr"/>
            <a:lstStyle/>
            <a:p>
              <a:pPr marL="0" marR="0" lvl="0" indent="0" algn="ctr" defTabSz="91436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0" cap="none" spc="-80" normalizeH="0" baseline="0" noProof="0" dirty="0">
                  <a:ln>
                    <a:noFill/>
                  </a:ln>
                  <a:solidFill>
                    <a:srgbClr val="5191CD">
                      <a:lumMod val="75000"/>
                    </a:srgbClr>
                  </a:solidFill>
                  <a:effectLst/>
                  <a:uLnTx/>
                  <a:uFillTx/>
                  <a:latin typeface="+mn-ea"/>
                  <a:cs typeface="Segoe UI" pitchFamily="34" charset="0"/>
                </a:rPr>
                <a:t>Solution Envisioning</a:t>
              </a:r>
            </a:p>
          </p:txBody>
        </p:sp>
        <p:sp>
          <p:nvSpPr>
            <p:cNvPr id="36" name="Pentagon 19"/>
            <p:cNvSpPr/>
            <p:nvPr/>
          </p:nvSpPr>
          <p:spPr>
            <a:xfrm>
              <a:off x="5260070" y="2618796"/>
              <a:ext cx="3560080" cy="310101"/>
            </a:xfrm>
            <a:prstGeom prst="homePlate">
              <a:avLst>
                <a:gd name="adj" fmla="val 30253"/>
              </a:avLst>
            </a:prstGeom>
            <a:solidFill>
              <a:srgbClr val="5191CD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91430" tIns="45715" rIns="91430" bIns="45715" spcCol="0" rtlCol="0" anchor="ctr"/>
            <a:lstStyle/>
            <a:p>
              <a:pPr marL="0" marR="0" lvl="0" indent="0" algn="ctr" defTabSz="91436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0" cap="none" spc="-80" normalizeH="0" baseline="0" noProof="0" dirty="0">
                  <a:ln>
                    <a:noFill/>
                  </a:ln>
                  <a:solidFill>
                    <a:srgbClr val="5191CD">
                      <a:lumMod val="75000"/>
                    </a:srgbClr>
                  </a:solidFill>
                  <a:effectLst/>
                  <a:uLnTx/>
                  <a:uFillTx/>
                  <a:latin typeface="+mn-ea"/>
                  <a:cs typeface="Segoe UI" pitchFamily="34" charset="0"/>
                </a:rPr>
                <a:t>Solution Optimization</a:t>
              </a:r>
            </a:p>
          </p:txBody>
        </p:sp>
        <p:sp>
          <p:nvSpPr>
            <p:cNvPr id="37" name="Pentagon 18"/>
            <p:cNvSpPr/>
            <p:nvPr/>
          </p:nvSpPr>
          <p:spPr>
            <a:xfrm>
              <a:off x="5260070" y="2279933"/>
              <a:ext cx="3560080" cy="308944"/>
            </a:xfrm>
            <a:prstGeom prst="homePlate">
              <a:avLst>
                <a:gd name="adj" fmla="val 30179"/>
              </a:avLst>
            </a:prstGeom>
            <a:solidFill>
              <a:srgbClr val="5191CD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91430" tIns="45715" rIns="91430" bIns="45715" spcCol="0" rtlCol="0" anchor="ctr"/>
            <a:lstStyle/>
            <a:p>
              <a:pPr marL="0" marR="0" lvl="0" indent="0" algn="ctr" defTabSz="91436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0" cap="none" spc="-80" normalizeH="0" baseline="0" noProof="0" dirty="0">
                  <a:ln>
                    <a:noFill/>
                  </a:ln>
                  <a:solidFill>
                    <a:srgbClr val="5191CD">
                      <a:lumMod val="75000"/>
                    </a:srgbClr>
                  </a:solidFill>
                  <a:effectLst/>
                  <a:uLnTx/>
                  <a:uFillTx/>
                  <a:latin typeface="+mn-ea"/>
                  <a:cs typeface="Segoe UI" pitchFamily="34" charset="0"/>
                </a:rPr>
                <a:t>Solution Delivery</a:t>
              </a:r>
            </a:p>
          </p:txBody>
        </p:sp>
        <p:sp>
          <p:nvSpPr>
            <p:cNvPr id="38" name="Pentagon 28"/>
            <p:cNvSpPr/>
            <p:nvPr/>
          </p:nvSpPr>
          <p:spPr>
            <a:xfrm>
              <a:off x="8820150" y="2277015"/>
              <a:ext cx="990012" cy="650375"/>
            </a:xfrm>
            <a:prstGeom prst="homePlate">
              <a:avLst>
                <a:gd name="adj" fmla="val 12955"/>
              </a:avLst>
            </a:prstGeom>
            <a:solidFill>
              <a:srgbClr val="5191CD">
                <a:lumMod val="40000"/>
                <a:lumOff val="60000"/>
              </a:srgbClr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lIns="91430" tIns="45715" rIns="91430" bIns="45715" spcCol="0" rtlCol="0" anchor="ctr"/>
            <a:lstStyle/>
            <a:p>
              <a:pPr marL="0" marR="0" lvl="0" indent="0" algn="ctr" defTabSz="91436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0" i="0" u="none" strike="noStrike" kern="0" cap="none" spc="-80" normalizeH="0" baseline="0" noProof="0" dirty="0">
                  <a:ln>
                    <a:noFill/>
                  </a:ln>
                  <a:solidFill>
                    <a:srgbClr val="5191CD">
                      <a:lumMod val="75000"/>
                    </a:srgbClr>
                  </a:solidFill>
                  <a:effectLst/>
                  <a:uLnTx/>
                  <a:uFillTx/>
                  <a:latin typeface="+mn-ea"/>
                  <a:cs typeface="Segoe UI" pitchFamily="34" charset="0"/>
                </a:rPr>
                <a:t>Solution Support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301270" y="5429880"/>
              <a:ext cx="5508891" cy="430401"/>
            </a:xfrm>
            <a:prstGeom prst="roundRect">
              <a:avLst/>
            </a:prstGeom>
            <a:solidFill>
              <a:srgbClr val="4F81BD">
                <a:lumMod val="20000"/>
                <a:lumOff val="80000"/>
              </a:srgb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55870" y="5467974"/>
              <a:ext cx="760144" cy="424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Customer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Roles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4290058" y="3003584"/>
              <a:ext cx="5520099" cy="994401"/>
            </a:xfrm>
            <a:prstGeom prst="roundRect">
              <a:avLst>
                <a:gd name="adj" fmla="val 8238"/>
              </a:avLst>
            </a:prstGeom>
            <a:solidFill>
              <a:srgbClr val="4F81BD">
                <a:lumMod val="20000"/>
                <a:lumOff val="80000"/>
              </a:srgb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17491" y="4963149"/>
              <a:ext cx="817853" cy="424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Consulting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Roles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4963393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Project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Manager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923037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Engagement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Manager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882681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Consultant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7842325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Development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Consultant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801968" y="4991724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Tech.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Consultant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4963393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Business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 Decision Maker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5923037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Project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Manager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6882681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IT Manager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842325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Key</a:t>
              </a:r>
              <a:r>
                <a:rPr kumimoji="1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User</a:t>
              </a: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8801968" y="5496549"/>
              <a:ext cx="936000" cy="319800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End User</a:t>
              </a:r>
              <a:endParaRPr kumimoji="1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4290058" y="4476588"/>
              <a:ext cx="5520101" cy="365673"/>
            </a:xfrm>
            <a:prstGeom prst="chevron">
              <a:avLst/>
            </a:prstGeom>
            <a:solidFill>
              <a:sysClr val="window" lastClr="FFFFFF">
                <a:lumMod val="85000"/>
              </a:sysClr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290060" y="4479279"/>
              <a:ext cx="606626" cy="424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PM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Library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73301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Scope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649501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Issue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726463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Time/Cost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803425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Resource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8824828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Quality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4963393" y="4572777"/>
              <a:ext cx="747798" cy="226306"/>
            </a:xfrm>
            <a:prstGeom prst="roundRect">
              <a:avLst/>
            </a:prstGeom>
            <a:solidFill>
              <a:sysClr val="window" lastClr="FFFFFF"/>
            </a:solidFill>
            <a:ln w="12700" cmpd="sng">
              <a:solidFill>
                <a:sysClr val="windowText" lastClr="000000">
                  <a:alpha val="50000"/>
                </a:sys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Risk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4867519" y="4478455"/>
              <a:ext cx="270663" cy="249747"/>
              <a:chOff x="5952143" y="3418017"/>
              <a:chExt cx="1639592" cy="1512896"/>
            </a:xfrm>
          </p:grpSpPr>
          <p:sp>
            <p:nvSpPr>
              <p:cNvPr id="101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02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03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601089" y="4478366"/>
              <a:ext cx="270663" cy="249747"/>
              <a:chOff x="5952143" y="3418017"/>
              <a:chExt cx="1639592" cy="1512896"/>
            </a:xfrm>
          </p:grpSpPr>
          <p:sp>
            <p:nvSpPr>
              <p:cNvPr id="98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9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00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6363089" y="4478366"/>
              <a:ext cx="270663" cy="249747"/>
              <a:chOff x="5952143" y="3418017"/>
              <a:chExt cx="1639592" cy="1512896"/>
            </a:xfrm>
          </p:grpSpPr>
          <p:sp>
            <p:nvSpPr>
              <p:cNvPr id="95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6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7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7144139" y="4478366"/>
              <a:ext cx="270663" cy="249747"/>
              <a:chOff x="5952143" y="3418017"/>
              <a:chExt cx="1639592" cy="1512896"/>
            </a:xfrm>
          </p:grpSpPr>
          <p:sp>
            <p:nvSpPr>
              <p:cNvPr id="92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3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4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7915664" y="4478366"/>
              <a:ext cx="270663" cy="249747"/>
              <a:chOff x="5952143" y="3418017"/>
              <a:chExt cx="1639592" cy="1512896"/>
            </a:xfrm>
          </p:grpSpPr>
          <p:sp>
            <p:nvSpPr>
              <p:cNvPr id="89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0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1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8649089" y="4478366"/>
              <a:ext cx="270663" cy="249747"/>
              <a:chOff x="5952143" y="3418017"/>
              <a:chExt cx="1639592" cy="1512896"/>
            </a:xfrm>
          </p:grpSpPr>
          <p:sp>
            <p:nvSpPr>
              <p:cNvPr id="86" name="Freeform 3"/>
              <p:cNvSpPr>
                <a:spLocks/>
              </p:cNvSpPr>
              <p:nvPr/>
            </p:nvSpPr>
            <p:spPr bwMode="blackWhite">
              <a:xfrm>
                <a:off x="6075112" y="3418017"/>
                <a:ext cx="1363842" cy="64093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rgbClr val="FFFF00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7" name="Freeform 4"/>
              <p:cNvSpPr>
                <a:spLocks/>
              </p:cNvSpPr>
              <p:nvPr/>
            </p:nvSpPr>
            <p:spPr bwMode="blackWhite">
              <a:xfrm>
                <a:off x="5952143" y="3984421"/>
                <a:ext cx="1073187" cy="911091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rgbClr val="C0504D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8" name="Freeform 5"/>
              <p:cNvSpPr>
                <a:spLocks/>
              </p:cNvSpPr>
              <p:nvPr/>
            </p:nvSpPr>
            <p:spPr bwMode="blackWhite">
              <a:xfrm>
                <a:off x="6894908" y="3704946"/>
                <a:ext cx="696827" cy="1225967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rgbClr val="9BBB59"/>
              </a:solidFill>
              <a:ln w="127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4170019" y="4054464"/>
              <a:ext cx="950901" cy="424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Optimization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Offering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5030068" y="4140977"/>
              <a:ext cx="1095898" cy="226306"/>
            </a:xfrm>
            <a:prstGeom prst="roundRect">
              <a:avLst/>
            </a:prstGeom>
            <a:gradFill rotWithShape="1">
              <a:gsLst>
                <a:gs pos="0">
                  <a:srgbClr val="8064A2">
                    <a:tint val="50000"/>
                    <a:satMod val="300000"/>
                  </a:srgbClr>
                </a:gs>
                <a:gs pos="35000">
                  <a:srgbClr val="8064A2">
                    <a:tint val="37000"/>
                    <a:satMod val="300000"/>
                  </a:srgbClr>
                </a:gs>
                <a:gs pos="100000">
                  <a:srgbClr val="8064A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Architecture Review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6238685" y="4140977"/>
              <a:ext cx="1095898" cy="22630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50000"/>
                    <a:satMod val="300000"/>
                  </a:srgbClr>
                </a:gs>
                <a:gs pos="35000">
                  <a:srgbClr val="4F81BD">
                    <a:tint val="37000"/>
                    <a:satMod val="300000"/>
                  </a:srgbClr>
                </a:gs>
                <a:gs pos="100000">
                  <a:srgbClr val="4F81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Design Review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7447302" y="4140977"/>
              <a:ext cx="1095898" cy="226306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Code Review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8655918" y="4140977"/>
              <a:ext cx="1095898" cy="226306"/>
            </a:xfrm>
            <a:prstGeom prst="round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Performance Review</a:t>
              </a:r>
              <a:endParaRPr kumimoji="1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230010" y="3232718"/>
              <a:ext cx="748923" cy="587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Cross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Phase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dirty="0" smtClean="0">
                  <a:solidFill>
                    <a:prstClr val="black"/>
                  </a:solidFill>
                  <a:latin typeface="+mn-ea"/>
                </a:rPr>
                <a:t>Processes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4953100" y="3047525"/>
              <a:ext cx="4784868" cy="905411"/>
              <a:chOff x="4953100" y="3009425"/>
              <a:chExt cx="4719264" cy="765275"/>
            </a:xfrm>
          </p:grpSpPr>
          <p:sp>
            <p:nvSpPr>
              <p:cNvPr id="74" name="갈매기형 수장 73"/>
              <p:cNvSpPr/>
              <p:nvPr/>
            </p:nvSpPr>
            <p:spPr>
              <a:xfrm>
                <a:off x="4953100" y="3009425"/>
                <a:ext cx="4719263" cy="216000"/>
              </a:xfrm>
              <a:prstGeom prst="chevron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  Organization</a:t>
                </a:r>
                <a:endPara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5" name="갈매기형 수장 74"/>
              <p:cNvSpPr/>
              <p:nvPr/>
            </p:nvSpPr>
            <p:spPr>
              <a:xfrm>
                <a:off x="4963392" y="3279300"/>
                <a:ext cx="4708972" cy="216000"/>
              </a:xfrm>
              <a:prstGeom prst="chevron">
                <a:avLst/>
              </a:prstGeom>
              <a:solidFill>
                <a:srgbClr val="FFC000"/>
              </a:solidFill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     Solution</a:t>
                </a:r>
                <a:endPara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6" name="갈매기형 수장 75"/>
              <p:cNvSpPr/>
              <p:nvPr/>
            </p:nvSpPr>
            <p:spPr>
              <a:xfrm>
                <a:off x="4953101" y="3558700"/>
                <a:ext cx="4719262" cy="216000"/>
              </a:xfrm>
              <a:prstGeom prst="chevron">
                <a:avLst/>
              </a:prstGeom>
              <a:solidFill>
                <a:srgbClr val="1F497D">
                  <a:lumMod val="40000"/>
                  <a:lumOff val="60000"/>
                </a:srgbClr>
              </a:solidFill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   Technology</a:t>
                </a:r>
                <a:endParaRPr kumimoji="1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7" name="갈매기형 수장 76"/>
              <p:cNvSpPr/>
              <p:nvPr/>
            </p:nvSpPr>
            <p:spPr>
              <a:xfrm>
                <a:off x="5871752" y="3046126"/>
                <a:ext cx="1276761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Program Management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8" name="갈매기형 수장 77"/>
              <p:cNvSpPr/>
              <p:nvPr/>
            </p:nvSpPr>
            <p:spPr>
              <a:xfrm>
                <a:off x="7173368" y="304612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Business Process Analysis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9" name="갈매기형 수장 78"/>
              <p:cNvSpPr/>
              <p:nvPr/>
            </p:nvSpPr>
            <p:spPr>
              <a:xfrm>
                <a:off x="8393037" y="304612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Training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0" name="갈매기형 수장 79"/>
              <p:cNvSpPr/>
              <p:nvPr/>
            </p:nvSpPr>
            <p:spPr>
              <a:xfrm>
                <a:off x="5871752" y="3319176"/>
                <a:ext cx="1276761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Requirements and Configuration</a:t>
                </a:r>
                <a:endParaRPr kumimoji="1" lang="ko-KR" altLang="en-US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1" name="갈매기형 수장 80"/>
              <p:cNvSpPr/>
              <p:nvPr/>
            </p:nvSpPr>
            <p:spPr>
              <a:xfrm>
                <a:off x="7173368" y="331917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Custom Coding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2" name="갈매기형 수장 81"/>
              <p:cNvSpPr/>
              <p:nvPr/>
            </p:nvSpPr>
            <p:spPr>
              <a:xfrm>
                <a:off x="8393037" y="331917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Quality and Testing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3" name="갈매기형 수장 82"/>
              <p:cNvSpPr/>
              <p:nvPr/>
            </p:nvSpPr>
            <p:spPr>
              <a:xfrm>
                <a:off x="5871752" y="3585876"/>
                <a:ext cx="1276761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Infrastructure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4" name="갈매기형 수장 83"/>
              <p:cNvSpPr/>
              <p:nvPr/>
            </p:nvSpPr>
            <p:spPr>
              <a:xfrm>
                <a:off x="7173368" y="358587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Integration and Interfaces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5" name="갈매기형 수장 84"/>
              <p:cNvSpPr/>
              <p:nvPr/>
            </p:nvSpPr>
            <p:spPr>
              <a:xfrm>
                <a:off x="8393037" y="3585876"/>
                <a:ext cx="1194815" cy="142598"/>
              </a:xfrm>
              <a:prstGeom prst="chevron">
                <a:avLst/>
              </a:prstGeom>
              <a:noFill/>
              <a:ln w="12700" cmpd="sng">
                <a:solidFill>
                  <a:sysClr val="windowText" lastClr="000000">
                    <a:alpha val="50000"/>
                  </a:sysClr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Data Migration</a:t>
                </a:r>
                <a:endParaRPr kumimoji="1" lang="ko-KR" altLang="en-US" sz="6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75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사업 추진 전략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3.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사용자 편의성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사용자에게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쉽고 친숙한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사용의 연속성을 제공하여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업무를 쉽고 원활하게 처리할 수 있도록 지원합니다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728934" y="2239888"/>
            <a:ext cx="3763290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b="0" dirty="0" smtClean="0">
                <a:latin typeface="+mn-ea"/>
              </a:rPr>
              <a:t>해외사용자 및 다양한 </a:t>
            </a:r>
            <a:r>
              <a:rPr lang="en-US" altLang="ko-KR" sz="1100" b="0" dirty="0" smtClean="0">
                <a:latin typeface="+mn-ea"/>
              </a:rPr>
              <a:t>PC </a:t>
            </a:r>
            <a:r>
              <a:rPr lang="ko-KR" altLang="en-US" sz="1100" b="0" dirty="0" smtClean="0">
                <a:latin typeface="+mn-ea"/>
              </a:rPr>
              <a:t>에서 </a:t>
            </a:r>
            <a:r>
              <a:rPr lang="ko-KR" altLang="en-US" sz="1100" b="0" smtClean="0">
                <a:latin typeface="+mn-ea"/>
              </a:rPr>
              <a:t>화면의 잘림현상을 </a:t>
            </a:r>
            <a:r>
              <a:rPr lang="ko-KR" altLang="en-US" sz="1100" b="0" dirty="0" smtClean="0">
                <a:latin typeface="+mn-ea"/>
              </a:rPr>
              <a:t>최소화하기 위해</a:t>
            </a:r>
            <a:r>
              <a:rPr lang="en-US" altLang="ko-KR" sz="1100" b="0" dirty="0" smtClean="0">
                <a:latin typeface="+mn-ea"/>
              </a:rPr>
              <a:t> </a:t>
            </a:r>
            <a:r>
              <a:rPr lang="ko-KR" altLang="en-US" sz="1100" b="0" dirty="0" smtClean="0">
                <a:latin typeface="+mn-ea"/>
              </a:rPr>
              <a:t>기본 </a:t>
            </a:r>
            <a:r>
              <a:rPr lang="ko-KR" altLang="en-US" sz="1100" b="0" smtClean="0">
                <a:latin typeface="+mn-ea"/>
              </a:rPr>
              <a:t>화면해상도는 </a:t>
            </a:r>
            <a:r>
              <a:rPr lang="en-US" altLang="ko-KR" sz="1100" b="0" dirty="0" smtClean="0">
                <a:latin typeface="+mn-ea"/>
              </a:rPr>
              <a:t>1200 X 920</a:t>
            </a:r>
            <a:r>
              <a:rPr lang="ko-KR" altLang="en-US" sz="1100" b="0" smtClean="0">
                <a:latin typeface="+mn-ea"/>
              </a:rPr>
              <a:t>을 </a:t>
            </a:r>
            <a:r>
              <a:rPr lang="ko-KR" altLang="en-US" sz="1100" b="0" dirty="0" smtClean="0">
                <a:latin typeface="+mn-ea"/>
              </a:rPr>
              <a:t>기준으로 구성</a:t>
            </a:r>
            <a:endParaRPr lang="en-US" altLang="ko-KR" sz="1100" b="0" dirty="0" smtClean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16056" y="1922545"/>
            <a:ext cx="3094074" cy="11376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17805" y="1933178"/>
            <a:ext cx="1743739" cy="861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31" name="직선 화살표 연결선 30"/>
          <p:cNvCxnSpPr/>
          <p:nvPr/>
        </p:nvCxnSpPr>
        <p:spPr bwMode="auto">
          <a:xfrm rot="5400000">
            <a:off x="5311749" y="2347847"/>
            <a:ext cx="850605" cy="1588"/>
          </a:xfrm>
          <a:prstGeom prst="straightConnector1">
            <a:avLst/>
          </a:prstGeom>
          <a:solidFill>
            <a:srgbClr val="D0DDEC"/>
          </a:solidFill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직선 화살표 연결선 31"/>
          <p:cNvCxnSpPr/>
          <p:nvPr/>
        </p:nvCxnSpPr>
        <p:spPr bwMode="auto">
          <a:xfrm>
            <a:off x="5939070" y="2943271"/>
            <a:ext cx="1701209" cy="1588"/>
          </a:xfrm>
          <a:prstGeom prst="straightConnector1">
            <a:avLst/>
          </a:prstGeom>
          <a:solidFill>
            <a:srgbClr val="D0DDEC"/>
          </a:solidFill>
          <a:ln>
            <a:solidFill>
              <a:schemeClr val="tx1"/>
            </a:solidFill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376579" y="2244439"/>
            <a:ext cx="838398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200" b="0" dirty="0" smtClean="0">
                <a:latin typeface="+mn-ea"/>
              </a:rPr>
              <a:t>1200 X 920</a:t>
            </a:r>
            <a:endParaRPr lang="en-US" altLang="ko-KR" sz="1200" b="0" dirty="0">
              <a:latin typeface="+mn-ea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728934" y="3576408"/>
            <a:ext cx="3772874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b="0" dirty="0" smtClean="0">
                <a:latin typeface="+mn-ea"/>
              </a:rPr>
              <a:t>사용자의 편리성을 위해 상단 </a:t>
            </a:r>
            <a:r>
              <a:rPr lang="en-US" altLang="ko-KR" sz="1100" b="0" dirty="0" smtClean="0">
                <a:latin typeface="+mn-ea"/>
              </a:rPr>
              <a:t>2</a:t>
            </a:r>
            <a:r>
              <a:rPr lang="ko-KR" altLang="en-US" sz="1100" b="0" dirty="0" smtClean="0">
                <a:latin typeface="+mn-ea"/>
              </a:rPr>
              <a:t>단 메뉴를 구성하고</a:t>
            </a:r>
            <a:r>
              <a:rPr lang="en-US" altLang="ko-KR" sz="1100" b="0" dirty="0" smtClean="0">
                <a:latin typeface="+mn-ea"/>
              </a:rPr>
              <a:t>, </a:t>
            </a:r>
            <a:r>
              <a:rPr lang="ko-KR" altLang="en-US" sz="1100" b="0" dirty="0" smtClean="0">
                <a:latin typeface="+mn-ea"/>
              </a:rPr>
              <a:t>필요 시 </a:t>
            </a:r>
            <a:r>
              <a:rPr lang="en-US" altLang="ko-KR" sz="1100" b="0" dirty="0" smtClean="0">
                <a:latin typeface="+mn-ea"/>
              </a:rPr>
              <a:t>3depth</a:t>
            </a:r>
            <a:r>
              <a:rPr lang="ko-KR" altLang="en-US" sz="1100" dirty="0" smtClean="0">
                <a:latin typeface="+mn-ea"/>
              </a:rPr>
              <a:t>까지 확장한다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b="0" dirty="0" smtClean="0">
                <a:latin typeface="+mn-ea"/>
              </a:rPr>
              <a:t> </a:t>
            </a:r>
            <a:r>
              <a:rPr lang="en-US" altLang="ko-KR" sz="1100" b="0" dirty="0" smtClean="0">
                <a:latin typeface="+mn-ea"/>
              </a:rPr>
              <a:t>4depth </a:t>
            </a:r>
            <a:r>
              <a:rPr lang="ko-KR" altLang="en-US" sz="1100" b="0" smtClean="0">
                <a:latin typeface="+mn-ea"/>
              </a:rPr>
              <a:t>메뉴는 </a:t>
            </a:r>
            <a:r>
              <a:rPr lang="ko-KR" altLang="en-US" sz="1100" b="0" smtClean="0">
                <a:latin typeface="+mn-ea"/>
              </a:rPr>
              <a:t>페이지 </a:t>
            </a:r>
            <a:r>
              <a:rPr lang="ko-KR" altLang="en-US" sz="1100" b="0" dirty="0" smtClean="0">
                <a:latin typeface="+mn-ea"/>
              </a:rPr>
              <a:t>내</a:t>
            </a:r>
            <a:r>
              <a:rPr lang="en-US" altLang="ko-KR" sz="1100" b="0" dirty="0" smtClean="0">
                <a:latin typeface="+mn-ea"/>
              </a:rPr>
              <a:t> Tap</a:t>
            </a:r>
            <a:r>
              <a:rPr lang="ko-KR" altLang="en-US" sz="1100" b="0" dirty="0" smtClean="0">
                <a:latin typeface="+mn-ea"/>
              </a:rPr>
              <a:t>으로 구성한다</a:t>
            </a:r>
            <a:r>
              <a:rPr lang="en-US" altLang="ko-KR" sz="1100" b="0" dirty="0" smtClean="0">
                <a:latin typeface="+mn-ea"/>
              </a:rPr>
              <a:t>.</a:t>
            </a:r>
            <a:r>
              <a:rPr lang="ko-KR" altLang="en-US" sz="1100" b="0" dirty="0" smtClean="0">
                <a:latin typeface="+mn-ea"/>
              </a:rPr>
              <a:t> </a:t>
            </a:r>
            <a:endParaRPr lang="en-US" altLang="ko-KR" sz="1100" b="0" dirty="0" smtClean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13607" y="3368896"/>
            <a:ext cx="3094074" cy="814390"/>
            <a:chOff x="5213607" y="3397967"/>
            <a:chExt cx="3094074" cy="814390"/>
          </a:xfrm>
        </p:grpSpPr>
        <p:sp>
          <p:nvSpPr>
            <p:cNvPr id="34" name="직사각형 33"/>
            <p:cNvSpPr/>
            <p:nvPr/>
          </p:nvSpPr>
          <p:spPr>
            <a:xfrm>
              <a:off x="5213607" y="3397967"/>
              <a:ext cx="3094074" cy="814390"/>
            </a:xfrm>
            <a:prstGeom prst="rect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213607" y="3642514"/>
              <a:ext cx="3094074" cy="212652"/>
            </a:xfrm>
            <a:prstGeom prst="rect">
              <a:avLst/>
            </a:prstGeom>
            <a:solidFill>
              <a:srgbClr val="C4B59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kern="0" dirty="0" smtClean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2depth</a:t>
              </a:r>
              <a:endParaRPr kumimoji="0" lang="ko-KR" altLang="en-US" sz="900" b="0" kern="0" dirty="0" smtClean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213607" y="3493659"/>
              <a:ext cx="3094074" cy="16247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1depth</a:t>
              </a: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Arial" pitchFamily="34" charset="0"/>
              </a:endParaRPr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>
              <a:off x="5904724" y="4067817"/>
              <a:ext cx="552892" cy="13822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>
              <a:off x="6471486" y="4067817"/>
              <a:ext cx="552892" cy="13822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7042990" y="4067817"/>
              <a:ext cx="552892" cy="138223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711198" y="4941673"/>
            <a:ext cx="3781026" cy="118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b="0" dirty="0" smtClean="0">
                <a:latin typeface="+mn-ea"/>
              </a:rPr>
              <a:t>정보를 외곡하지 않고 정확한 전달을 위해 로컬메뉴 없이 상단의 글로벌 메뉴 운영으로 화면을 넓게 구성함</a:t>
            </a:r>
            <a:endParaRPr lang="en-US" altLang="ko-KR" sz="1100" b="0" dirty="0" smtClean="0">
              <a:latin typeface="+mn-ea"/>
            </a:endParaRPr>
          </a:p>
          <a:p>
            <a:pPr algn="l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b="0" err="1" smtClean="0">
                <a:latin typeface="+mn-ea"/>
              </a:rPr>
              <a:t>콘텐츠</a:t>
            </a:r>
            <a:r>
              <a:rPr lang="ko-KR" altLang="en-US" sz="1100" b="0" smtClean="0">
                <a:latin typeface="+mn-ea"/>
              </a:rPr>
              <a:t> </a:t>
            </a:r>
            <a:r>
              <a:rPr lang="ko-KR" altLang="en-US" sz="1100" b="0" smtClean="0">
                <a:latin typeface="+mn-ea"/>
              </a:rPr>
              <a:t>페이지는 </a:t>
            </a:r>
            <a:r>
              <a:rPr lang="ko-KR" altLang="en-US" sz="1100" b="0" dirty="0" smtClean="0">
                <a:latin typeface="+mn-ea"/>
              </a:rPr>
              <a:t>상단의 조건 검색영역과 하단의 </a:t>
            </a:r>
            <a:r>
              <a:rPr lang="ko-KR" altLang="en-US" sz="1100" b="0" dirty="0" err="1" smtClean="0">
                <a:latin typeface="+mn-ea"/>
              </a:rPr>
              <a:t>콘텐츠</a:t>
            </a:r>
            <a:r>
              <a:rPr lang="ko-KR" altLang="en-US" sz="1100" b="0" dirty="0" smtClean="0">
                <a:latin typeface="+mn-ea"/>
              </a:rPr>
              <a:t> 영역으로</a:t>
            </a:r>
            <a:r>
              <a:rPr lang="en-US" altLang="ko-KR" sz="1100" b="0" dirty="0" smtClean="0">
                <a:latin typeface="+mn-ea"/>
              </a:rPr>
              <a:t> </a:t>
            </a:r>
            <a:r>
              <a:rPr lang="ko-KR" altLang="en-US" sz="1100" b="0" dirty="0" smtClean="0">
                <a:latin typeface="+mn-ea"/>
              </a:rPr>
              <a:t>구분하여 구성함</a:t>
            </a:r>
            <a:endParaRPr lang="en-US" altLang="ko-KR" sz="1100" b="0" dirty="0" smtClean="0">
              <a:latin typeface="+mn-ea"/>
            </a:endParaRPr>
          </a:p>
          <a:p>
            <a:pPr algn="l" latinLnBrk="0">
              <a:lnSpc>
                <a:spcPct val="120000"/>
              </a:lnSpc>
              <a:spcBef>
                <a:spcPct val="50000"/>
              </a:spcBef>
            </a:pPr>
            <a:endParaRPr lang="en-US" altLang="ko-KR" sz="1100" b="0" dirty="0" smtClean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247283" y="4697638"/>
            <a:ext cx="2750235" cy="1758003"/>
            <a:chOff x="5022414" y="5147133"/>
            <a:chExt cx="2750235" cy="1758003"/>
          </a:xfrm>
        </p:grpSpPr>
        <p:grpSp>
          <p:nvGrpSpPr>
            <p:cNvPr id="41" name="Group 83"/>
            <p:cNvGrpSpPr>
              <a:grpSpLocks/>
            </p:cNvGrpSpPr>
            <p:nvPr/>
          </p:nvGrpSpPr>
          <p:grpSpPr bwMode="auto">
            <a:xfrm rot="16200000">
              <a:off x="6010783" y="5134692"/>
              <a:ext cx="1749425" cy="1774307"/>
              <a:chOff x="1623" y="3345"/>
              <a:chExt cx="1325" cy="1344"/>
            </a:xfrm>
          </p:grpSpPr>
          <p:sp>
            <p:nvSpPr>
              <p:cNvPr id="42" name="Rectangle 43"/>
              <p:cNvSpPr>
                <a:spLocks noChangeArrowheads="1"/>
              </p:cNvSpPr>
              <p:nvPr/>
            </p:nvSpPr>
            <p:spPr bwMode="auto">
              <a:xfrm>
                <a:off x="1629" y="3457"/>
                <a:ext cx="163" cy="12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3" name="Rectangle 44"/>
              <p:cNvSpPr>
                <a:spLocks noChangeArrowheads="1"/>
              </p:cNvSpPr>
              <p:nvPr/>
            </p:nvSpPr>
            <p:spPr bwMode="auto">
              <a:xfrm>
                <a:off x="1792" y="3445"/>
                <a:ext cx="812" cy="1236"/>
              </a:xfrm>
              <a:prstGeom prst="rect">
                <a:avLst/>
              </a:prstGeom>
              <a:solidFill>
                <a:schemeClr val="accent3">
                  <a:lumMod val="75000"/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4" name="Rectangle 45"/>
              <p:cNvSpPr>
                <a:spLocks noChangeArrowheads="1"/>
              </p:cNvSpPr>
              <p:nvPr/>
            </p:nvSpPr>
            <p:spPr bwMode="auto">
              <a:xfrm>
                <a:off x="2604" y="3441"/>
                <a:ext cx="336" cy="124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5" name="Line 48"/>
              <p:cNvSpPr>
                <a:spLocks noChangeShapeType="1"/>
              </p:cNvSpPr>
              <p:nvPr/>
            </p:nvSpPr>
            <p:spPr bwMode="auto">
              <a:xfrm flipV="1">
                <a:off x="1623" y="3345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6" name="Line 49"/>
              <p:cNvSpPr>
                <a:spLocks noChangeShapeType="1"/>
              </p:cNvSpPr>
              <p:nvPr/>
            </p:nvSpPr>
            <p:spPr bwMode="auto">
              <a:xfrm flipV="1">
                <a:off x="1790" y="3345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7" name="Line 50"/>
              <p:cNvSpPr>
                <a:spLocks noChangeShapeType="1"/>
              </p:cNvSpPr>
              <p:nvPr/>
            </p:nvSpPr>
            <p:spPr bwMode="auto">
              <a:xfrm flipV="1">
                <a:off x="2604" y="3345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8" name="Line 51"/>
              <p:cNvSpPr>
                <a:spLocks noChangeShapeType="1"/>
              </p:cNvSpPr>
              <p:nvPr/>
            </p:nvSpPr>
            <p:spPr bwMode="auto">
              <a:xfrm flipV="1">
                <a:off x="2948" y="3345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49" name="Line 53"/>
              <p:cNvSpPr>
                <a:spLocks noChangeShapeType="1"/>
              </p:cNvSpPr>
              <p:nvPr/>
            </p:nvSpPr>
            <p:spPr bwMode="auto">
              <a:xfrm>
                <a:off x="1852" y="3400"/>
                <a:ext cx="7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0" name="Line 54"/>
              <p:cNvSpPr>
                <a:spLocks noChangeShapeType="1"/>
              </p:cNvSpPr>
              <p:nvPr/>
            </p:nvSpPr>
            <p:spPr bwMode="auto">
              <a:xfrm>
                <a:off x="2628" y="3400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  <p:sp>
            <p:nvSpPr>
              <p:cNvPr id="51" name="Line 61"/>
              <p:cNvSpPr>
                <a:spLocks noChangeShapeType="1"/>
              </p:cNvSpPr>
              <p:nvPr/>
            </p:nvSpPr>
            <p:spPr bwMode="auto">
              <a:xfrm>
                <a:off x="1638" y="3400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496448" y="5248255"/>
              <a:ext cx="9250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0" dirty="0" smtClean="0">
                  <a:latin typeface="+mn-ea"/>
                </a:rPr>
                <a:t>글로벌 메뉴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65422" y="5674171"/>
              <a:ext cx="1553770" cy="23083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  <a:latin typeface="+mn-ea"/>
                </a:rPr>
                <a:t>탭</a:t>
              </a:r>
              <a:r>
                <a:rPr lang="en-US" altLang="ko-KR" sz="900" b="1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900" b="1" dirty="0" smtClean="0">
                  <a:solidFill>
                    <a:schemeClr val="bg1"/>
                  </a:solidFill>
                  <a:latin typeface="+mn-ea"/>
                </a:rPr>
                <a:t>검색 기능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65422" y="6174238"/>
              <a:ext cx="15537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0" dirty="0" err="1" smtClean="0">
                  <a:latin typeface="+mn-ea"/>
                </a:rPr>
                <a:t>콘텐츠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22414" y="5248255"/>
              <a:ext cx="9250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0" dirty="0" smtClean="0">
                  <a:latin typeface="+mn-ea"/>
                </a:rPr>
                <a:t>Top Area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22414" y="5959924"/>
              <a:ext cx="11763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0" dirty="0" smtClean="0">
                  <a:latin typeface="+mn-ea"/>
                </a:rPr>
                <a:t>Contents Area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22414" y="6674304"/>
              <a:ext cx="11763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0" dirty="0" smtClean="0">
                  <a:latin typeface="+mn-ea"/>
                </a:rPr>
                <a:t>Bottom Area</a:t>
              </a:r>
              <a:endParaRPr lang="ko-KR" altLang="en-US" sz="900" b="0" dirty="0"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65422" y="6674304"/>
              <a:ext cx="15537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0" dirty="0" smtClean="0">
                  <a:latin typeface="+mn-ea"/>
                </a:rPr>
                <a:t>Footer </a:t>
              </a:r>
              <a:r>
                <a:rPr lang="ko-KR" altLang="en-US" sz="900" b="0" dirty="0" err="1" smtClean="0">
                  <a:latin typeface="+mn-ea"/>
                </a:rPr>
                <a:t>콘텐츠</a:t>
              </a:r>
              <a:endParaRPr lang="ko-KR" altLang="en-US" sz="900" b="0" dirty="0">
                <a:latin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82716" y="1898290"/>
            <a:ext cx="2566439" cy="276999"/>
            <a:chOff x="582716" y="1635896"/>
            <a:chExt cx="2566439" cy="276999"/>
          </a:xfrm>
        </p:grpSpPr>
        <p:sp>
          <p:nvSpPr>
            <p:cNvPr id="60" name="TextBox 59"/>
            <p:cNvSpPr txBox="1"/>
            <p:nvPr/>
          </p:nvSpPr>
          <p:spPr bwMode="auto">
            <a:xfrm>
              <a:off x="637538" y="1635896"/>
              <a:ext cx="2511617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atinLnBrk="0"/>
              <a:r>
                <a:rPr lang="ko-KR" altLang="en-US" dirty="0">
                  <a:solidFill>
                    <a:schemeClr val="tx1"/>
                  </a:solidFill>
                  <a:latin typeface="+mn-ea"/>
                  <a:ea typeface="+mn-ea"/>
                </a:rPr>
                <a:t>화면해상도 </a:t>
              </a:r>
              <a:r>
                <a:rPr lang="en-US" altLang="ko-KR" dirty="0">
                  <a:solidFill>
                    <a:schemeClr val="tx1"/>
                  </a:solidFill>
                  <a:latin typeface="+mn-ea"/>
                  <a:ea typeface="+mn-ea"/>
                </a:rPr>
                <a:t>(Resolution)</a:t>
              </a:r>
            </a:p>
          </p:txBody>
        </p:sp>
        <p:sp>
          <p:nvSpPr>
            <p:cNvPr id="61" name="타원 60"/>
            <p:cNvSpPr/>
            <p:nvPr/>
          </p:nvSpPr>
          <p:spPr bwMode="auto">
            <a:xfrm>
              <a:off x="582716" y="1724803"/>
              <a:ext cx="66842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82716" y="3233255"/>
            <a:ext cx="2566439" cy="276999"/>
            <a:chOff x="582716" y="1635896"/>
            <a:chExt cx="2566439" cy="276999"/>
          </a:xfrm>
        </p:grpSpPr>
        <p:sp>
          <p:nvSpPr>
            <p:cNvPr id="66" name="TextBox 65"/>
            <p:cNvSpPr txBox="1"/>
            <p:nvPr/>
          </p:nvSpPr>
          <p:spPr bwMode="auto">
            <a:xfrm>
              <a:off x="637538" y="1635896"/>
              <a:ext cx="2511617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atinLnBrk="0"/>
              <a:r>
                <a:rPr lang="ko-KR" altLang="en-US" dirty="0" err="1">
                  <a:solidFill>
                    <a:schemeClr val="tx1"/>
                  </a:solidFill>
                </a:rPr>
                <a:t>내비게이션</a:t>
              </a:r>
              <a:r>
                <a:rPr lang="ko-KR" altLang="en-US" dirty="0">
                  <a:solidFill>
                    <a:schemeClr val="tx1"/>
                  </a:solidFill>
                </a:rPr>
                <a:t> 시스템 </a:t>
              </a:r>
              <a:r>
                <a:rPr lang="en-US" altLang="ko-KR" dirty="0">
                  <a:solidFill>
                    <a:schemeClr val="tx1"/>
                  </a:solidFill>
                </a:rPr>
                <a:t>(Navigation)</a:t>
              </a: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582716" y="1724803"/>
              <a:ext cx="66842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8" name="TextBox 67"/>
          <p:cNvSpPr txBox="1"/>
          <p:nvPr/>
        </p:nvSpPr>
        <p:spPr bwMode="auto">
          <a:xfrm>
            <a:off x="3024560" y="174745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접근의 용이성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69" name="타원 68"/>
          <p:cNvSpPr/>
          <p:nvPr/>
        </p:nvSpPr>
        <p:spPr bwMode="auto">
          <a:xfrm>
            <a:off x="2969738" y="263652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82716" y="4608731"/>
            <a:ext cx="2566439" cy="276999"/>
            <a:chOff x="582716" y="1635896"/>
            <a:chExt cx="2566439" cy="276999"/>
          </a:xfrm>
        </p:grpSpPr>
        <p:sp>
          <p:nvSpPr>
            <p:cNvPr id="71" name="TextBox 70"/>
            <p:cNvSpPr txBox="1"/>
            <p:nvPr/>
          </p:nvSpPr>
          <p:spPr bwMode="auto">
            <a:xfrm>
              <a:off x="637538" y="1635896"/>
              <a:ext cx="2511617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atinLnBrk="0"/>
              <a:r>
                <a:rPr lang="ko-KR" altLang="en-US">
                  <a:solidFill>
                    <a:schemeClr val="tx1"/>
                  </a:solidFill>
                </a:rPr>
                <a:t>화면 구성 </a:t>
              </a:r>
              <a:r>
                <a:rPr lang="en-US" altLang="ko-KR" dirty="0">
                  <a:solidFill>
                    <a:schemeClr val="tx1"/>
                  </a:solidFill>
                </a:rPr>
                <a:t>(Interface)</a:t>
              </a: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582716" y="1724803"/>
              <a:ext cx="66842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2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71419" y="1531083"/>
            <a:ext cx="1104980" cy="3416187"/>
          </a:xfrm>
          <a:prstGeom prst="rect">
            <a:avLst/>
          </a:prstGeom>
          <a:noFill/>
        </p:spPr>
        <p:txBody>
          <a:bodyPr wrap="square" lIns="81148" tIns="40574" rIns="81148" bIns="40574" rtlCol="0">
            <a:spAutoFit/>
          </a:bodyPr>
          <a:lstStyle/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11</a:t>
            </a:r>
          </a:p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16</a:t>
            </a:r>
          </a:p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51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52152" indent="-31948" algn="r" defTabSz="766746">
              <a:lnSpc>
                <a:spcPts val="52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67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1316" y="1586980"/>
            <a:ext cx="928014" cy="3975057"/>
          </a:xfrm>
          <a:prstGeom prst="rect">
            <a:avLst/>
          </a:prstGeom>
          <a:noFill/>
        </p:spPr>
        <p:txBody>
          <a:bodyPr wrap="square" lIns="81148" tIns="40574" rIns="81148" bIns="40574" rtlCol="0">
            <a:spAutoFit/>
          </a:bodyPr>
          <a:lstStyle/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</a:p>
          <a:p>
            <a:pPr marL="152152" indent="-31948" defTabSz="766746">
              <a:lnSpc>
                <a:spcPts val="5200"/>
              </a:lnSpc>
            </a:pPr>
            <a:r>
              <a:rPr lang="en-US" altLang="ko-KR" sz="2100" b="1" spc="-293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37416" y="1566326"/>
            <a:ext cx="2836758" cy="3416187"/>
          </a:xfrm>
          <a:prstGeom prst="rect">
            <a:avLst/>
          </a:prstGeom>
          <a:noFill/>
        </p:spPr>
        <p:txBody>
          <a:bodyPr wrap="square" lIns="81148" tIns="40574" rIns="81148" bIns="40574" rtlCol="0">
            <a:spAutoFit/>
          </a:bodyPr>
          <a:lstStyle/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제안 개요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제안업체 현황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기술 부문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사업관리 부문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152152" indent="-31948" algn="just" defTabSz="766746">
              <a:lnSpc>
                <a:spcPts val="5200"/>
              </a:lnSpc>
            </a:pPr>
            <a:r>
              <a:rPr lang="ko-KR" alt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지원 부문</a:t>
            </a:r>
            <a:endParaRPr lang="en-US" altLang="ko-KR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5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사업 추진 전략</a:t>
            </a:r>
            <a:endParaRPr lang="ko-KR" altLang="en-US" dirty="0"/>
          </a:p>
        </p:txBody>
      </p:sp>
      <p:pic>
        <p:nvPicPr>
          <p:cNvPr id="12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971" r="12797" b="29114"/>
          <a:stretch/>
        </p:blipFill>
        <p:spPr>
          <a:xfrm>
            <a:off x="0" y="1404045"/>
            <a:ext cx="9361488" cy="5095198"/>
          </a:xfrm>
          <a:prstGeom prst="rect">
            <a:avLst/>
          </a:prstGeom>
          <a:noFill/>
        </p:spPr>
      </p:pic>
      <p:sp>
        <p:nvSpPr>
          <p:cNvPr id="13" name="Rectangle 88"/>
          <p:cNvSpPr/>
          <p:nvPr/>
        </p:nvSpPr>
        <p:spPr bwMode="auto">
          <a:xfrm>
            <a:off x="538188" y="1868645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다양한 디바이스를 </a:t>
            </a:r>
            <a:endParaRPr lang="en-US" altLang="ko-KR" sz="20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통한 </a:t>
            </a: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시스템 접근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(PC,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태블릿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모바일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4" name="Rectangle 88"/>
          <p:cNvSpPr/>
          <p:nvPr/>
        </p:nvSpPr>
        <p:spPr bwMode="auto">
          <a:xfrm>
            <a:off x="3360519" y="1868645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Microsoft</a:t>
            </a:r>
            <a:r>
              <a:rPr lang="ko-KR" altLang="en-US" sz="20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 제품군과 </a:t>
            </a:r>
            <a:endParaRPr lang="en-US" altLang="ko-KR" sz="20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완벽한 </a:t>
            </a:r>
            <a:r>
              <a:rPr lang="ko-KR" altLang="en-US" sz="20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연동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(Excel, Outlook, Skype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등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5" name="Rectangle 88"/>
          <p:cNvSpPr/>
          <p:nvPr/>
        </p:nvSpPr>
        <p:spPr bwMode="auto">
          <a:xfrm>
            <a:off x="6182850" y="1868645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뛰어난 유연성</a:t>
            </a:r>
            <a:r>
              <a:rPr lang="en-US" altLang="ko-K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적은 유지보수 비용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기존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SI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대비 인건비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15%, 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작업시간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20%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절감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 </a:t>
            </a:r>
          </a:p>
        </p:txBody>
      </p:sp>
      <p:sp>
        <p:nvSpPr>
          <p:cNvPr id="16" name="Rectangle 88"/>
          <p:cNvSpPr/>
          <p:nvPr/>
        </p:nvSpPr>
        <p:spPr bwMode="auto">
          <a:xfrm>
            <a:off x="538188" y="4128268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다양한 고객 사례를 </a:t>
            </a:r>
            <a:endParaRPr lang="en-US" altLang="ko-KR" sz="2000" b="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통한 </a:t>
            </a: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신뢰성 증명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고객사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4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만개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사용자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3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백만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7" name="Rectangle 88"/>
          <p:cNvSpPr/>
          <p:nvPr/>
        </p:nvSpPr>
        <p:spPr bwMode="auto">
          <a:xfrm>
            <a:off x="3360519" y="4128268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쉬운 사용법</a:t>
            </a:r>
            <a:r>
              <a:rPr lang="en-US" altLang="ko-K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빠른 사용자 적응</a:t>
            </a:r>
            <a:endParaRPr lang="en-US" altLang="ko-KR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익숙한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MS Office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와 비슷한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UI)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8" name="Rectangle 88"/>
          <p:cNvSpPr/>
          <p:nvPr/>
        </p:nvSpPr>
        <p:spPr bwMode="auto">
          <a:xfrm>
            <a:off x="6182850" y="4128268"/>
            <a:ext cx="2624504" cy="2028305"/>
          </a:xfrm>
          <a:prstGeom prst="rect">
            <a:avLst/>
          </a:prstGeom>
          <a:solidFill>
            <a:srgbClr val="339966">
              <a:alpha val="8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4311" tIns="37156" rIns="74311" bIns="37156" numCol="1" rtlCol="0" anchor="ctr" anchorCtr="0" compatLnSpc="1">
            <a:prstTxWarp prst="textNoShape">
              <a:avLst/>
            </a:prstTxWarp>
          </a:bodyPr>
          <a:lstStyle/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계속 발전하는 </a:t>
            </a:r>
            <a:r>
              <a:rPr lang="en-US" altLang="ko-KR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Microsoft Dynamics</a:t>
            </a: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</a:endParaRPr>
          </a:p>
          <a:p>
            <a:pPr algn="ctr" defTabSz="742888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(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연간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1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조이상 투자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1,800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명의 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R&amp;D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인력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, 41</a:t>
            </a:r>
            <a:r>
              <a:rPr lang="ko-KR" alt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개국어 지원</a:t>
            </a:r>
            <a:r>
              <a:rPr lang="en-US" altLang="ko-KR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최적의 솔루션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 Dynamics 365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9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사업 추진 전략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추후 확장 가능성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9" name="L 도형 18"/>
          <p:cNvSpPr/>
          <p:nvPr/>
        </p:nvSpPr>
        <p:spPr>
          <a:xfrm rot="8100000">
            <a:off x="2015007" y="2887987"/>
            <a:ext cx="5309015" cy="5309015"/>
          </a:xfrm>
          <a:prstGeom prst="corner">
            <a:avLst>
              <a:gd name="adj1" fmla="val 23214"/>
              <a:gd name="adj2" fmla="val 2339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B0CDA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위쪽 화살표 19"/>
          <p:cNvSpPr/>
          <p:nvPr/>
        </p:nvSpPr>
        <p:spPr>
          <a:xfrm>
            <a:off x="3493261" y="3530124"/>
            <a:ext cx="2334024" cy="2842473"/>
          </a:xfrm>
          <a:prstGeom prst="upArrow">
            <a:avLst>
              <a:gd name="adj1" fmla="val 50000"/>
              <a:gd name="adj2" fmla="val 498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036B3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2691" y="3118238"/>
            <a:ext cx="1853490" cy="484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1"/>
            <a:r>
              <a:rPr lang="ko-KR" altLang="en-US" sz="1600" dirty="0" smtClean="0">
                <a:solidFill>
                  <a:srgbClr val="036B3F"/>
                </a:solidFill>
                <a:latin typeface="+mj-ea"/>
                <a:ea typeface="+mj-ea"/>
              </a:rPr>
              <a:t>빠른 업무처리 </a:t>
            </a:r>
            <a:endParaRPr lang="en-US" altLang="ko-KR" sz="1600" dirty="0" smtClean="0">
              <a:solidFill>
                <a:srgbClr val="036B3F"/>
              </a:solidFill>
              <a:latin typeface="+mj-ea"/>
              <a:ea typeface="+mj-ea"/>
            </a:endParaRPr>
          </a:p>
          <a:p>
            <a:pPr lvl="0" algn="r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업무의 자동화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17533" y="4997469"/>
            <a:ext cx="1853490" cy="45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학기 별 요구사항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반영하여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0" latinLnBrk="1"/>
            <a:r>
              <a:rPr lang="ko-KR" altLang="en-US" sz="1400" dirty="0" smtClean="0">
                <a:solidFill>
                  <a:srgbClr val="036B3F"/>
                </a:solidFill>
                <a:latin typeface="+mj-ea"/>
                <a:ea typeface="+mj-ea"/>
              </a:rPr>
              <a:t>프로세스 적용 용이</a:t>
            </a:r>
            <a:endParaRPr lang="ko-KR" altLang="en-US" sz="1400" dirty="0">
              <a:solidFill>
                <a:srgbClr val="036B3F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18569" y="1745282"/>
            <a:ext cx="1647546" cy="45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편리성을 고려한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latinLnBrk="1"/>
            <a:r>
              <a:rPr lang="ko-KR" altLang="en-US" sz="1400" dirty="0" smtClean="0">
                <a:solidFill>
                  <a:srgbClr val="036B3F"/>
                </a:solidFill>
                <a:latin typeface="+mj-ea"/>
                <a:ea typeface="+mj-ea"/>
              </a:rPr>
              <a:t>웹 서비스 제공</a:t>
            </a:r>
            <a:endParaRPr lang="ko-KR" altLang="en-US" sz="1400" dirty="0">
              <a:solidFill>
                <a:srgbClr val="036B3F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61325" y="4982798"/>
            <a:ext cx="1647546" cy="46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쉽게 확장이 가능한 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0" algn="r" latinLnBrk="1"/>
            <a:r>
              <a:rPr lang="ko-KR" altLang="en-US" sz="1400" dirty="0" smtClean="0">
                <a:solidFill>
                  <a:srgbClr val="036B3F"/>
                </a:solidFill>
                <a:latin typeface="+mj-ea"/>
                <a:ea typeface="+mj-ea"/>
              </a:rPr>
              <a:t>플랫폼 아키텍처</a:t>
            </a:r>
            <a:endParaRPr lang="ko-KR" altLang="en-US" sz="1400" dirty="0">
              <a:solidFill>
                <a:srgbClr val="036B3F"/>
              </a:solidFill>
              <a:latin typeface="+mj-ea"/>
              <a:ea typeface="+mj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154828" y="2706351"/>
            <a:ext cx="1484530" cy="1484530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200011" y="4294852"/>
            <a:ext cx="1484530" cy="1484530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0706" y="4628488"/>
            <a:ext cx="986537" cy="82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그림 25"/>
          <p:cNvPicPr>
            <a:picLocks noChangeAspect="1"/>
          </p:cNvPicPr>
          <p:nvPr/>
        </p:nvPicPr>
        <p:blipFill>
          <a:blip r:embed="rId3" cstate="print"/>
          <a:srcRect l="11307" r="13316"/>
          <a:stretch>
            <a:fillRect/>
          </a:stretch>
        </p:blipFill>
        <p:spPr bwMode="auto">
          <a:xfrm>
            <a:off x="5793160" y="2774999"/>
            <a:ext cx="1372955" cy="1372955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타원 28"/>
          <p:cNvSpPr/>
          <p:nvPr/>
        </p:nvSpPr>
        <p:spPr>
          <a:xfrm>
            <a:off x="530659" y="4192880"/>
            <a:ext cx="1484530" cy="1484530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7" descr="F:\디자인db\1.vector\2014 구매아이콘\Picons Basic 3\PNG\64\basic3-022_delivery_van_24h_rush_transport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429419" y="2980942"/>
            <a:ext cx="776029" cy="776029"/>
          </a:xfrm>
          <a:prstGeom prst="rect">
            <a:avLst/>
          </a:prstGeom>
          <a:noFill/>
        </p:spPr>
      </p:pic>
      <p:pic>
        <p:nvPicPr>
          <p:cNvPr id="31" name="Picture 8" descr="F:\디자인db\1.vector\2014 구매아이콘\Picons Basic 3\PNG\128\basic3-072_documents_folder_history_project_management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19169" y="4628488"/>
            <a:ext cx="721333" cy="721333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7166115" y="3255533"/>
            <a:ext cx="2181902" cy="45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손쉬운 통계 지원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</a:p>
          <a:p>
            <a:pPr lvl="0" latinLnBrk="1"/>
            <a:r>
              <a:rPr lang="ko-KR" altLang="en-US" sz="1400" dirty="0" smtClean="0">
                <a:solidFill>
                  <a:srgbClr val="036B3F"/>
                </a:solidFill>
                <a:latin typeface="+mj-ea"/>
                <a:ea typeface="+mj-ea"/>
              </a:rPr>
              <a:t>다양한 통계 그래프 제공</a:t>
            </a:r>
            <a:endParaRPr lang="ko-KR" altLang="en-US" sz="1400" dirty="0">
              <a:solidFill>
                <a:srgbClr val="036B3F"/>
              </a:solidFill>
              <a:latin typeface="+mj-ea"/>
              <a:ea typeface="+mj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871022" y="1264748"/>
            <a:ext cx="1510251" cy="1510251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71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그룹 159"/>
          <p:cNvGrpSpPr/>
          <p:nvPr/>
        </p:nvGrpSpPr>
        <p:grpSpPr>
          <a:xfrm rot="5400000">
            <a:off x="-738099" y="2997818"/>
            <a:ext cx="5265230" cy="908264"/>
            <a:chOff x="5259586" y="4267888"/>
            <a:chExt cx="3611851" cy="1240898"/>
          </a:xfrm>
        </p:grpSpPr>
        <p:sp>
          <p:nvSpPr>
            <p:cNvPr id="256" name="오른쪽 화살표 1"/>
            <p:cNvSpPr/>
            <p:nvPr/>
          </p:nvSpPr>
          <p:spPr>
            <a:xfrm rot="16200000">
              <a:off x="6445063" y="3082411"/>
              <a:ext cx="1240898" cy="3611851"/>
            </a:xfrm>
            <a:custGeom>
              <a:avLst/>
              <a:gdLst>
                <a:gd name="connsiteX0" fmla="*/ 0 w 2004907"/>
                <a:gd name="connsiteY0" fmla="*/ 248271 h 993085"/>
                <a:gd name="connsiteX1" fmla="*/ 1508365 w 2004907"/>
                <a:gd name="connsiteY1" fmla="*/ 248271 h 993085"/>
                <a:gd name="connsiteX2" fmla="*/ 1508365 w 2004907"/>
                <a:gd name="connsiteY2" fmla="*/ 0 h 993085"/>
                <a:gd name="connsiteX3" fmla="*/ 2004907 w 2004907"/>
                <a:gd name="connsiteY3" fmla="*/ 496543 h 993085"/>
                <a:gd name="connsiteX4" fmla="*/ 1508365 w 2004907"/>
                <a:gd name="connsiteY4" fmla="*/ 993085 h 993085"/>
                <a:gd name="connsiteX5" fmla="*/ 1508365 w 2004907"/>
                <a:gd name="connsiteY5" fmla="*/ 744814 h 993085"/>
                <a:gd name="connsiteX6" fmla="*/ 0 w 2004907"/>
                <a:gd name="connsiteY6" fmla="*/ 744814 h 993085"/>
                <a:gd name="connsiteX7" fmla="*/ 0 w 2004907"/>
                <a:gd name="connsiteY7" fmla="*/ 248271 h 993085"/>
                <a:gd name="connsiteX0" fmla="*/ 0 w 2004907"/>
                <a:gd name="connsiteY0" fmla="*/ 424484 h 1169298"/>
                <a:gd name="connsiteX1" fmla="*/ 1508365 w 2004907"/>
                <a:gd name="connsiteY1" fmla="*/ 424484 h 1169298"/>
                <a:gd name="connsiteX2" fmla="*/ 1765540 w 2004907"/>
                <a:gd name="connsiteY2" fmla="*/ 0 h 1169298"/>
                <a:gd name="connsiteX3" fmla="*/ 2004907 w 2004907"/>
                <a:gd name="connsiteY3" fmla="*/ 672756 h 1169298"/>
                <a:gd name="connsiteX4" fmla="*/ 1508365 w 2004907"/>
                <a:gd name="connsiteY4" fmla="*/ 1169298 h 1169298"/>
                <a:gd name="connsiteX5" fmla="*/ 1508365 w 2004907"/>
                <a:gd name="connsiteY5" fmla="*/ 921027 h 1169298"/>
                <a:gd name="connsiteX6" fmla="*/ 0 w 2004907"/>
                <a:gd name="connsiteY6" fmla="*/ 921027 h 1169298"/>
                <a:gd name="connsiteX7" fmla="*/ 0 w 2004907"/>
                <a:gd name="connsiteY7" fmla="*/ 424484 h 1169298"/>
                <a:gd name="connsiteX0" fmla="*/ 0 w 2004907"/>
                <a:gd name="connsiteY0" fmla="*/ 424484 h 1345510"/>
                <a:gd name="connsiteX1" fmla="*/ 1508365 w 2004907"/>
                <a:gd name="connsiteY1" fmla="*/ 424484 h 1345510"/>
                <a:gd name="connsiteX2" fmla="*/ 1765540 w 2004907"/>
                <a:gd name="connsiteY2" fmla="*/ 0 h 1345510"/>
                <a:gd name="connsiteX3" fmla="*/ 2004907 w 2004907"/>
                <a:gd name="connsiteY3" fmla="*/ 672756 h 1345510"/>
                <a:gd name="connsiteX4" fmla="*/ 1765540 w 2004907"/>
                <a:gd name="connsiteY4" fmla="*/ 1345510 h 1345510"/>
                <a:gd name="connsiteX5" fmla="*/ 1508365 w 2004907"/>
                <a:gd name="connsiteY5" fmla="*/ 921027 h 1345510"/>
                <a:gd name="connsiteX6" fmla="*/ 0 w 2004907"/>
                <a:gd name="connsiteY6" fmla="*/ 921027 h 1345510"/>
                <a:gd name="connsiteX7" fmla="*/ 0 w 2004907"/>
                <a:gd name="connsiteY7" fmla="*/ 424484 h 1345510"/>
                <a:gd name="connsiteX0" fmla="*/ 0 w 2004907"/>
                <a:gd name="connsiteY0" fmla="*/ 424484 h 1359798"/>
                <a:gd name="connsiteX1" fmla="*/ 1508365 w 2004907"/>
                <a:gd name="connsiteY1" fmla="*/ 424484 h 1359798"/>
                <a:gd name="connsiteX2" fmla="*/ 1765540 w 2004907"/>
                <a:gd name="connsiteY2" fmla="*/ 0 h 1359798"/>
                <a:gd name="connsiteX3" fmla="*/ 2004907 w 2004907"/>
                <a:gd name="connsiteY3" fmla="*/ 672756 h 1359798"/>
                <a:gd name="connsiteX4" fmla="*/ 1779828 w 2004907"/>
                <a:gd name="connsiteY4" fmla="*/ 1359798 h 1359798"/>
                <a:gd name="connsiteX5" fmla="*/ 1508365 w 2004907"/>
                <a:gd name="connsiteY5" fmla="*/ 921027 h 1359798"/>
                <a:gd name="connsiteX6" fmla="*/ 0 w 2004907"/>
                <a:gd name="connsiteY6" fmla="*/ 921027 h 1359798"/>
                <a:gd name="connsiteX7" fmla="*/ 0 w 2004907"/>
                <a:gd name="connsiteY7" fmla="*/ 424484 h 1359798"/>
                <a:gd name="connsiteX0" fmla="*/ 0 w 2004907"/>
                <a:gd name="connsiteY0" fmla="*/ 434009 h 1369323"/>
                <a:gd name="connsiteX1" fmla="*/ 1508365 w 2004907"/>
                <a:gd name="connsiteY1" fmla="*/ 434009 h 1369323"/>
                <a:gd name="connsiteX2" fmla="*/ 1789352 w 2004907"/>
                <a:gd name="connsiteY2" fmla="*/ 0 h 1369323"/>
                <a:gd name="connsiteX3" fmla="*/ 2004907 w 2004907"/>
                <a:gd name="connsiteY3" fmla="*/ 682281 h 1369323"/>
                <a:gd name="connsiteX4" fmla="*/ 1779828 w 2004907"/>
                <a:gd name="connsiteY4" fmla="*/ 1369323 h 1369323"/>
                <a:gd name="connsiteX5" fmla="*/ 1508365 w 2004907"/>
                <a:gd name="connsiteY5" fmla="*/ 930552 h 1369323"/>
                <a:gd name="connsiteX6" fmla="*/ 0 w 2004907"/>
                <a:gd name="connsiteY6" fmla="*/ 930552 h 1369323"/>
                <a:gd name="connsiteX7" fmla="*/ 0 w 2004907"/>
                <a:gd name="connsiteY7" fmla="*/ 434009 h 1369323"/>
                <a:gd name="connsiteX0" fmla="*/ 1081088 w 2004907"/>
                <a:gd name="connsiteY0" fmla="*/ 0 h 2273577"/>
                <a:gd name="connsiteX1" fmla="*/ 1508365 w 2004907"/>
                <a:gd name="connsiteY1" fmla="*/ 1338263 h 2273577"/>
                <a:gd name="connsiteX2" fmla="*/ 1789352 w 2004907"/>
                <a:gd name="connsiteY2" fmla="*/ 904254 h 2273577"/>
                <a:gd name="connsiteX3" fmla="*/ 2004907 w 2004907"/>
                <a:gd name="connsiteY3" fmla="*/ 1586535 h 2273577"/>
                <a:gd name="connsiteX4" fmla="*/ 1779828 w 2004907"/>
                <a:gd name="connsiteY4" fmla="*/ 2273577 h 2273577"/>
                <a:gd name="connsiteX5" fmla="*/ 1508365 w 2004907"/>
                <a:gd name="connsiteY5" fmla="*/ 1834806 h 2273577"/>
                <a:gd name="connsiteX6" fmla="*/ 0 w 2004907"/>
                <a:gd name="connsiteY6" fmla="*/ 1834806 h 2273577"/>
                <a:gd name="connsiteX7" fmla="*/ 1081088 w 2004907"/>
                <a:gd name="connsiteY7" fmla="*/ 0 h 2273577"/>
                <a:gd name="connsiteX0" fmla="*/ 0 w 923819"/>
                <a:gd name="connsiteY0" fmla="*/ 0 h 2901606"/>
                <a:gd name="connsiteX1" fmla="*/ 427277 w 923819"/>
                <a:gd name="connsiteY1" fmla="*/ 1338263 h 2901606"/>
                <a:gd name="connsiteX2" fmla="*/ 708264 w 923819"/>
                <a:gd name="connsiteY2" fmla="*/ 904254 h 2901606"/>
                <a:gd name="connsiteX3" fmla="*/ 923819 w 923819"/>
                <a:gd name="connsiteY3" fmla="*/ 1586535 h 2901606"/>
                <a:gd name="connsiteX4" fmla="*/ 698740 w 923819"/>
                <a:gd name="connsiteY4" fmla="*/ 2273577 h 2901606"/>
                <a:gd name="connsiteX5" fmla="*/ 427277 w 923819"/>
                <a:gd name="connsiteY5" fmla="*/ 1834806 h 2901606"/>
                <a:gd name="connsiteX6" fmla="*/ 85725 w 923819"/>
                <a:gd name="connsiteY6" fmla="*/ 2901606 h 2901606"/>
                <a:gd name="connsiteX7" fmla="*/ 0 w 923819"/>
                <a:gd name="connsiteY7" fmla="*/ 0 h 2901606"/>
                <a:gd name="connsiteX0" fmla="*/ 19050 w 942869"/>
                <a:gd name="connsiteY0" fmla="*/ 0 h 2896843"/>
                <a:gd name="connsiteX1" fmla="*/ 446327 w 942869"/>
                <a:gd name="connsiteY1" fmla="*/ 1338263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01121 w 938106"/>
                <a:gd name="connsiteY4" fmla="*/ 2264052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47237 w 924210"/>
                <a:gd name="connsiteY1" fmla="*/ 1217993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49655 w 924210"/>
                <a:gd name="connsiteY5" fmla="*/ 1968162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3 w 924210"/>
                <a:gd name="connsiteY4" fmla="*/ 2264056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48162 w 924210"/>
                <a:gd name="connsiteY4" fmla="*/ 226228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7 w 924210"/>
                <a:gd name="connsiteY4" fmla="*/ 225873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8826 w 924210"/>
                <a:gd name="connsiteY1" fmla="*/ 1196692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1501 w 925320"/>
                <a:gd name="connsiteY0" fmla="*/ 0 h 3018852"/>
                <a:gd name="connsiteX1" fmla="*/ 714608 w 925320"/>
                <a:gd name="connsiteY1" fmla="*/ 1194918 h 3018852"/>
                <a:gd name="connsiteX2" fmla="*/ 667591 w 925320"/>
                <a:gd name="connsiteY2" fmla="*/ 928592 h 3018852"/>
                <a:gd name="connsiteX3" fmla="*/ 925320 w 925320"/>
                <a:gd name="connsiteY3" fmla="*/ 1586535 h 3018852"/>
                <a:gd name="connsiteX4" fmla="*/ 667030 w 925320"/>
                <a:gd name="connsiteY4" fmla="*/ 2269390 h 3018852"/>
                <a:gd name="connsiteX5" fmla="*/ 717023 w 925320"/>
                <a:gd name="connsiteY5" fmla="*/ 2001906 h 3018852"/>
                <a:gd name="connsiteX6" fmla="*/ 497 w 925320"/>
                <a:gd name="connsiteY6" fmla="*/ 3018852 h 3018852"/>
                <a:gd name="connsiteX7" fmla="*/ 1501 w 925320"/>
                <a:gd name="connsiteY7" fmla="*/ 0 h 3018852"/>
                <a:gd name="connsiteX0" fmla="*/ 1501 w 925320"/>
                <a:gd name="connsiteY0" fmla="*/ 0 h 3015298"/>
                <a:gd name="connsiteX1" fmla="*/ 714608 w 925320"/>
                <a:gd name="connsiteY1" fmla="*/ 1191364 h 3015298"/>
                <a:gd name="connsiteX2" fmla="*/ 667591 w 925320"/>
                <a:gd name="connsiteY2" fmla="*/ 925038 h 3015298"/>
                <a:gd name="connsiteX3" fmla="*/ 925320 w 925320"/>
                <a:gd name="connsiteY3" fmla="*/ 1582981 h 3015298"/>
                <a:gd name="connsiteX4" fmla="*/ 667030 w 925320"/>
                <a:gd name="connsiteY4" fmla="*/ 2265836 h 3015298"/>
                <a:gd name="connsiteX5" fmla="*/ 717023 w 925320"/>
                <a:gd name="connsiteY5" fmla="*/ 1998352 h 3015298"/>
                <a:gd name="connsiteX6" fmla="*/ 497 w 925320"/>
                <a:gd name="connsiteY6" fmla="*/ 3015298 h 3015298"/>
                <a:gd name="connsiteX7" fmla="*/ 1501 w 925320"/>
                <a:gd name="connsiteY7" fmla="*/ 0 h 3015298"/>
                <a:gd name="connsiteX0" fmla="*/ 1501 w 925320"/>
                <a:gd name="connsiteY0" fmla="*/ 0 h 2766703"/>
                <a:gd name="connsiteX1" fmla="*/ 714608 w 925320"/>
                <a:gd name="connsiteY1" fmla="*/ 942769 h 2766703"/>
                <a:gd name="connsiteX2" fmla="*/ 667591 w 925320"/>
                <a:gd name="connsiteY2" fmla="*/ 676443 h 2766703"/>
                <a:gd name="connsiteX3" fmla="*/ 925320 w 925320"/>
                <a:gd name="connsiteY3" fmla="*/ 1334386 h 2766703"/>
                <a:gd name="connsiteX4" fmla="*/ 667030 w 925320"/>
                <a:gd name="connsiteY4" fmla="*/ 2017241 h 2766703"/>
                <a:gd name="connsiteX5" fmla="*/ 717023 w 925320"/>
                <a:gd name="connsiteY5" fmla="*/ 1749757 h 2766703"/>
                <a:gd name="connsiteX6" fmla="*/ 497 w 925320"/>
                <a:gd name="connsiteY6" fmla="*/ 2766703 h 2766703"/>
                <a:gd name="connsiteX7" fmla="*/ 1501 w 925320"/>
                <a:gd name="connsiteY7" fmla="*/ 0 h 2766703"/>
                <a:gd name="connsiteX0" fmla="*/ 1501 w 925320"/>
                <a:gd name="connsiteY0" fmla="*/ 0 h 2693309"/>
                <a:gd name="connsiteX1" fmla="*/ 714608 w 925320"/>
                <a:gd name="connsiteY1" fmla="*/ 942769 h 2693309"/>
                <a:gd name="connsiteX2" fmla="*/ 667591 w 925320"/>
                <a:gd name="connsiteY2" fmla="*/ 676443 h 2693309"/>
                <a:gd name="connsiteX3" fmla="*/ 925320 w 925320"/>
                <a:gd name="connsiteY3" fmla="*/ 1334386 h 2693309"/>
                <a:gd name="connsiteX4" fmla="*/ 667030 w 925320"/>
                <a:gd name="connsiteY4" fmla="*/ 2017241 h 2693309"/>
                <a:gd name="connsiteX5" fmla="*/ 717023 w 925320"/>
                <a:gd name="connsiteY5" fmla="*/ 1749757 h 2693309"/>
                <a:gd name="connsiteX6" fmla="*/ 497 w 925320"/>
                <a:gd name="connsiteY6" fmla="*/ 2693309 h 2693309"/>
                <a:gd name="connsiteX7" fmla="*/ 1501 w 925320"/>
                <a:gd name="connsiteY7" fmla="*/ 0 h 269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320" h="2693309">
                  <a:moveTo>
                    <a:pt x="1501" y="0"/>
                  </a:moveTo>
                  <a:cubicBezTo>
                    <a:pt x="148690" y="468312"/>
                    <a:pt x="462645" y="938800"/>
                    <a:pt x="714608" y="942769"/>
                  </a:cubicBezTo>
                  <a:cubicBezTo>
                    <a:pt x="743933" y="911407"/>
                    <a:pt x="717768" y="857784"/>
                    <a:pt x="667591" y="676443"/>
                  </a:cubicBezTo>
                  <a:lnTo>
                    <a:pt x="925320" y="1334386"/>
                  </a:lnTo>
                  <a:cubicBezTo>
                    <a:pt x="846325" y="1560225"/>
                    <a:pt x="751348" y="1807387"/>
                    <a:pt x="667030" y="2017241"/>
                  </a:cubicBezTo>
                  <a:cubicBezTo>
                    <a:pt x="717016" y="1840870"/>
                    <a:pt x="735221" y="1798383"/>
                    <a:pt x="717023" y="1749757"/>
                  </a:cubicBezTo>
                  <a:cubicBezTo>
                    <a:pt x="531735" y="1692606"/>
                    <a:pt x="88154" y="2378984"/>
                    <a:pt x="497" y="2693309"/>
                  </a:cubicBezTo>
                  <a:cubicBezTo>
                    <a:pt x="5259" y="1729282"/>
                    <a:pt x="-3261" y="964027"/>
                    <a:pt x="1501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12000">
                  <a:srgbClr val="FFFFFF">
                    <a:alpha val="0"/>
                  </a:srgbClr>
                </a:gs>
                <a:gs pos="57000">
                  <a:srgbClr val="D6D6D6"/>
                </a:gs>
                <a:gs pos="88000">
                  <a:srgbClr val="C0C0C0">
                    <a:lumMod val="83000"/>
                    <a:lumOff val="17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7" name="오른쪽 화살표 1"/>
            <p:cNvSpPr/>
            <p:nvPr/>
          </p:nvSpPr>
          <p:spPr>
            <a:xfrm rot="16200000">
              <a:off x="6445063" y="3082411"/>
              <a:ext cx="1240898" cy="3611851"/>
            </a:xfrm>
            <a:custGeom>
              <a:avLst/>
              <a:gdLst>
                <a:gd name="connsiteX0" fmla="*/ 0 w 2004907"/>
                <a:gd name="connsiteY0" fmla="*/ 248271 h 993085"/>
                <a:gd name="connsiteX1" fmla="*/ 1508365 w 2004907"/>
                <a:gd name="connsiteY1" fmla="*/ 248271 h 993085"/>
                <a:gd name="connsiteX2" fmla="*/ 1508365 w 2004907"/>
                <a:gd name="connsiteY2" fmla="*/ 0 h 993085"/>
                <a:gd name="connsiteX3" fmla="*/ 2004907 w 2004907"/>
                <a:gd name="connsiteY3" fmla="*/ 496543 h 993085"/>
                <a:gd name="connsiteX4" fmla="*/ 1508365 w 2004907"/>
                <a:gd name="connsiteY4" fmla="*/ 993085 h 993085"/>
                <a:gd name="connsiteX5" fmla="*/ 1508365 w 2004907"/>
                <a:gd name="connsiteY5" fmla="*/ 744814 h 993085"/>
                <a:gd name="connsiteX6" fmla="*/ 0 w 2004907"/>
                <a:gd name="connsiteY6" fmla="*/ 744814 h 993085"/>
                <a:gd name="connsiteX7" fmla="*/ 0 w 2004907"/>
                <a:gd name="connsiteY7" fmla="*/ 248271 h 993085"/>
                <a:gd name="connsiteX0" fmla="*/ 0 w 2004907"/>
                <a:gd name="connsiteY0" fmla="*/ 424484 h 1169298"/>
                <a:gd name="connsiteX1" fmla="*/ 1508365 w 2004907"/>
                <a:gd name="connsiteY1" fmla="*/ 424484 h 1169298"/>
                <a:gd name="connsiteX2" fmla="*/ 1765540 w 2004907"/>
                <a:gd name="connsiteY2" fmla="*/ 0 h 1169298"/>
                <a:gd name="connsiteX3" fmla="*/ 2004907 w 2004907"/>
                <a:gd name="connsiteY3" fmla="*/ 672756 h 1169298"/>
                <a:gd name="connsiteX4" fmla="*/ 1508365 w 2004907"/>
                <a:gd name="connsiteY4" fmla="*/ 1169298 h 1169298"/>
                <a:gd name="connsiteX5" fmla="*/ 1508365 w 2004907"/>
                <a:gd name="connsiteY5" fmla="*/ 921027 h 1169298"/>
                <a:gd name="connsiteX6" fmla="*/ 0 w 2004907"/>
                <a:gd name="connsiteY6" fmla="*/ 921027 h 1169298"/>
                <a:gd name="connsiteX7" fmla="*/ 0 w 2004907"/>
                <a:gd name="connsiteY7" fmla="*/ 424484 h 1169298"/>
                <a:gd name="connsiteX0" fmla="*/ 0 w 2004907"/>
                <a:gd name="connsiteY0" fmla="*/ 424484 h 1345510"/>
                <a:gd name="connsiteX1" fmla="*/ 1508365 w 2004907"/>
                <a:gd name="connsiteY1" fmla="*/ 424484 h 1345510"/>
                <a:gd name="connsiteX2" fmla="*/ 1765540 w 2004907"/>
                <a:gd name="connsiteY2" fmla="*/ 0 h 1345510"/>
                <a:gd name="connsiteX3" fmla="*/ 2004907 w 2004907"/>
                <a:gd name="connsiteY3" fmla="*/ 672756 h 1345510"/>
                <a:gd name="connsiteX4" fmla="*/ 1765540 w 2004907"/>
                <a:gd name="connsiteY4" fmla="*/ 1345510 h 1345510"/>
                <a:gd name="connsiteX5" fmla="*/ 1508365 w 2004907"/>
                <a:gd name="connsiteY5" fmla="*/ 921027 h 1345510"/>
                <a:gd name="connsiteX6" fmla="*/ 0 w 2004907"/>
                <a:gd name="connsiteY6" fmla="*/ 921027 h 1345510"/>
                <a:gd name="connsiteX7" fmla="*/ 0 w 2004907"/>
                <a:gd name="connsiteY7" fmla="*/ 424484 h 1345510"/>
                <a:gd name="connsiteX0" fmla="*/ 0 w 2004907"/>
                <a:gd name="connsiteY0" fmla="*/ 424484 h 1359798"/>
                <a:gd name="connsiteX1" fmla="*/ 1508365 w 2004907"/>
                <a:gd name="connsiteY1" fmla="*/ 424484 h 1359798"/>
                <a:gd name="connsiteX2" fmla="*/ 1765540 w 2004907"/>
                <a:gd name="connsiteY2" fmla="*/ 0 h 1359798"/>
                <a:gd name="connsiteX3" fmla="*/ 2004907 w 2004907"/>
                <a:gd name="connsiteY3" fmla="*/ 672756 h 1359798"/>
                <a:gd name="connsiteX4" fmla="*/ 1779828 w 2004907"/>
                <a:gd name="connsiteY4" fmla="*/ 1359798 h 1359798"/>
                <a:gd name="connsiteX5" fmla="*/ 1508365 w 2004907"/>
                <a:gd name="connsiteY5" fmla="*/ 921027 h 1359798"/>
                <a:gd name="connsiteX6" fmla="*/ 0 w 2004907"/>
                <a:gd name="connsiteY6" fmla="*/ 921027 h 1359798"/>
                <a:gd name="connsiteX7" fmla="*/ 0 w 2004907"/>
                <a:gd name="connsiteY7" fmla="*/ 424484 h 1359798"/>
                <a:gd name="connsiteX0" fmla="*/ 0 w 2004907"/>
                <a:gd name="connsiteY0" fmla="*/ 434009 h 1369323"/>
                <a:gd name="connsiteX1" fmla="*/ 1508365 w 2004907"/>
                <a:gd name="connsiteY1" fmla="*/ 434009 h 1369323"/>
                <a:gd name="connsiteX2" fmla="*/ 1789352 w 2004907"/>
                <a:gd name="connsiteY2" fmla="*/ 0 h 1369323"/>
                <a:gd name="connsiteX3" fmla="*/ 2004907 w 2004907"/>
                <a:gd name="connsiteY3" fmla="*/ 682281 h 1369323"/>
                <a:gd name="connsiteX4" fmla="*/ 1779828 w 2004907"/>
                <a:gd name="connsiteY4" fmla="*/ 1369323 h 1369323"/>
                <a:gd name="connsiteX5" fmla="*/ 1508365 w 2004907"/>
                <a:gd name="connsiteY5" fmla="*/ 930552 h 1369323"/>
                <a:gd name="connsiteX6" fmla="*/ 0 w 2004907"/>
                <a:gd name="connsiteY6" fmla="*/ 930552 h 1369323"/>
                <a:gd name="connsiteX7" fmla="*/ 0 w 2004907"/>
                <a:gd name="connsiteY7" fmla="*/ 434009 h 1369323"/>
                <a:gd name="connsiteX0" fmla="*/ 1081088 w 2004907"/>
                <a:gd name="connsiteY0" fmla="*/ 0 h 2273577"/>
                <a:gd name="connsiteX1" fmla="*/ 1508365 w 2004907"/>
                <a:gd name="connsiteY1" fmla="*/ 1338263 h 2273577"/>
                <a:gd name="connsiteX2" fmla="*/ 1789352 w 2004907"/>
                <a:gd name="connsiteY2" fmla="*/ 904254 h 2273577"/>
                <a:gd name="connsiteX3" fmla="*/ 2004907 w 2004907"/>
                <a:gd name="connsiteY3" fmla="*/ 1586535 h 2273577"/>
                <a:gd name="connsiteX4" fmla="*/ 1779828 w 2004907"/>
                <a:gd name="connsiteY4" fmla="*/ 2273577 h 2273577"/>
                <a:gd name="connsiteX5" fmla="*/ 1508365 w 2004907"/>
                <a:gd name="connsiteY5" fmla="*/ 1834806 h 2273577"/>
                <a:gd name="connsiteX6" fmla="*/ 0 w 2004907"/>
                <a:gd name="connsiteY6" fmla="*/ 1834806 h 2273577"/>
                <a:gd name="connsiteX7" fmla="*/ 1081088 w 2004907"/>
                <a:gd name="connsiteY7" fmla="*/ 0 h 2273577"/>
                <a:gd name="connsiteX0" fmla="*/ 0 w 923819"/>
                <a:gd name="connsiteY0" fmla="*/ 0 h 2901606"/>
                <a:gd name="connsiteX1" fmla="*/ 427277 w 923819"/>
                <a:gd name="connsiteY1" fmla="*/ 1338263 h 2901606"/>
                <a:gd name="connsiteX2" fmla="*/ 708264 w 923819"/>
                <a:gd name="connsiteY2" fmla="*/ 904254 h 2901606"/>
                <a:gd name="connsiteX3" fmla="*/ 923819 w 923819"/>
                <a:gd name="connsiteY3" fmla="*/ 1586535 h 2901606"/>
                <a:gd name="connsiteX4" fmla="*/ 698740 w 923819"/>
                <a:gd name="connsiteY4" fmla="*/ 2273577 h 2901606"/>
                <a:gd name="connsiteX5" fmla="*/ 427277 w 923819"/>
                <a:gd name="connsiteY5" fmla="*/ 1834806 h 2901606"/>
                <a:gd name="connsiteX6" fmla="*/ 85725 w 923819"/>
                <a:gd name="connsiteY6" fmla="*/ 2901606 h 2901606"/>
                <a:gd name="connsiteX7" fmla="*/ 0 w 923819"/>
                <a:gd name="connsiteY7" fmla="*/ 0 h 2901606"/>
                <a:gd name="connsiteX0" fmla="*/ 19050 w 942869"/>
                <a:gd name="connsiteY0" fmla="*/ 0 h 2896843"/>
                <a:gd name="connsiteX1" fmla="*/ 446327 w 942869"/>
                <a:gd name="connsiteY1" fmla="*/ 1338263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01121 w 938106"/>
                <a:gd name="connsiteY4" fmla="*/ 2264052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47237 w 924210"/>
                <a:gd name="connsiteY1" fmla="*/ 1217993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49655 w 924210"/>
                <a:gd name="connsiteY5" fmla="*/ 1968162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3 w 924210"/>
                <a:gd name="connsiteY4" fmla="*/ 2264056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48162 w 924210"/>
                <a:gd name="connsiteY4" fmla="*/ 226228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7 w 924210"/>
                <a:gd name="connsiteY4" fmla="*/ 225873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8826 w 924210"/>
                <a:gd name="connsiteY1" fmla="*/ 1196692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1501 w 925320"/>
                <a:gd name="connsiteY0" fmla="*/ 0 h 3018852"/>
                <a:gd name="connsiteX1" fmla="*/ 714608 w 925320"/>
                <a:gd name="connsiteY1" fmla="*/ 1194918 h 3018852"/>
                <a:gd name="connsiteX2" fmla="*/ 667591 w 925320"/>
                <a:gd name="connsiteY2" fmla="*/ 928592 h 3018852"/>
                <a:gd name="connsiteX3" fmla="*/ 925320 w 925320"/>
                <a:gd name="connsiteY3" fmla="*/ 1586535 h 3018852"/>
                <a:gd name="connsiteX4" fmla="*/ 667030 w 925320"/>
                <a:gd name="connsiteY4" fmla="*/ 2269390 h 3018852"/>
                <a:gd name="connsiteX5" fmla="*/ 717023 w 925320"/>
                <a:gd name="connsiteY5" fmla="*/ 2001906 h 3018852"/>
                <a:gd name="connsiteX6" fmla="*/ 497 w 925320"/>
                <a:gd name="connsiteY6" fmla="*/ 3018852 h 3018852"/>
                <a:gd name="connsiteX7" fmla="*/ 1501 w 925320"/>
                <a:gd name="connsiteY7" fmla="*/ 0 h 3018852"/>
                <a:gd name="connsiteX0" fmla="*/ 1501 w 925320"/>
                <a:gd name="connsiteY0" fmla="*/ 0 h 3015298"/>
                <a:gd name="connsiteX1" fmla="*/ 714608 w 925320"/>
                <a:gd name="connsiteY1" fmla="*/ 1191364 h 3015298"/>
                <a:gd name="connsiteX2" fmla="*/ 667591 w 925320"/>
                <a:gd name="connsiteY2" fmla="*/ 925038 h 3015298"/>
                <a:gd name="connsiteX3" fmla="*/ 925320 w 925320"/>
                <a:gd name="connsiteY3" fmla="*/ 1582981 h 3015298"/>
                <a:gd name="connsiteX4" fmla="*/ 667030 w 925320"/>
                <a:gd name="connsiteY4" fmla="*/ 2265836 h 3015298"/>
                <a:gd name="connsiteX5" fmla="*/ 717023 w 925320"/>
                <a:gd name="connsiteY5" fmla="*/ 1998352 h 3015298"/>
                <a:gd name="connsiteX6" fmla="*/ 497 w 925320"/>
                <a:gd name="connsiteY6" fmla="*/ 3015298 h 3015298"/>
                <a:gd name="connsiteX7" fmla="*/ 1501 w 925320"/>
                <a:gd name="connsiteY7" fmla="*/ 0 h 3015298"/>
                <a:gd name="connsiteX0" fmla="*/ 1501 w 925320"/>
                <a:gd name="connsiteY0" fmla="*/ 0 h 2766703"/>
                <a:gd name="connsiteX1" fmla="*/ 714608 w 925320"/>
                <a:gd name="connsiteY1" fmla="*/ 942769 h 2766703"/>
                <a:gd name="connsiteX2" fmla="*/ 667591 w 925320"/>
                <a:gd name="connsiteY2" fmla="*/ 676443 h 2766703"/>
                <a:gd name="connsiteX3" fmla="*/ 925320 w 925320"/>
                <a:gd name="connsiteY3" fmla="*/ 1334386 h 2766703"/>
                <a:gd name="connsiteX4" fmla="*/ 667030 w 925320"/>
                <a:gd name="connsiteY4" fmla="*/ 2017241 h 2766703"/>
                <a:gd name="connsiteX5" fmla="*/ 717023 w 925320"/>
                <a:gd name="connsiteY5" fmla="*/ 1749757 h 2766703"/>
                <a:gd name="connsiteX6" fmla="*/ 497 w 925320"/>
                <a:gd name="connsiteY6" fmla="*/ 2766703 h 2766703"/>
                <a:gd name="connsiteX7" fmla="*/ 1501 w 925320"/>
                <a:gd name="connsiteY7" fmla="*/ 0 h 2766703"/>
                <a:gd name="connsiteX0" fmla="*/ 1501 w 925320"/>
                <a:gd name="connsiteY0" fmla="*/ 0 h 2693309"/>
                <a:gd name="connsiteX1" fmla="*/ 714608 w 925320"/>
                <a:gd name="connsiteY1" fmla="*/ 942769 h 2693309"/>
                <a:gd name="connsiteX2" fmla="*/ 667591 w 925320"/>
                <a:gd name="connsiteY2" fmla="*/ 676443 h 2693309"/>
                <a:gd name="connsiteX3" fmla="*/ 925320 w 925320"/>
                <a:gd name="connsiteY3" fmla="*/ 1334386 h 2693309"/>
                <a:gd name="connsiteX4" fmla="*/ 667030 w 925320"/>
                <a:gd name="connsiteY4" fmla="*/ 2017241 h 2693309"/>
                <a:gd name="connsiteX5" fmla="*/ 717023 w 925320"/>
                <a:gd name="connsiteY5" fmla="*/ 1749757 h 2693309"/>
                <a:gd name="connsiteX6" fmla="*/ 497 w 925320"/>
                <a:gd name="connsiteY6" fmla="*/ 2693309 h 2693309"/>
                <a:gd name="connsiteX7" fmla="*/ 1501 w 925320"/>
                <a:gd name="connsiteY7" fmla="*/ 0 h 269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320" h="2693309">
                  <a:moveTo>
                    <a:pt x="1501" y="0"/>
                  </a:moveTo>
                  <a:cubicBezTo>
                    <a:pt x="148690" y="468312"/>
                    <a:pt x="462645" y="938800"/>
                    <a:pt x="714608" y="942769"/>
                  </a:cubicBezTo>
                  <a:cubicBezTo>
                    <a:pt x="743933" y="911407"/>
                    <a:pt x="717768" y="857784"/>
                    <a:pt x="667591" y="676443"/>
                  </a:cubicBezTo>
                  <a:lnTo>
                    <a:pt x="925320" y="1334386"/>
                  </a:lnTo>
                  <a:cubicBezTo>
                    <a:pt x="846325" y="1560225"/>
                    <a:pt x="751348" y="1807387"/>
                    <a:pt x="667030" y="2017241"/>
                  </a:cubicBezTo>
                  <a:cubicBezTo>
                    <a:pt x="717016" y="1840870"/>
                    <a:pt x="735221" y="1798383"/>
                    <a:pt x="717023" y="1749757"/>
                  </a:cubicBezTo>
                  <a:cubicBezTo>
                    <a:pt x="531735" y="1692606"/>
                    <a:pt x="88154" y="2378984"/>
                    <a:pt x="497" y="2693309"/>
                  </a:cubicBezTo>
                  <a:cubicBezTo>
                    <a:pt x="5259" y="1729282"/>
                    <a:pt x="-3261" y="964027"/>
                    <a:pt x="1501" y="0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29000">
                    <a:srgbClr val="C3C7C7">
                      <a:lumMod val="0"/>
                      <a:alpha val="0"/>
                    </a:srgbClr>
                  </a:gs>
                  <a:gs pos="0">
                    <a:srgbClr val="C4C4C4">
                      <a:lumMod val="96000"/>
                      <a:lumOff val="4000"/>
                    </a:srgbClr>
                  </a:gs>
                </a:gsLst>
                <a:lin ang="10800000" scaled="1"/>
                <a:tileRect/>
              </a:gradFill>
            </a:ln>
            <a:effectLst>
              <a:outerShdw blurRad="12700" dist="6350" algn="l" rotWithShape="0">
                <a:prstClr val="black">
                  <a:alpha val="25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목표시스템 구성도</a:t>
            </a:r>
            <a:endParaRPr lang="ko-KR" altLang="en-US" dirty="0"/>
          </a:p>
        </p:txBody>
      </p:sp>
      <p:sp>
        <p:nvSpPr>
          <p:cNvPr id="7" name="AutoShape 224"/>
          <p:cNvSpPr>
            <a:spLocks noChangeArrowheads="1"/>
          </p:cNvSpPr>
          <p:nvPr/>
        </p:nvSpPr>
        <p:spPr bwMode="auto">
          <a:xfrm>
            <a:off x="2303130" y="1483485"/>
            <a:ext cx="4609862" cy="4854255"/>
          </a:xfrm>
          <a:prstGeom prst="roundRect">
            <a:avLst>
              <a:gd name="adj" fmla="val 764"/>
            </a:avLst>
          </a:prstGeom>
          <a:noFill/>
          <a:ln w="1587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0"/>
            <a:endParaRPr lang="ko-KR" altLang="en-US" sz="1000" b="1"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59" name="Rectangle 13"/>
          <p:cNvSpPr>
            <a:spLocks noChangeArrowheads="1"/>
          </p:cNvSpPr>
          <p:nvPr/>
        </p:nvSpPr>
        <p:spPr bwMode="auto">
          <a:xfrm>
            <a:off x="2365328" y="1950746"/>
            <a:ext cx="4487942" cy="307200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637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1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양쪽 모서리가 둥근 사각형 59"/>
          <p:cNvSpPr/>
          <p:nvPr/>
        </p:nvSpPr>
        <p:spPr bwMode="auto">
          <a:xfrm>
            <a:off x="2365328" y="1693967"/>
            <a:ext cx="4487942" cy="256779"/>
          </a:xfrm>
          <a:prstGeom prst="round2SameRect">
            <a:avLst>
              <a:gd name="adj1" fmla="val 27407"/>
              <a:gd name="adj2" fmla="val 0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err="1" smtClean="0">
                <a:solidFill>
                  <a:schemeClr val="bg1"/>
                </a:solidFill>
                <a:latin typeface="+mn-ea"/>
              </a:rPr>
              <a:t>산학협력단</a:t>
            </a:r>
            <a:r>
              <a:rPr lang="en-US" altLang="ko-KR" sz="1100" dirty="0" smtClean="0">
                <a:solidFill>
                  <a:schemeClr val="bg1"/>
                </a:solidFill>
                <a:latin typeface="+mn-ea"/>
              </a:rPr>
              <a:t>/LINC</a:t>
            </a:r>
            <a:r>
              <a:rPr lang="en-US" altLang="ko-KR" sz="1100" smtClean="0">
                <a:solidFill>
                  <a:schemeClr val="bg1"/>
                </a:solidFill>
                <a:latin typeface="+mn-ea"/>
              </a:rPr>
              <a:t>+ </a:t>
            </a:r>
            <a:r>
              <a:rPr lang="ko-KR" altLang="en-US" sz="1100" smtClean="0">
                <a:solidFill>
                  <a:schemeClr val="bg1"/>
                </a:solidFill>
                <a:latin typeface="+mn-ea"/>
              </a:rPr>
              <a:t>홈페이지</a:t>
            </a:r>
            <a:r>
              <a:rPr kumimoji="0" lang="en-US" altLang="ko-KR" sz="1100" smtClean="0">
                <a:solidFill>
                  <a:schemeClr val="bg1"/>
                </a:solidFill>
                <a:latin typeface="+mn-ea"/>
              </a:rPr>
              <a:t> </a:t>
            </a:r>
            <a:r>
              <a:rPr kumimoji="0" lang="ko-KR" altLang="en-US" sz="1100" dirty="0" smtClean="0">
                <a:solidFill>
                  <a:schemeClr val="bg1"/>
                </a:solidFill>
                <a:latin typeface="+mn-ea"/>
              </a:rPr>
              <a:t>구축</a:t>
            </a:r>
            <a:endParaRPr kumimoji="0"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AutoShape 169"/>
          <p:cNvSpPr>
            <a:spLocks noChangeArrowheads="1"/>
          </p:cNvSpPr>
          <p:nvPr/>
        </p:nvSpPr>
        <p:spPr bwMode="auto">
          <a:xfrm>
            <a:off x="2419378" y="2366461"/>
            <a:ext cx="2160000" cy="2160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산학협력단</a:t>
            </a:r>
            <a:r>
              <a:rPr lang="ko-KR" altLang="en-US" sz="80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80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홈페이지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업데이트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97" name="AutoShape 224"/>
          <p:cNvSpPr>
            <a:spLocks noChangeArrowheads="1"/>
          </p:cNvSpPr>
          <p:nvPr/>
        </p:nvSpPr>
        <p:spPr bwMode="auto">
          <a:xfrm>
            <a:off x="7199552" y="1483486"/>
            <a:ext cx="1710672" cy="2834858"/>
          </a:xfrm>
          <a:prstGeom prst="roundRect">
            <a:avLst>
              <a:gd name="adj" fmla="val 3814"/>
            </a:avLst>
          </a:prstGeom>
          <a:noFill/>
          <a:ln w="1587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atinLnBrk="0"/>
            <a:endParaRPr lang="ko-KR" altLang="en-US" sz="1000" b="1"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98" name="AutoShape 257"/>
          <p:cNvSpPr>
            <a:spLocks noChangeArrowheads="1"/>
          </p:cNvSpPr>
          <p:nvPr/>
        </p:nvSpPr>
        <p:spPr bwMode="auto">
          <a:xfrm>
            <a:off x="7402019" y="1344755"/>
            <a:ext cx="1360497" cy="277473"/>
          </a:xfrm>
          <a:prstGeom prst="roundRect">
            <a:avLst>
              <a:gd name="adj" fmla="val 10736"/>
            </a:avLst>
          </a:prstGeom>
          <a:solidFill>
            <a:srgbClr val="092F19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연계 시스템</a:t>
            </a:r>
            <a:endParaRPr lang="ko-KR" altLang="en-US" sz="1100" b="1" dirty="0">
              <a:solidFill>
                <a:schemeClr val="bg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7465139" y="1454628"/>
            <a:ext cx="67553" cy="57727"/>
          </a:xfrm>
          <a:prstGeom prst="ellipse">
            <a:avLst/>
          </a:prstGeom>
          <a:solidFill>
            <a:schemeClr val="tx2"/>
          </a:solidFill>
          <a:ln w="15875">
            <a:solidFill>
              <a:srgbClr val="FFFFFF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100" name="직선 연결선 99"/>
          <p:cNvCxnSpPr/>
          <p:nvPr/>
        </p:nvCxnSpPr>
        <p:spPr bwMode="auto">
          <a:xfrm flipH="1">
            <a:off x="7402017" y="1483491"/>
            <a:ext cx="58808" cy="0"/>
          </a:xfrm>
          <a:prstGeom prst="line">
            <a:avLst/>
          </a:prstGeom>
          <a:solidFill>
            <a:srgbClr val="67C4D7"/>
          </a:solidFill>
          <a:ln w="15875">
            <a:solidFill>
              <a:srgbClr val="FFFFFF"/>
            </a:solidFill>
          </a:ln>
          <a:extLst/>
        </p:spPr>
      </p:cxnSp>
      <p:grpSp>
        <p:nvGrpSpPr>
          <p:cNvPr id="105" name="그룹 104"/>
          <p:cNvGrpSpPr/>
          <p:nvPr/>
        </p:nvGrpSpPr>
        <p:grpSpPr>
          <a:xfrm>
            <a:off x="7256000" y="1836093"/>
            <a:ext cx="1586922" cy="2001556"/>
            <a:chOff x="1567308" y="5882597"/>
            <a:chExt cx="939046" cy="647107"/>
          </a:xfrm>
          <a:solidFill>
            <a:srgbClr val="092F19"/>
          </a:solidFill>
        </p:grpSpPr>
        <p:sp>
          <p:nvSpPr>
            <p:cNvPr id="106" name="순서도: 자기 디스크 105"/>
            <p:cNvSpPr/>
            <p:nvPr/>
          </p:nvSpPr>
          <p:spPr>
            <a:xfrm>
              <a:off x="1567308" y="5890763"/>
              <a:ext cx="939046" cy="638941"/>
            </a:xfrm>
            <a:prstGeom prst="flowChartMagneticDisk">
              <a:avLst/>
            </a:prstGeom>
            <a:grpFill/>
            <a:ln w="3175"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1567308" y="5882597"/>
              <a:ext cx="939046" cy="200168"/>
            </a:xfrm>
            <a:prstGeom prst="ellipse">
              <a:avLst/>
            </a:prstGeom>
            <a:grpFill/>
            <a:ln w="9525">
              <a:gradFill flip="none" rotWithShape="1">
                <a:gsLst>
                  <a:gs pos="63000">
                    <a:schemeClr val="bg1">
                      <a:alpha val="0"/>
                    </a:schemeClr>
                  </a:gs>
                  <a:gs pos="98750">
                    <a:schemeClr val="bg1"/>
                  </a:gs>
                </a:gsLst>
                <a:lin ang="5400000" scaled="1"/>
                <a:tileRect/>
              </a:gradFill>
            </a:ln>
            <a:effectLst/>
          </p:spPr>
          <p:txBody>
            <a:bodyPr wrap="none" lIns="0" tIns="637200" rIns="0" bIns="0" anchor="ctr" anchorCtr="0"/>
            <a:lstStyle/>
            <a:p>
              <a:pPr algn="ctr" latinLnBrk="0"/>
              <a:endPara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7460825" y="3926679"/>
            <a:ext cx="1283997" cy="24622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학사정보 시스템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7345040" y="2504352"/>
            <a:ext cx="1412241" cy="363850"/>
            <a:chOff x="4293882" y="3896322"/>
            <a:chExt cx="627767" cy="300124"/>
          </a:xfrm>
        </p:grpSpPr>
        <p:grpSp>
          <p:nvGrpSpPr>
            <p:cNvPr id="110" name="그룹 109"/>
            <p:cNvGrpSpPr/>
            <p:nvPr/>
          </p:nvGrpSpPr>
          <p:grpSpPr>
            <a:xfrm>
              <a:off x="4316850" y="3896322"/>
              <a:ext cx="570289" cy="298622"/>
              <a:chOff x="1567308" y="5882599"/>
              <a:chExt cx="939046" cy="647105"/>
            </a:xfrm>
          </p:grpSpPr>
          <p:sp>
            <p:nvSpPr>
              <p:cNvPr id="112" name="순서도: 자기 디스크 111"/>
              <p:cNvSpPr/>
              <p:nvPr/>
            </p:nvSpPr>
            <p:spPr>
              <a:xfrm>
                <a:off x="1567308" y="5890763"/>
                <a:ext cx="939046" cy="638941"/>
              </a:xfrm>
              <a:prstGeom prst="flowChartMagneticDisk">
                <a:avLst/>
              </a:prstGeom>
              <a:gradFill flip="none" rotWithShape="1">
                <a:gsLst>
                  <a:gs pos="0">
                    <a:srgbClr val="82A648"/>
                  </a:gs>
                  <a:gs pos="100000">
                    <a:srgbClr val="8FAF3F"/>
                  </a:gs>
                  <a:gs pos="24000">
                    <a:srgbClr val="AEC86E"/>
                  </a:gs>
                  <a:gs pos="72000">
                    <a:srgbClr val="D0E1A9"/>
                  </a:gs>
                  <a:gs pos="52000">
                    <a:srgbClr val="D5E5B5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txBody>
              <a:bodyPr wrap="none" anchor="ctr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3" name="타원 112"/>
              <p:cNvSpPr/>
              <p:nvPr/>
            </p:nvSpPr>
            <p:spPr>
              <a:xfrm>
                <a:off x="1567308" y="5882599"/>
                <a:ext cx="939046" cy="200168"/>
              </a:xfrm>
              <a:prstGeom prst="ellipse">
                <a:avLst/>
              </a:prstGeom>
              <a:gradFill flip="none" rotWithShape="1">
                <a:gsLst>
                  <a:gs pos="0">
                    <a:srgbClr val="B6CD7D"/>
                  </a:gs>
                  <a:gs pos="63000">
                    <a:srgbClr val="CDE0A8"/>
                  </a:gs>
                </a:gsLst>
                <a:lin ang="5400000" scaled="1"/>
                <a:tileRect/>
              </a:gradFill>
              <a:ln w="9525"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98750">
                      <a:schemeClr val="bg1"/>
                    </a:gs>
                  </a:gsLst>
                  <a:lin ang="5400000" scaled="1"/>
                  <a:tileRect/>
                </a:gradFill>
              </a:ln>
              <a:effectLst/>
            </p:spPr>
            <p:txBody>
              <a:bodyPr wrap="none" lIns="0" tIns="637200" rIns="0" bIns="0" anchor="ctr" anchorCtr="0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293882" y="3917188"/>
              <a:ext cx="627767" cy="279258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학생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기본 정보</a:t>
              </a:r>
              <a:endParaRPr lang="ko-KR" altLang="en-US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9" name="AutoShape 224"/>
          <p:cNvSpPr>
            <a:spLocks noChangeArrowheads="1"/>
          </p:cNvSpPr>
          <p:nvPr/>
        </p:nvSpPr>
        <p:spPr bwMode="auto">
          <a:xfrm>
            <a:off x="432272" y="3555893"/>
            <a:ext cx="1242227" cy="1736584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atinLnBrk="0"/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AutoShape 257"/>
          <p:cNvSpPr>
            <a:spLocks noChangeArrowheads="1"/>
          </p:cNvSpPr>
          <p:nvPr/>
        </p:nvSpPr>
        <p:spPr bwMode="auto">
          <a:xfrm>
            <a:off x="510572" y="3414932"/>
            <a:ext cx="1100522" cy="277473"/>
          </a:xfrm>
          <a:prstGeom prst="roundRect">
            <a:avLst>
              <a:gd name="adj" fmla="val 1073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내부 사용자</a:t>
            </a: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1" name="그룹 87"/>
          <p:cNvGrpSpPr/>
          <p:nvPr/>
        </p:nvGrpSpPr>
        <p:grpSpPr>
          <a:xfrm>
            <a:off x="510569" y="3524805"/>
            <a:ext cx="130675" cy="57727"/>
            <a:chOff x="593051" y="4940276"/>
            <a:chExt cx="116142" cy="60040"/>
          </a:xfrm>
          <a:solidFill>
            <a:srgbClr val="67C4D7"/>
          </a:solidFill>
        </p:grpSpPr>
        <p:sp>
          <p:nvSpPr>
            <p:cNvPr id="162" name="타원 161"/>
            <p:cNvSpPr/>
            <p:nvPr/>
          </p:nvSpPr>
          <p:spPr>
            <a:xfrm>
              <a:off x="649153" y="4940276"/>
              <a:ext cx="60040" cy="600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5875">
              <a:solidFill>
                <a:srgbClr val="FFFFFF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3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3" name="직선 연결선 162"/>
            <p:cNvCxnSpPr/>
            <p:nvPr/>
          </p:nvCxnSpPr>
          <p:spPr bwMode="auto">
            <a:xfrm flipH="1">
              <a:off x="593051" y="4970296"/>
              <a:ext cx="52268" cy="0"/>
            </a:xfrm>
            <a:prstGeom prst="line">
              <a:avLst/>
            </a:prstGeom>
            <a:grpFill/>
            <a:ln w="15875">
              <a:solidFill>
                <a:srgbClr val="FFFFFF"/>
              </a:solidFill>
            </a:ln>
            <a:extLst/>
          </p:spPr>
        </p:cxnSp>
      </p:grpSp>
      <p:sp>
        <p:nvSpPr>
          <p:cNvPr id="168" name="Text Box 462"/>
          <p:cNvSpPr txBox="1">
            <a:spLocks noChangeArrowheads="1"/>
          </p:cNvSpPr>
          <p:nvPr/>
        </p:nvSpPr>
        <p:spPr bwMode="auto">
          <a:xfrm>
            <a:off x="909156" y="4212357"/>
            <a:ext cx="266098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학생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6" y="3772727"/>
            <a:ext cx="391639" cy="396751"/>
          </a:xfrm>
          <a:prstGeom prst="rect">
            <a:avLst/>
          </a:prstGeom>
        </p:spPr>
      </p:pic>
      <p:sp>
        <p:nvSpPr>
          <p:cNvPr id="170" name="AutoShape 224"/>
          <p:cNvSpPr>
            <a:spLocks noChangeArrowheads="1"/>
          </p:cNvSpPr>
          <p:nvPr/>
        </p:nvSpPr>
        <p:spPr bwMode="auto">
          <a:xfrm rot="16200000">
            <a:off x="993234" y="4290055"/>
            <a:ext cx="1738811" cy="266031"/>
          </a:xfrm>
          <a:prstGeom prst="roundRect">
            <a:avLst>
              <a:gd name="adj" fmla="val 3814"/>
            </a:avLst>
          </a:prstGeom>
          <a:solidFill>
            <a:schemeClr val="bg1">
              <a:lumMod val="75000"/>
            </a:schemeClr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SSO Authentication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4" y="4572397"/>
            <a:ext cx="417262" cy="379946"/>
          </a:xfrm>
          <a:prstGeom prst="rect">
            <a:avLst/>
          </a:prstGeom>
        </p:spPr>
      </p:pic>
      <p:sp>
        <p:nvSpPr>
          <p:cNvPr id="172" name="Text Box 462"/>
          <p:cNvSpPr txBox="1">
            <a:spLocks noChangeArrowheads="1"/>
          </p:cNvSpPr>
          <p:nvPr/>
        </p:nvSpPr>
        <p:spPr bwMode="auto">
          <a:xfrm>
            <a:off x="602982" y="4996112"/>
            <a:ext cx="878447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ko-KR" altLang="en-US" sz="11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교강사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직원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AutoShape 224"/>
          <p:cNvSpPr>
            <a:spLocks noChangeArrowheads="1"/>
          </p:cNvSpPr>
          <p:nvPr/>
        </p:nvSpPr>
        <p:spPr bwMode="auto">
          <a:xfrm>
            <a:off x="432273" y="1470767"/>
            <a:ext cx="1241019" cy="173652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atinLnBrk="0"/>
            <a:endParaRPr lang="ko-KR" altLang="en-US" sz="1000" b="1"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174" name="AutoShape 257"/>
          <p:cNvSpPr>
            <a:spLocks noChangeArrowheads="1"/>
          </p:cNvSpPr>
          <p:nvPr/>
        </p:nvSpPr>
        <p:spPr bwMode="auto">
          <a:xfrm>
            <a:off x="509367" y="1332037"/>
            <a:ext cx="1101727" cy="277473"/>
          </a:xfrm>
          <a:prstGeom prst="roundRect">
            <a:avLst>
              <a:gd name="adj" fmla="val 1073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ko-KR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CRM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사용자</a:t>
            </a:r>
            <a:endParaRPr lang="ko-KR" altLang="en-US" sz="1100" b="1" dirty="0">
              <a:solidFill>
                <a:schemeClr val="bg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grpSp>
        <p:nvGrpSpPr>
          <p:cNvPr id="175" name="그룹 87"/>
          <p:cNvGrpSpPr/>
          <p:nvPr/>
        </p:nvGrpSpPr>
        <p:grpSpPr>
          <a:xfrm>
            <a:off x="509365" y="1441910"/>
            <a:ext cx="130675" cy="57727"/>
            <a:chOff x="593051" y="4940276"/>
            <a:chExt cx="116142" cy="60040"/>
          </a:xfrm>
          <a:solidFill>
            <a:schemeClr val="bg1">
              <a:lumMod val="50000"/>
            </a:schemeClr>
          </a:solidFill>
        </p:grpSpPr>
        <p:sp>
          <p:nvSpPr>
            <p:cNvPr id="176" name="타원 175"/>
            <p:cNvSpPr/>
            <p:nvPr/>
          </p:nvSpPr>
          <p:spPr>
            <a:xfrm>
              <a:off x="649153" y="4940276"/>
              <a:ext cx="60040" cy="60040"/>
            </a:xfrm>
            <a:prstGeom prst="ellipse">
              <a:avLst/>
            </a:prstGeom>
            <a:grpFill/>
            <a:ln w="15875">
              <a:solidFill>
                <a:srgbClr val="FFFFFF"/>
              </a:solidFill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34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endParaRPr>
            </a:p>
          </p:txBody>
        </p:sp>
        <p:cxnSp>
          <p:nvCxnSpPr>
            <p:cNvPr id="177" name="직선 연결선 176"/>
            <p:cNvCxnSpPr/>
            <p:nvPr/>
          </p:nvCxnSpPr>
          <p:spPr bwMode="auto">
            <a:xfrm flipH="1">
              <a:off x="593051" y="4970296"/>
              <a:ext cx="52268" cy="0"/>
            </a:xfrm>
            <a:prstGeom prst="line">
              <a:avLst/>
            </a:prstGeom>
            <a:grpFill/>
            <a:ln w="15875">
              <a:solidFill>
                <a:srgbClr val="FFFFFF"/>
              </a:solidFill>
            </a:ln>
            <a:extLst/>
          </p:spPr>
        </p:cxnSp>
      </p:grpSp>
      <p:sp>
        <p:nvSpPr>
          <p:cNvPr id="179" name="Text Box 462"/>
          <p:cNvSpPr txBox="1">
            <a:spLocks noChangeArrowheads="1"/>
          </p:cNvSpPr>
          <p:nvPr/>
        </p:nvSpPr>
        <p:spPr bwMode="auto">
          <a:xfrm>
            <a:off x="626225" y="2225485"/>
            <a:ext cx="831959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LINC+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Text Box 462"/>
          <p:cNvSpPr txBox="1">
            <a:spLocks noChangeArrowheads="1"/>
          </p:cNvSpPr>
          <p:nvPr/>
        </p:nvSpPr>
        <p:spPr bwMode="auto">
          <a:xfrm>
            <a:off x="689544" y="2907880"/>
            <a:ext cx="705322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부서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담당자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17893" y="2412157"/>
            <a:ext cx="448625" cy="435633"/>
            <a:chOff x="977250" y="2536111"/>
            <a:chExt cx="448625" cy="435633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0" y="2536111"/>
              <a:ext cx="399120" cy="396528"/>
            </a:xfrm>
            <a:prstGeom prst="rect">
              <a:avLst/>
            </a:prstGeom>
          </p:spPr>
        </p:pic>
        <p:pic>
          <p:nvPicPr>
            <p:cNvPr id="184" name="Picture 191" descr="HP-Monitor-Wall2-Dock-256x2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06706" y="2754000"/>
              <a:ext cx="219169" cy="217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756498" y="1675127"/>
            <a:ext cx="571414" cy="488402"/>
            <a:chOff x="985822" y="1675127"/>
            <a:chExt cx="571414" cy="488402"/>
          </a:xfrm>
        </p:grpSpPr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822" y="1675127"/>
              <a:ext cx="454562" cy="458363"/>
            </a:xfrm>
            <a:prstGeom prst="rect">
              <a:avLst/>
            </a:prstGeom>
          </p:spPr>
        </p:pic>
        <p:pic>
          <p:nvPicPr>
            <p:cNvPr id="185" name="Picture 191" descr="HP-Monitor-Wall2-Dock-256x25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17008" y="1968689"/>
              <a:ext cx="240228" cy="19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6" name="AutoShape 224"/>
          <p:cNvSpPr>
            <a:spLocks noChangeArrowheads="1"/>
          </p:cNvSpPr>
          <p:nvPr/>
        </p:nvSpPr>
        <p:spPr bwMode="auto">
          <a:xfrm rot="16200000">
            <a:off x="996270" y="2209119"/>
            <a:ext cx="1730323" cy="266031"/>
          </a:xfrm>
          <a:prstGeom prst="roundRect">
            <a:avLst>
              <a:gd name="adj" fmla="val 3814"/>
            </a:avLst>
          </a:prstGeom>
          <a:solidFill>
            <a:schemeClr val="bg1">
              <a:lumMod val="75000"/>
            </a:schemeClr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MS AD Authentication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AutoShape 257"/>
          <p:cNvSpPr>
            <a:spLocks noChangeArrowheads="1"/>
          </p:cNvSpPr>
          <p:nvPr/>
        </p:nvSpPr>
        <p:spPr bwMode="auto">
          <a:xfrm>
            <a:off x="2701144" y="1334478"/>
            <a:ext cx="3854108" cy="277473"/>
          </a:xfrm>
          <a:prstGeom prst="roundRect">
            <a:avLst>
              <a:gd name="adj" fmla="val 10736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100" b="1" dirty="0" err="1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산학협력단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링크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+</a:t>
            </a:r>
            <a:r>
              <a:rPr lang="ko-KR" altLang="en-US" sz="1100" b="1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사업단 </a:t>
            </a:r>
            <a:r>
              <a:rPr lang="ko-KR" altLang="en-US" sz="1100" b="1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홈페이지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및 산학협력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DB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시스템</a:t>
            </a:r>
            <a:endParaRPr lang="ko-KR" altLang="en-US" sz="1100" b="1" dirty="0">
              <a:solidFill>
                <a:schemeClr val="bg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95" name="Rectangle 13"/>
          <p:cNvSpPr>
            <a:spLocks noChangeArrowheads="1"/>
          </p:cNvSpPr>
          <p:nvPr/>
        </p:nvSpPr>
        <p:spPr bwMode="auto">
          <a:xfrm>
            <a:off x="2365328" y="5364485"/>
            <a:ext cx="4487942" cy="88477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5637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10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6" name="양쪽 모서리가 둥근 사각형 195"/>
          <p:cNvSpPr/>
          <p:nvPr/>
        </p:nvSpPr>
        <p:spPr bwMode="auto">
          <a:xfrm>
            <a:off x="2365328" y="5113496"/>
            <a:ext cx="4487941" cy="266229"/>
          </a:xfrm>
          <a:prstGeom prst="round2SameRect">
            <a:avLst>
              <a:gd name="adj1" fmla="val 27407"/>
              <a:gd name="adj2" fmla="val 0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대학 </a:t>
            </a:r>
            <a:r>
              <a:rPr lang="en-US" altLang="ko-KR" sz="1100" dirty="0" smtClean="0">
                <a:solidFill>
                  <a:schemeClr val="bg1"/>
                </a:solidFill>
                <a:latin typeface="+mn-ea"/>
              </a:rPr>
              <a:t>MOU DB </a:t>
            </a:r>
            <a:r>
              <a:rPr lang="ko-KR" altLang="en-US" sz="1100" dirty="0" smtClean="0">
                <a:solidFill>
                  <a:schemeClr val="bg1"/>
                </a:solidFill>
                <a:latin typeface="+mn-ea"/>
              </a:rPr>
              <a:t>구축</a:t>
            </a:r>
            <a:endParaRPr kumimoji="0" lang="en-US" altLang="ko-KR" sz="1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2" name="AutoShape 152"/>
          <p:cNvSpPr>
            <a:spLocks noChangeArrowheads="1"/>
          </p:cNvSpPr>
          <p:nvPr/>
        </p:nvSpPr>
        <p:spPr bwMode="auto">
          <a:xfrm>
            <a:off x="2419378" y="2030442"/>
            <a:ext cx="2160000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b="1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산학협력단</a:t>
            </a:r>
            <a:r>
              <a:rPr lang="ko-KR" altLang="en-US" sz="800" b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800" b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홈페이지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3" name="AutoShape 152"/>
          <p:cNvSpPr>
            <a:spLocks noChangeArrowheads="1"/>
          </p:cNvSpPr>
          <p:nvPr/>
        </p:nvSpPr>
        <p:spPr bwMode="auto">
          <a:xfrm>
            <a:off x="4645360" y="2030442"/>
            <a:ext cx="2160000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LINC</a:t>
            </a:r>
            <a:r>
              <a:rPr lang="en-US" altLang="ko-KR" sz="800" b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+ </a:t>
            </a:r>
            <a:r>
              <a:rPr lang="ko-KR" altLang="en-US" sz="800" b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홈페이지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4" name="AutoShape 152"/>
          <p:cNvSpPr>
            <a:spLocks noChangeArrowheads="1"/>
          </p:cNvSpPr>
          <p:nvPr/>
        </p:nvSpPr>
        <p:spPr bwMode="auto">
          <a:xfrm>
            <a:off x="2419378" y="4105677"/>
            <a:ext cx="1416541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서비스 관련 고객센터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5" name="AutoShape 152"/>
          <p:cNvSpPr>
            <a:spLocks noChangeArrowheads="1"/>
          </p:cNvSpPr>
          <p:nvPr/>
        </p:nvSpPr>
        <p:spPr bwMode="auto">
          <a:xfrm>
            <a:off x="2419378" y="2631128"/>
            <a:ext cx="4369844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b="1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</a:t>
            </a: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디자인 운영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6" name="AutoShape 152"/>
          <p:cNvSpPr>
            <a:spLocks noChangeArrowheads="1"/>
          </p:cNvSpPr>
          <p:nvPr/>
        </p:nvSpPr>
        <p:spPr bwMode="auto">
          <a:xfrm>
            <a:off x="3912849" y="4105677"/>
            <a:ext cx="2908312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LINC+ </a:t>
            </a: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관리자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7" name="AutoShape 169"/>
          <p:cNvSpPr>
            <a:spLocks noChangeArrowheads="1"/>
          </p:cNvSpPr>
          <p:nvPr/>
        </p:nvSpPr>
        <p:spPr bwMode="auto">
          <a:xfrm>
            <a:off x="4649674" y="2366460"/>
            <a:ext cx="2160000" cy="2160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디자인 프로그램 소개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1" name="AutoShape 169"/>
          <p:cNvSpPr>
            <a:spLocks noChangeArrowheads="1"/>
          </p:cNvSpPr>
          <p:nvPr/>
        </p:nvSpPr>
        <p:spPr bwMode="auto">
          <a:xfrm>
            <a:off x="5383922" y="2961380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계획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지출</a:t>
            </a:r>
            <a:r>
              <a:rPr lang="en-US" altLang="ko-KR" sz="8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집행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2" name="AutoShape 169"/>
          <p:cNvSpPr>
            <a:spLocks noChangeArrowheads="1"/>
          </p:cNvSpPr>
          <p:nvPr/>
        </p:nvSpPr>
        <p:spPr bwMode="auto">
          <a:xfrm>
            <a:off x="3901650" y="2961380"/>
            <a:ext cx="1416541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 구성 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팀별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주제 신청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지도교수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팀장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팀원 구성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주제입력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및 변경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3" name="AutoShape 169"/>
          <p:cNvSpPr>
            <a:spLocks noChangeArrowheads="1"/>
          </p:cNvSpPr>
          <p:nvPr/>
        </p:nvSpPr>
        <p:spPr bwMode="auto">
          <a:xfrm>
            <a:off x="3897288" y="353731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계획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신청 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결과보고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증빙 첨부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4" name="AutoShape 169"/>
          <p:cNvSpPr>
            <a:spLocks noChangeArrowheads="1"/>
          </p:cNvSpPr>
          <p:nvPr/>
        </p:nvSpPr>
        <p:spPr bwMode="auto">
          <a:xfrm>
            <a:off x="2419683" y="353731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계획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신청 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결과보고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증빙 첨부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5" name="AutoShape 169"/>
          <p:cNvSpPr>
            <a:spLocks noChangeArrowheads="1"/>
          </p:cNvSpPr>
          <p:nvPr/>
        </p:nvSpPr>
        <p:spPr bwMode="auto">
          <a:xfrm>
            <a:off x="5374892" y="353731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결과물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결과물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산뭄물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등록</a:t>
            </a: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조회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결과물 승인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6" name="AutoShape 169"/>
          <p:cNvSpPr>
            <a:spLocks noChangeArrowheads="1"/>
          </p:cNvSpPr>
          <p:nvPr/>
        </p:nvSpPr>
        <p:spPr bwMode="auto">
          <a:xfrm>
            <a:off x="2419378" y="2961380"/>
            <a:ext cx="1416541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학사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DB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연계를 통한 클래스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교강사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및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수강학생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정보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연계를 통한 클래스 생성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6681728" y="2569029"/>
            <a:ext cx="693792" cy="669507"/>
            <a:chOff x="5086483" y="2984400"/>
            <a:chExt cx="1674239" cy="1544866"/>
          </a:xfrm>
        </p:grpSpPr>
        <p:pic>
          <p:nvPicPr>
            <p:cNvPr id="212" name="그림 211" descr="picons-basic3 copy.png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41000" contrast="-63000"/>
            </a:blip>
            <a:srcRect l="69364" t="52228" r="22977" b="44284"/>
            <a:stretch>
              <a:fillRect/>
            </a:stretch>
          </p:blipFill>
          <p:spPr>
            <a:xfrm>
              <a:off x="5534025" y="3305175"/>
              <a:ext cx="1095375" cy="9525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213" name="그룹 51"/>
            <p:cNvGrpSpPr>
              <a:grpSpLocks/>
            </p:cNvGrpSpPr>
            <p:nvPr/>
          </p:nvGrpSpPr>
          <p:grpSpPr bwMode="auto">
            <a:xfrm>
              <a:off x="5086483" y="2984400"/>
              <a:ext cx="1674239" cy="1544866"/>
              <a:chOff x="2255838" y="1141413"/>
              <a:chExt cx="4449762" cy="4105275"/>
            </a:xfrm>
          </p:grpSpPr>
          <p:sp>
            <p:nvSpPr>
              <p:cNvPr id="214" name="Freeform 3"/>
              <p:cNvSpPr>
                <a:spLocks/>
              </p:cNvSpPr>
              <p:nvPr/>
            </p:nvSpPr>
            <p:spPr bwMode="blackWhite">
              <a:xfrm>
                <a:off x="2589570" y="1141413"/>
                <a:ext cx="3701393" cy="1739181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215" name="Freeform 4"/>
              <p:cNvSpPr>
                <a:spLocks/>
              </p:cNvSpPr>
              <p:nvPr/>
            </p:nvSpPr>
            <p:spPr bwMode="blackWhite">
              <a:xfrm>
                <a:off x="2255838" y="2678363"/>
                <a:ext cx="2912571" cy="2472264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  <p:sp>
            <p:nvSpPr>
              <p:cNvPr id="216" name="Freeform 5"/>
              <p:cNvSpPr>
                <a:spLocks/>
              </p:cNvSpPr>
              <p:nvPr/>
            </p:nvSpPr>
            <p:spPr bwMode="blackWhite">
              <a:xfrm>
                <a:off x="4814451" y="1920000"/>
                <a:ext cx="1891149" cy="3326688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12700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37" name="AutoShape 169"/>
          <p:cNvSpPr>
            <a:spLocks noChangeArrowheads="1"/>
          </p:cNvSpPr>
          <p:nvPr/>
        </p:nvSpPr>
        <p:spPr bwMode="auto">
          <a:xfrm>
            <a:off x="2419683" y="444285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서비스 고객센터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공지사항 게시판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고객문의 게시판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8" name="AutoShape 169"/>
          <p:cNvSpPr>
            <a:spLocks noChangeArrowheads="1"/>
          </p:cNvSpPr>
          <p:nvPr/>
        </p:nvSpPr>
        <p:spPr bwMode="auto">
          <a:xfrm>
            <a:off x="3897288" y="444285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회원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교강사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수강학생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권한 부여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회원 탈퇴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정보 수정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9" name="AutoShape 169"/>
          <p:cNvSpPr>
            <a:spLocks noChangeArrowheads="1"/>
          </p:cNvSpPr>
          <p:nvPr/>
        </p:nvSpPr>
        <p:spPr bwMode="auto">
          <a:xfrm>
            <a:off x="5374892" y="4442857"/>
            <a:ext cx="1417032" cy="526832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디자인 운영관리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클래스 생성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주제 신청 관리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결과물 관리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0" name="AutoShape 152"/>
          <p:cNvSpPr>
            <a:spLocks noChangeArrowheads="1"/>
          </p:cNvSpPr>
          <p:nvPr/>
        </p:nvSpPr>
        <p:spPr bwMode="auto">
          <a:xfrm>
            <a:off x="2419378" y="5441536"/>
            <a:ext cx="2908312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MOU </a:t>
            </a: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체결 신청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1" name="AutoShape 152"/>
          <p:cNvSpPr>
            <a:spLocks noChangeArrowheads="1"/>
          </p:cNvSpPr>
          <p:nvPr/>
        </p:nvSpPr>
        <p:spPr bwMode="auto">
          <a:xfrm>
            <a:off x="5384167" y="5436493"/>
            <a:ext cx="1416541" cy="306369"/>
          </a:xfrm>
          <a:prstGeom prst="roundRect">
            <a:avLst>
              <a:gd name="adj" fmla="val 8208"/>
            </a:avLst>
          </a:prstGeom>
          <a:solidFill>
            <a:srgbClr val="C5D9ED"/>
          </a:solidFill>
          <a:ln w="15240">
            <a:solidFill>
              <a:schemeClr val="bg1"/>
            </a:solidFill>
          </a:ln>
          <a:effectLst/>
        </p:spPr>
        <p:txBody>
          <a:bodyPr wrap="none" anchor="ctr"/>
          <a:lstStyle/>
          <a:p>
            <a:pPr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MOU </a:t>
            </a:r>
            <a:r>
              <a:rPr lang="ko-KR" altLang="en-US" sz="800" b="1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체결 승인</a:t>
            </a:r>
            <a:endParaRPr lang="ko-KR" altLang="en-US" sz="8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2" name="AutoShape 169"/>
          <p:cNvSpPr>
            <a:spLocks noChangeArrowheads="1"/>
          </p:cNvSpPr>
          <p:nvPr/>
        </p:nvSpPr>
        <p:spPr bwMode="auto">
          <a:xfrm>
            <a:off x="2419683" y="5785822"/>
            <a:ext cx="1417032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기본 정보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기관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회사 정보 등록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수정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3" name="AutoShape 169"/>
          <p:cNvSpPr>
            <a:spLocks noChangeArrowheads="1"/>
          </p:cNvSpPr>
          <p:nvPr/>
        </p:nvSpPr>
        <p:spPr bwMode="auto">
          <a:xfrm>
            <a:off x="3897288" y="5785822"/>
            <a:ext cx="1417032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협력 정보 관리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MOU 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정보 등록</a:t>
            </a:r>
            <a:r>
              <a:rPr lang="en-US" altLang="ko-KR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수정</a:t>
            </a:r>
            <a:endParaRPr lang="en-US" altLang="ko-KR" sz="800" b="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4" name="AutoShape 169"/>
          <p:cNvSpPr>
            <a:spLocks noChangeArrowheads="1"/>
          </p:cNvSpPr>
          <p:nvPr/>
        </p:nvSpPr>
        <p:spPr bwMode="auto">
          <a:xfrm>
            <a:off x="5374892" y="5785822"/>
            <a:ext cx="1417032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72000" tIns="0" rIns="0" bIns="0" anchor="ctr"/>
          <a:lstStyle/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ko-KR" altLang="en-US" sz="80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체결신청</a:t>
            </a:r>
            <a:r>
              <a:rPr lang="ko-KR" altLang="en-US" sz="8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정보</a:t>
            </a:r>
            <a:endParaRPr lang="en-US" altLang="ko-KR" sz="8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lvl="0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800" b="0" dirty="0" err="1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체결내용</a:t>
            </a:r>
            <a:r>
              <a:rPr lang="ko-KR" altLang="en-US" sz="800" b="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승인</a:t>
            </a:r>
            <a:endParaRPr lang="ko-KR" altLang="en-US" sz="800" b="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grpSp>
        <p:nvGrpSpPr>
          <p:cNvPr id="245" name="그룹 244"/>
          <p:cNvGrpSpPr/>
          <p:nvPr/>
        </p:nvGrpSpPr>
        <p:grpSpPr>
          <a:xfrm>
            <a:off x="7345040" y="2895381"/>
            <a:ext cx="1412241" cy="363850"/>
            <a:chOff x="4293882" y="3896322"/>
            <a:chExt cx="627767" cy="300124"/>
          </a:xfrm>
        </p:grpSpPr>
        <p:grpSp>
          <p:nvGrpSpPr>
            <p:cNvPr id="246" name="그룹 245"/>
            <p:cNvGrpSpPr/>
            <p:nvPr/>
          </p:nvGrpSpPr>
          <p:grpSpPr>
            <a:xfrm>
              <a:off x="4316850" y="3896322"/>
              <a:ext cx="570289" cy="298622"/>
              <a:chOff x="1567308" y="5882599"/>
              <a:chExt cx="939046" cy="647105"/>
            </a:xfrm>
          </p:grpSpPr>
          <p:sp>
            <p:nvSpPr>
              <p:cNvPr id="248" name="순서도: 자기 디스크 247"/>
              <p:cNvSpPr/>
              <p:nvPr/>
            </p:nvSpPr>
            <p:spPr>
              <a:xfrm>
                <a:off x="1567308" y="5890763"/>
                <a:ext cx="939046" cy="638941"/>
              </a:xfrm>
              <a:prstGeom prst="flowChartMagneticDisk">
                <a:avLst/>
              </a:prstGeom>
              <a:gradFill flip="none" rotWithShape="1">
                <a:gsLst>
                  <a:gs pos="0">
                    <a:srgbClr val="82A648"/>
                  </a:gs>
                  <a:gs pos="100000">
                    <a:srgbClr val="8FAF3F"/>
                  </a:gs>
                  <a:gs pos="24000">
                    <a:srgbClr val="AEC86E"/>
                  </a:gs>
                  <a:gs pos="72000">
                    <a:srgbClr val="D0E1A9"/>
                  </a:gs>
                  <a:gs pos="52000">
                    <a:srgbClr val="D5E5B5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txBody>
              <a:bodyPr wrap="none" anchor="ctr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9" name="타원 248"/>
              <p:cNvSpPr/>
              <p:nvPr/>
            </p:nvSpPr>
            <p:spPr>
              <a:xfrm>
                <a:off x="1567308" y="5882599"/>
                <a:ext cx="939046" cy="200168"/>
              </a:xfrm>
              <a:prstGeom prst="ellipse">
                <a:avLst/>
              </a:prstGeom>
              <a:gradFill flip="none" rotWithShape="1">
                <a:gsLst>
                  <a:gs pos="0">
                    <a:srgbClr val="B6CD7D"/>
                  </a:gs>
                  <a:gs pos="63000">
                    <a:srgbClr val="CDE0A8"/>
                  </a:gs>
                </a:gsLst>
                <a:lin ang="5400000" scaled="1"/>
                <a:tileRect/>
              </a:gradFill>
              <a:ln w="9525"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98750">
                      <a:schemeClr val="bg1"/>
                    </a:gs>
                  </a:gsLst>
                  <a:lin ang="5400000" scaled="1"/>
                  <a:tileRect/>
                </a:gradFill>
              </a:ln>
              <a:effectLst/>
            </p:spPr>
            <p:txBody>
              <a:bodyPr wrap="none" lIns="0" tIns="637200" rIns="0" bIns="0" anchor="ctr" anchorCtr="0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47" name="TextBox 246"/>
            <p:cNvSpPr txBox="1"/>
            <p:nvPr/>
          </p:nvSpPr>
          <p:spPr>
            <a:xfrm>
              <a:off x="4293882" y="3917188"/>
              <a:ext cx="627767" cy="279258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학적 정보</a:t>
              </a:r>
              <a:endParaRPr lang="ko-KR" altLang="en-US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7345040" y="3285901"/>
            <a:ext cx="1412241" cy="363850"/>
            <a:chOff x="4293882" y="3896322"/>
            <a:chExt cx="627767" cy="300124"/>
          </a:xfrm>
        </p:grpSpPr>
        <p:grpSp>
          <p:nvGrpSpPr>
            <p:cNvPr id="251" name="그룹 250"/>
            <p:cNvGrpSpPr/>
            <p:nvPr/>
          </p:nvGrpSpPr>
          <p:grpSpPr>
            <a:xfrm>
              <a:off x="4316850" y="3896322"/>
              <a:ext cx="570289" cy="298622"/>
              <a:chOff x="1567308" y="5882599"/>
              <a:chExt cx="939046" cy="647105"/>
            </a:xfrm>
          </p:grpSpPr>
          <p:sp>
            <p:nvSpPr>
              <p:cNvPr id="253" name="순서도: 자기 디스크 252"/>
              <p:cNvSpPr/>
              <p:nvPr/>
            </p:nvSpPr>
            <p:spPr>
              <a:xfrm>
                <a:off x="1567308" y="5890763"/>
                <a:ext cx="939046" cy="638941"/>
              </a:xfrm>
              <a:prstGeom prst="flowChartMagneticDisk">
                <a:avLst/>
              </a:prstGeom>
              <a:gradFill flip="none" rotWithShape="1">
                <a:gsLst>
                  <a:gs pos="0">
                    <a:srgbClr val="82A648"/>
                  </a:gs>
                  <a:gs pos="100000">
                    <a:srgbClr val="8FAF3F"/>
                  </a:gs>
                  <a:gs pos="24000">
                    <a:srgbClr val="AEC86E"/>
                  </a:gs>
                  <a:gs pos="72000">
                    <a:srgbClr val="D0E1A9"/>
                  </a:gs>
                  <a:gs pos="52000">
                    <a:srgbClr val="D5E5B5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txBody>
              <a:bodyPr wrap="none" anchor="ctr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4" name="타원 253"/>
              <p:cNvSpPr/>
              <p:nvPr/>
            </p:nvSpPr>
            <p:spPr>
              <a:xfrm>
                <a:off x="1567308" y="5882599"/>
                <a:ext cx="939046" cy="200168"/>
              </a:xfrm>
              <a:prstGeom prst="ellipse">
                <a:avLst/>
              </a:prstGeom>
              <a:gradFill flip="none" rotWithShape="1">
                <a:gsLst>
                  <a:gs pos="0">
                    <a:srgbClr val="B6CD7D"/>
                  </a:gs>
                  <a:gs pos="63000">
                    <a:srgbClr val="CDE0A8"/>
                  </a:gs>
                </a:gsLst>
                <a:lin ang="5400000" scaled="1"/>
                <a:tileRect/>
              </a:gradFill>
              <a:ln w="9525">
                <a:gradFill flip="none" rotWithShape="1">
                  <a:gsLst>
                    <a:gs pos="63000">
                      <a:schemeClr val="bg1">
                        <a:alpha val="0"/>
                      </a:schemeClr>
                    </a:gs>
                    <a:gs pos="98750">
                      <a:schemeClr val="bg1"/>
                    </a:gs>
                  </a:gsLst>
                  <a:lin ang="5400000" scaled="1"/>
                  <a:tileRect/>
                </a:gradFill>
              </a:ln>
              <a:effectLst/>
            </p:spPr>
            <p:txBody>
              <a:bodyPr wrap="none" lIns="0" tIns="637200" rIns="0" bIns="0" anchor="ctr" anchorCtr="0"/>
              <a:lstStyle/>
              <a:p>
                <a:pPr algn="ctr" latinLnBrk="0"/>
                <a:endParaRPr lang="ko-KR" altLang="en-US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4293882" y="3917188"/>
              <a:ext cx="627767" cy="279258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수강 정보</a:t>
              </a:r>
              <a:endParaRPr lang="ko-KR" altLang="en-US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시스템 구성도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시스템 구축 기본 요건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H/W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구성도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(Dynamics 365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서버 구성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pic>
        <p:nvPicPr>
          <p:cNvPr id="7" name="Picture 1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97" y="2027964"/>
            <a:ext cx="167927" cy="190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1" descr="\\imself-ssdw7fs4\ssd_userdata_ntdev\matd\Pictures\PPT\Artwork_Imagery\Icons - Illustrations\_ REAL VISTA STYLE\clipboard checklist inventor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4633" y="1987380"/>
            <a:ext cx="283377" cy="31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18"/>
          <p:cNvSpPr>
            <a:spLocks noChangeArrowheads="1"/>
          </p:cNvSpPr>
          <p:nvPr/>
        </p:nvSpPr>
        <p:spPr bwMode="auto">
          <a:xfrm>
            <a:off x="6444822" y="2218378"/>
            <a:ext cx="2484394" cy="3460798"/>
          </a:xfrm>
          <a:prstGeom prst="roundRect">
            <a:avLst>
              <a:gd name="adj" fmla="val 4083"/>
            </a:avLst>
          </a:prstGeom>
          <a:solidFill>
            <a:schemeClr val="accent3">
              <a:lumMod val="20000"/>
              <a:lumOff val="80000"/>
            </a:schemeClr>
          </a:solidFill>
          <a:ln w="25400" algn="ctr">
            <a:solidFill>
              <a:schemeClr val="accent3">
                <a:lumMod val="75000"/>
              </a:schemeClr>
            </a:solidFill>
            <a:round/>
            <a:headEnd/>
            <a:tailEnd/>
          </a:ln>
        </p:spPr>
        <p:txBody>
          <a:bodyPr anchor="ctr" anchorCtr="0"/>
          <a:lstStyle/>
          <a:p>
            <a:pPr marL="171450" indent="-171450" algn="l">
              <a:lnSpc>
                <a:spcPts val="1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Microsoft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Dynamics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365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Online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가동률은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99.9%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기준으로 제공됩니다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>
              <a:lnSpc>
                <a:spcPts val="1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Dynamics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365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Online</a:t>
            </a:r>
            <a:r>
              <a: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데이터는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APAC Data Center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운영되며 위치는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Hong Kong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있습니다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algn="l">
              <a:lnSpc>
                <a:spcPts val="1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en-US" altLang="ko-KR" sz="11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Dynamics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365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Online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System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안정성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확보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위하여 시스템이 운영되고 있는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 Center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이외에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군데 이상의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 Center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복제하여 관리합니다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</a:p>
          <a:p>
            <a:pPr marL="171450" indent="-171450" algn="l">
              <a:lnSpc>
                <a:spcPts val="1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APAC (Hong Kong, Singapore, USA)</a:t>
            </a:r>
            <a:endParaRPr lang="en-US" altLang="ko-KR" sz="11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24"/>
          <p:cNvCxnSpPr/>
          <p:nvPr/>
        </p:nvCxnSpPr>
        <p:spPr>
          <a:xfrm>
            <a:off x="383752" y="1620069"/>
            <a:ext cx="8545464" cy="0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32"/>
          <p:cNvCxnSpPr/>
          <p:nvPr/>
        </p:nvCxnSpPr>
        <p:spPr>
          <a:xfrm>
            <a:off x="3075576" y="1620069"/>
            <a:ext cx="0" cy="108012"/>
          </a:xfrm>
          <a:prstGeom prst="line">
            <a:avLst/>
          </a:prstGeom>
          <a:ln w="127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7"/>
          <p:cNvCxnSpPr/>
          <p:nvPr/>
        </p:nvCxnSpPr>
        <p:spPr>
          <a:xfrm>
            <a:off x="383752" y="6009138"/>
            <a:ext cx="5354443" cy="9932"/>
          </a:xfrm>
          <a:prstGeom prst="bentConnector3">
            <a:avLst>
              <a:gd name="adj1" fmla="val 50000"/>
            </a:avLst>
          </a:prstGeom>
          <a:ln w="12700">
            <a:solidFill>
              <a:srgbClr val="0033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7"/>
          <p:cNvCxnSpPr/>
          <p:nvPr/>
        </p:nvCxnSpPr>
        <p:spPr>
          <a:xfrm rot="5400000" flipV="1">
            <a:off x="7730911" y="4743295"/>
            <a:ext cx="10800" cy="2099084"/>
          </a:xfrm>
          <a:prstGeom prst="bentConnector3">
            <a:avLst>
              <a:gd name="adj1" fmla="val 1633094"/>
            </a:avLst>
          </a:prstGeom>
          <a:ln w="127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71630" y="5998208"/>
            <a:ext cx="1338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Production Area</a:t>
            </a:r>
            <a:endParaRPr lang="ko-KR" altLang="en-US" sz="1200" b="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3375" y="5919184"/>
            <a:ext cx="77136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solidFill>
                  <a:srgbClr val="0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 Area</a:t>
            </a:r>
            <a:endParaRPr lang="ko-KR" altLang="en-US" sz="1200" b="0" dirty="0">
              <a:solidFill>
                <a:srgbClr val="00808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Straight Connector 90"/>
          <p:cNvCxnSpPr>
            <a:endCxn id="10" idx="0"/>
          </p:cNvCxnSpPr>
          <p:nvPr/>
        </p:nvCxnSpPr>
        <p:spPr>
          <a:xfrm>
            <a:off x="7687019" y="1620069"/>
            <a:ext cx="0" cy="5983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91"/>
          <p:cNvGrpSpPr/>
          <p:nvPr/>
        </p:nvGrpSpPr>
        <p:grpSpPr>
          <a:xfrm>
            <a:off x="2824002" y="2484165"/>
            <a:ext cx="783730" cy="253916"/>
            <a:chOff x="2288704" y="2757116"/>
            <a:chExt cx="672061" cy="253916"/>
          </a:xfrm>
        </p:grpSpPr>
        <p:pic>
          <p:nvPicPr>
            <p:cNvPr id="19" name="Picture 21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04" y="2852936"/>
              <a:ext cx="432000" cy="9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693543" y="2757116"/>
              <a:ext cx="2672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L4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1" name="Elbow Connector 100"/>
          <p:cNvCxnSpPr>
            <a:stCxn id="31" idx="2"/>
            <a:endCxn id="48" idx="1"/>
          </p:cNvCxnSpPr>
          <p:nvPr/>
        </p:nvCxnSpPr>
        <p:spPr>
          <a:xfrm rot="5400000">
            <a:off x="1682438" y="1891686"/>
            <a:ext cx="1475782" cy="1310496"/>
          </a:xfrm>
          <a:prstGeom prst="bentConnector4">
            <a:avLst>
              <a:gd name="adj1" fmla="val 35465"/>
              <a:gd name="adj2" fmla="val 120342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101"/>
          <p:cNvCxnSpPr>
            <a:endCxn id="50" idx="1"/>
          </p:cNvCxnSpPr>
          <p:nvPr/>
        </p:nvCxnSpPr>
        <p:spPr>
          <a:xfrm rot="5400000">
            <a:off x="1589783" y="2123053"/>
            <a:ext cx="1660421" cy="1311171"/>
          </a:xfrm>
          <a:prstGeom prst="bentConnector4">
            <a:avLst>
              <a:gd name="adj1" fmla="val 23314"/>
              <a:gd name="adj2" fmla="val 120332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102"/>
          <p:cNvCxnSpPr>
            <a:stCxn id="31" idx="2"/>
            <a:endCxn id="52" idx="1"/>
          </p:cNvCxnSpPr>
          <p:nvPr/>
        </p:nvCxnSpPr>
        <p:spPr>
          <a:xfrm rot="5400000">
            <a:off x="1358406" y="2215727"/>
            <a:ext cx="2123854" cy="1310486"/>
          </a:xfrm>
          <a:prstGeom prst="bentConnector4">
            <a:avLst>
              <a:gd name="adj1" fmla="val 24556"/>
              <a:gd name="adj2" fmla="val 120342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103"/>
          <p:cNvCxnSpPr>
            <a:stCxn id="31" idx="2"/>
            <a:endCxn id="54" idx="1"/>
          </p:cNvCxnSpPr>
          <p:nvPr/>
        </p:nvCxnSpPr>
        <p:spPr>
          <a:xfrm rot="5400000">
            <a:off x="1183148" y="2390985"/>
            <a:ext cx="2474371" cy="1310486"/>
          </a:xfrm>
          <a:prstGeom prst="bentConnector4">
            <a:avLst>
              <a:gd name="adj1" fmla="val 21281"/>
              <a:gd name="adj2" fmla="val 120342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105"/>
          <p:cNvCxnSpPr>
            <a:stCxn id="31" idx="2"/>
            <a:endCxn id="61" idx="1"/>
          </p:cNvCxnSpPr>
          <p:nvPr/>
        </p:nvCxnSpPr>
        <p:spPr>
          <a:xfrm rot="5400000">
            <a:off x="859317" y="2715214"/>
            <a:ext cx="3122431" cy="1310089"/>
          </a:xfrm>
          <a:prstGeom prst="bentConnector4">
            <a:avLst>
              <a:gd name="adj1" fmla="val 16805"/>
              <a:gd name="adj2" fmla="val 120349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117"/>
          <p:cNvCxnSpPr>
            <a:stCxn id="31" idx="0"/>
            <a:endCxn id="19" idx="0"/>
          </p:cNvCxnSpPr>
          <p:nvPr/>
        </p:nvCxnSpPr>
        <p:spPr>
          <a:xfrm>
            <a:off x="3075576" y="1728081"/>
            <a:ext cx="316" cy="85190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14" descr="Server-Physical-3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ltGray">
          <a:xfrm>
            <a:off x="3849053" y="2089634"/>
            <a:ext cx="951556" cy="33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4" descr="Server-Physical-3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ltGray">
          <a:xfrm>
            <a:off x="5108643" y="2089634"/>
            <a:ext cx="951556" cy="33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3564694" y="2311794"/>
            <a:ext cx="132921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kern="0" noProof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Monitoring Server</a:t>
            </a:r>
            <a:endParaRPr kumimoji="1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4810426" y="2310799"/>
            <a:ext cx="153118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 kern="0" noProof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Monitoring DB Server</a:t>
            </a:r>
            <a:endParaRPr kumimoji="1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Picture 16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43" y="1728081"/>
            <a:ext cx="601664" cy="8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Connector 167"/>
          <p:cNvCxnSpPr/>
          <p:nvPr/>
        </p:nvCxnSpPr>
        <p:spPr>
          <a:xfrm>
            <a:off x="4340508" y="1914025"/>
            <a:ext cx="0" cy="18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168"/>
          <p:cNvCxnSpPr/>
          <p:nvPr/>
        </p:nvCxnSpPr>
        <p:spPr>
          <a:xfrm>
            <a:off x="5616498" y="1921143"/>
            <a:ext cx="0" cy="18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왼쪽/오른쪽 화살표 22"/>
          <p:cNvSpPr/>
          <p:nvPr/>
        </p:nvSpPr>
        <p:spPr>
          <a:xfrm>
            <a:off x="5811990" y="3804826"/>
            <a:ext cx="559846" cy="416255"/>
          </a:xfrm>
          <a:prstGeom prst="leftRightArrow">
            <a:avLst>
              <a:gd name="adj1" fmla="val 50000"/>
              <a:gd name="adj2" fmla="val 38909"/>
            </a:avLst>
          </a:prstGeom>
          <a:solidFill>
            <a:schemeClr val="accent4">
              <a:lumMod val="75000"/>
            </a:schemeClr>
          </a:solidFill>
          <a:ln w="9525" algn="ctr">
            <a:noFill/>
            <a:miter lim="800000"/>
            <a:headEnd/>
            <a:tailEnd/>
          </a:ln>
          <a:extLst/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0" h="0"/>
              <a:bevelB w="0" h="0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 latinLnBrk="0">
              <a:spcBef>
                <a:spcPts val="300"/>
              </a:spcBef>
            </a:pPr>
            <a:endParaRPr lang="ko-KR" altLang="en-US" sz="1000" spc="-1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Straight Connector 177"/>
          <p:cNvCxnSpPr/>
          <p:nvPr/>
        </p:nvCxnSpPr>
        <p:spPr>
          <a:xfrm>
            <a:off x="3082733" y="1921143"/>
            <a:ext cx="252954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18"/>
          <p:cNvCxnSpPr>
            <a:stCxn id="31" idx="2"/>
            <a:endCxn id="42" idx="1"/>
          </p:cNvCxnSpPr>
          <p:nvPr/>
        </p:nvCxnSpPr>
        <p:spPr>
          <a:xfrm rot="5400000">
            <a:off x="1843865" y="1729043"/>
            <a:ext cx="1151710" cy="1311711"/>
          </a:xfrm>
          <a:prstGeom prst="bentConnector4">
            <a:avLst>
              <a:gd name="adj1" fmla="val 45311"/>
              <a:gd name="adj2" fmla="val 120323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362791" y="2650996"/>
            <a:ext cx="5458914" cy="3290537"/>
            <a:chOff x="709124" y="2556192"/>
            <a:chExt cx="4998763" cy="3290537"/>
          </a:xfrm>
        </p:grpSpPr>
        <p:sp>
          <p:nvSpPr>
            <p:cNvPr id="38" name="모서리가 둥근 직사각형 18"/>
            <p:cNvSpPr>
              <a:spLocks noChangeArrowheads="1"/>
            </p:cNvSpPr>
            <p:nvPr/>
          </p:nvSpPr>
          <p:spPr bwMode="auto">
            <a:xfrm>
              <a:off x="723998" y="2556193"/>
              <a:ext cx="1999031" cy="2784160"/>
            </a:xfrm>
            <a:prstGeom prst="roundRect">
              <a:avLst>
                <a:gd name="adj" fmla="val 408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Rectangle 13" descr="60%"/>
            <p:cNvSpPr>
              <a:spLocks noChangeArrowheads="1"/>
            </p:cNvSpPr>
            <p:nvPr/>
          </p:nvSpPr>
          <p:spPr bwMode="auto">
            <a:xfrm>
              <a:off x="730931" y="4967225"/>
              <a:ext cx="1994501" cy="2172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36000" bIns="36000" anchor="ctr"/>
            <a:lstStyle/>
            <a:p>
              <a:pPr algn="ctr">
                <a:buClr>
                  <a:schemeClr val="accent1"/>
                </a:buClr>
                <a:buFont typeface="Monotype Sorts"/>
                <a:buNone/>
                <a:defRPr/>
              </a:pPr>
              <a:r>
                <a:rPr lang="en-US" altLang="ko-KR" sz="1050" b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Windows Hypervisor</a:t>
              </a:r>
            </a:p>
          </p:txBody>
        </p:sp>
        <p:sp>
          <p:nvSpPr>
            <p:cNvPr id="40" name="모서리가 둥근 직사각형 18"/>
            <p:cNvSpPr>
              <a:spLocks noChangeArrowheads="1"/>
            </p:cNvSpPr>
            <p:nvPr/>
          </p:nvSpPr>
          <p:spPr bwMode="auto">
            <a:xfrm>
              <a:off x="3632385" y="2556192"/>
              <a:ext cx="1999031" cy="2784161"/>
            </a:xfrm>
            <a:prstGeom prst="roundRect">
              <a:avLst>
                <a:gd name="adj" fmla="val 408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1" name="Picture 14" descr="Server-Physical-3U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ltGray">
            <a:xfrm>
              <a:off x="1838307" y="5223806"/>
              <a:ext cx="871346" cy="332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2096" y="2757949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Plus 50"/>
            <p:cNvSpPr/>
            <p:nvPr/>
          </p:nvSpPr>
          <p:spPr>
            <a:xfrm>
              <a:off x="2222779" y="2973973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5927" y="3081985"/>
              <a:ext cx="12171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Reporting #1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3182" y="2757949"/>
              <a:ext cx="9059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 #1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1595" y="3710022"/>
              <a:ext cx="9705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 Router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8318" y="3406021"/>
              <a:ext cx="10982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Async. </a:t>
              </a:r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</a:p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Sandbox #1</a:t>
              </a:r>
              <a:endParaRPr lang="en-US" altLang="ko-KR" sz="105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8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3208" y="3082021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Plus 57"/>
            <p:cNvSpPr/>
            <p:nvPr/>
          </p:nvSpPr>
          <p:spPr>
            <a:xfrm>
              <a:off x="2222779" y="3298021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0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2593" y="3406045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Plus 59"/>
            <p:cNvSpPr/>
            <p:nvPr/>
          </p:nvSpPr>
          <p:spPr>
            <a:xfrm>
              <a:off x="2222779" y="3622045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2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3217" y="3730093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Plus 61"/>
            <p:cNvSpPr/>
            <p:nvPr/>
          </p:nvSpPr>
          <p:spPr>
            <a:xfrm>
              <a:off x="2222779" y="3972562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4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3217" y="4080610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Plus 63"/>
            <p:cNvSpPr/>
            <p:nvPr/>
          </p:nvSpPr>
          <p:spPr>
            <a:xfrm>
              <a:off x="2222779" y="4296610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0400" y="4388641"/>
              <a:ext cx="9045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SQL DB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9124" y="4080574"/>
              <a:ext cx="120757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SQL Staging </a:t>
              </a:r>
            </a:p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DB</a:t>
              </a:r>
            </a:p>
          </p:txBody>
        </p:sp>
        <p:pic>
          <p:nvPicPr>
            <p:cNvPr id="58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5968" y="4404634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710400" y="4708611"/>
              <a:ext cx="1246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Active Directory #1</a:t>
              </a:r>
            </a:p>
          </p:txBody>
        </p:sp>
        <p:sp>
          <p:nvSpPr>
            <p:cNvPr id="60" name="Plus 68"/>
            <p:cNvSpPr/>
            <p:nvPr/>
          </p:nvSpPr>
          <p:spPr>
            <a:xfrm>
              <a:off x="2207904" y="4620646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1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1993582" y="4728670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14" descr="Server-Physical-3U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ltGray">
            <a:xfrm>
              <a:off x="3645325" y="5232702"/>
              <a:ext cx="871346" cy="332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799113" y="2757949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Plus 72"/>
            <p:cNvSpPr/>
            <p:nvPr/>
          </p:nvSpPr>
          <p:spPr>
            <a:xfrm>
              <a:off x="4029796" y="2973973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5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3082021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Plus 74"/>
            <p:cNvSpPr/>
            <p:nvPr/>
          </p:nvSpPr>
          <p:spPr>
            <a:xfrm>
              <a:off x="4029796" y="3298021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7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3406045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Plus 76"/>
            <p:cNvSpPr/>
            <p:nvPr/>
          </p:nvSpPr>
          <p:spPr>
            <a:xfrm>
              <a:off x="4029796" y="3622045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9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3730093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Plus 78"/>
            <p:cNvSpPr/>
            <p:nvPr/>
          </p:nvSpPr>
          <p:spPr>
            <a:xfrm>
              <a:off x="4029796" y="3972562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Plus 79"/>
            <p:cNvSpPr/>
            <p:nvPr/>
          </p:nvSpPr>
          <p:spPr>
            <a:xfrm>
              <a:off x="4029796" y="4296610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Plus 80"/>
            <p:cNvSpPr/>
            <p:nvPr/>
          </p:nvSpPr>
          <p:spPr>
            <a:xfrm>
              <a:off x="4014921" y="4620646"/>
              <a:ext cx="126862" cy="108000"/>
            </a:xfrm>
            <a:prstGeom prst="mathPlus">
              <a:avLst/>
            </a:prstGeom>
            <a:solidFill>
              <a:schemeClr val="tx2"/>
            </a:solidFill>
            <a:ln w="6350" algn="ctr">
              <a:noFill/>
              <a:miter lim="800000"/>
              <a:headEnd/>
              <a:tailEnd/>
            </a:ln>
            <a:ex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  <a:extrusionClr>
                  <a:schemeClr val="tx1"/>
                </a:extrusionClr>
                <a:contourClr>
                  <a:schemeClr val="tx1"/>
                </a:contourClr>
              </a:sp3d>
            </a:bodyPr>
            <a:lstStyle/>
            <a:p>
              <a:pPr algn="ctr" latinLnBrk="0">
                <a:spcBef>
                  <a:spcPts val="300"/>
                </a:spcBef>
              </a:pPr>
              <a:endParaRPr lang="ko-KR" altLang="en-US" sz="1050" b="0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3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799113" y="4728670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" name="TextBox 73"/>
            <p:cNvSpPr txBox="1"/>
            <p:nvPr/>
          </p:nvSpPr>
          <p:spPr>
            <a:xfrm>
              <a:off x="4336523" y="3081985"/>
              <a:ext cx="121716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Reporting #2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333778" y="2757949"/>
              <a:ext cx="9059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App #2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332190" y="3710022"/>
              <a:ext cx="9705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E-mail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Router</a:t>
              </a:r>
              <a:endParaRPr lang="en-US" altLang="ko-KR" sz="105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338914" y="3406021"/>
              <a:ext cx="109826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Async. </a:t>
              </a:r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</a:p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Sandbox #2</a:t>
              </a:r>
              <a:endParaRPr lang="en-US" altLang="ko-KR" sz="105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320996" y="4388641"/>
              <a:ext cx="9045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</a:t>
              </a:r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SQL DB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32190" y="4080574"/>
              <a:ext cx="137569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SQL Staging DB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320996" y="4708611"/>
              <a:ext cx="1246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Active Directory #2</a:t>
              </a:r>
            </a:p>
          </p:txBody>
        </p:sp>
        <p:cxnSp>
          <p:nvCxnSpPr>
            <p:cNvPr id="81" name="Elbow Connector 94"/>
            <p:cNvCxnSpPr>
              <a:stCxn id="42" idx="3"/>
              <a:endCxn id="19" idx="2"/>
            </p:cNvCxnSpPr>
            <p:nvPr/>
          </p:nvCxnSpPr>
          <p:spPr>
            <a:xfrm flipV="1">
              <a:off x="2544365" y="2575181"/>
              <a:ext cx="682026" cy="290768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Elbow Connector 95"/>
            <p:cNvCxnSpPr>
              <a:stCxn id="63" idx="1"/>
              <a:endCxn id="19" idx="2"/>
            </p:cNvCxnSpPr>
            <p:nvPr/>
          </p:nvCxnSpPr>
          <p:spPr>
            <a:xfrm rot="10800000">
              <a:off x="3226390" y="2575181"/>
              <a:ext cx="572723" cy="290768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Elbow Connector 96"/>
            <p:cNvCxnSpPr>
              <a:stCxn id="48" idx="3"/>
              <a:endCxn id="19" idx="2"/>
            </p:cNvCxnSpPr>
            <p:nvPr/>
          </p:nvCxnSpPr>
          <p:spPr>
            <a:xfrm flipV="1">
              <a:off x="2545477" y="2575181"/>
              <a:ext cx="680913" cy="614840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Elbow Connector 97"/>
            <p:cNvCxnSpPr>
              <a:stCxn id="65" idx="1"/>
              <a:endCxn id="19" idx="2"/>
            </p:cNvCxnSpPr>
            <p:nvPr/>
          </p:nvCxnSpPr>
          <p:spPr>
            <a:xfrm rot="10800000">
              <a:off x="3226391" y="2575181"/>
              <a:ext cx="587599" cy="614840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Elbow Connector 98"/>
            <p:cNvCxnSpPr>
              <a:stCxn id="50" idx="3"/>
              <a:endCxn id="19" idx="2"/>
            </p:cNvCxnSpPr>
            <p:nvPr/>
          </p:nvCxnSpPr>
          <p:spPr>
            <a:xfrm flipV="1">
              <a:off x="2544862" y="2575181"/>
              <a:ext cx="681528" cy="938864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Elbow Connector 99"/>
            <p:cNvCxnSpPr>
              <a:stCxn id="67" idx="1"/>
              <a:endCxn id="19" idx="2"/>
            </p:cNvCxnSpPr>
            <p:nvPr/>
          </p:nvCxnSpPr>
          <p:spPr>
            <a:xfrm rot="10800000">
              <a:off x="3226391" y="2575181"/>
              <a:ext cx="587599" cy="938864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87" name="Picture 46" descr="Windows XP Fla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5742" y="4980674"/>
              <a:ext cx="280994" cy="219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Rectangle 13" descr="60%"/>
            <p:cNvSpPr>
              <a:spLocks noChangeArrowheads="1"/>
            </p:cNvSpPr>
            <p:nvPr/>
          </p:nvSpPr>
          <p:spPr bwMode="auto">
            <a:xfrm>
              <a:off x="3645405" y="4963739"/>
              <a:ext cx="1994501" cy="21728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36000" rIns="36000" bIns="36000" anchor="ctr"/>
            <a:lstStyle/>
            <a:p>
              <a:pPr algn="ctr">
                <a:buClr>
                  <a:schemeClr val="accent1"/>
                </a:buClr>
                <a:buFont typeface="Monotype Sorts"/>
                <a:buNone/>
                <a:defRPr/>
              </a:pPr>
              <a:r>
                <a:rPr lang="en-US" altLang="ko-KR" sz="1050" b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Windows Hypervisor</a:t>
              </a:r>
            </a:p>
          </p:txBody>
        </p:sp>
        <p:pic>
          <p:nvPicPr>
            <p:cNvPr id="89" name="Picture 46" descr="Windows XP Fla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34708" y="4977188"/>
              <a:ext cx="280994" cy="219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0" name="Straight Connector 113"/>
            <p:cNvCxnSpPr>
              <a:stCxn id="61" idx="3"/>
              <a:endCxn id="73" idx="1"/>
            </p:cNvCxnSpPr>
            <p:nvPr/>
          </p:nvCxnSpPr>
          <p:spPr>
            <a:xfrm>
              <a:off x="2545850" y="4836670"/>
              <a:ext cx="1253263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91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4080610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28" descr="Server-Virtual-Sing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ltGray">
            <a:xfrm>
              <a:off x="3813989" y="4404634"/>
              <a:ext cx="552269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3" name="Straight Connector 3"/>
            <p:cNvCxnSpPr>
              <a:stCxn id="95" idx="1"/>
            </p:cNvCxnSpPr>
            <p:nvPr/>
          </p:nvCxnSpPr>
          <p:spPr>
            <a:xfrm flipH="1" flipV="1">
              <a:off x="2363057" y="5457695"/>
              <a:ext cx="820930" cy="262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6"/>
            <p:cNvCxnSpPr>
              <a:stCxn id="95" idx="3"/>
            </p:cNvCxnSpPr>
            <p:nvPr/>
          </p:nvCxnSpPr>
          <p:spPr>
            <a:xfrm flipV="1">
              <a:off x="3389109" y="5455357"/>
              <a:ext cx="611580" cy="2643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1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3987" y="5592729"/>
              <a:ext cx="205122" cy="25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6" name="TextBox 95"/>
            <p:cNvSpPr txBox="1"/>
            <p:nvPr/>
          </p:nvSpPr>
          <p:spPr>
            <a:xfrm>
              <a:off x="2778192" y="5361897"/>
              <a:ext cx="8912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Cluster Storage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7" name="Elbow Connector 126"/>
            <p:cNvCxnSpPr>
              <a:stCxn id="73" idx="1"/>
              <a:endCxn id="19" idx="2"/>
            </p:cNvCxnSpPr>
            <p:nvPr/>
          </p:nvCxnSpPr>
          <p:spPr>
            <a:xfrm rot="10800000">
              <a:off x="3226390" y="2575182"/>
              <a:ext cx="572723" cy="2261489"/>
            </a:xfrm>
            <a:prstGeom prst="bentConnector2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8" name="Freeform 5"/>
            <p:cNvSpPr>
              <a:spLocks noChangeAspect="1"/>
            </p:cNvSpPr>
            <p:nvPr/>
          </p:nvSpPr>
          <p:spPr bwMode="auto">
            <a:xfrm>
              <a:off x="2555863" y="4445910"/>
              <a:ext cx="1286192" cy="129983"/>
            </a:xfrm>
            <a:custGeom>
              <a:avLst/>
              <a:gdLst>
                <a:gd name="connsiteX0" fmla="*/ 0 w 2722"/>
                <a:gd name="connsiteY0" fmla="*/ 288 h 480"/>
                <a:gd name="connsiteX1" fmla="*/ 658 w 2722"/>
                <a:gd name="connsiteY1" fmla="*/ 288 h 480"/>
                <a:gd name="connsiteX2" fmla="*/ 706 w 2722"/>
                <a:gd name="connsiteY2" fmla="*/ 0 h 480"/>
                <a:gd name="connsiteX3" fmla="*/ 754 w 2722"/>
                <a:gd name="connsiteY3" fmla="*/ 480 h 480"/>
                <a:gd name="connsiteX4" fmla="*/ 802 w 2722"/>
                <a:gd name="connsiteY4" fmla="*/ 192 h 480"/>
                <a:gd name="connsiteX5" fmla="*/ 850 w 2722"/>
                <a:gd name="connsiteY5" fmla="*/ 288 h 480"/>
                <a:gd name="connsiteX6" fmla="*/ 2722 w 2722"/>
                <a:gd name="connsiteY6" fmla="*/ 288 h 480"/>
                <a:gd name="connsiteX0" fmla="*/ 0 w 1580"/>
                <a:gd name="connsiteY0" fmla="*/ 288 h 480"/>
                <a:gd name="connsiteX1" fmla="*/ 658 w 1580"/>
                <a:gd name="connsiteY1" fmla="*/ 288 h 480"/>
                <a:gd name="connsiteX2" fmla="*/ 706 w 1580"/>
                <a:gd name="connsiteY2" fmla="*/ 0 h 480"/>
                <a:gd name="connsiteX3" fmla="*/ 754 w 1580"/>
                <a:gd name="connsiteY3" fmla="*/ 480 h 480"/>
                <a:gd name="connsiteX4" fmla="*/ 802 w 1580"/>
                <a:gd name="connsiteY4" fmla="*/ 192 h 480"/>
                <a:gd name="connsiteX5" fmla="*/ 850 w 1580"/>
                <a:gd name="connsiteY5" fmla="*/ 288 h 480"/>
                <a:gd name="connsiteX6" fmla="*/ 1580 w 1580"/>
                <a:gd name="connsiteY6" fmla="*/ 288 h 480"/>
                <a:gd name="connsiteX0" fmla="*/ 0 w 1317"/>
                <a:gd name="connsiteY0" fmla="*/ 288 h 480"/>
                <a:gd name="connsiteX1" fmla="*/ 395 w 1317"/>
                <a:gd name="connsiteY1" fmla="*/ 288 h 480"/>
                <a:gd name="connsiteX2" fmla="*/ 443 w 1317"/>
                <a:gd name="connsiteY2" fmla="*/ 0 h 480"/>
                <a:gd name="connsiteX3" fmla="*/ 491 w 1317"/>
                <a:gd name="connsiteY3" fmla="*/ 480 h 480"/>
                <a:gd name="connsiteX4" fmla="*/ 539 w 1317"/>
                <a:gd name="connsiteY4" fmla="*/ 192 h 480"/>
                <a:gd name="connsiteX5" fmla="*/ 587 w 1317"/>
                <a:gd name="connsiteY5" fmla="*/ 288 h 480"/>
                <a:gd name="connsiteX6" fmla="*/ 1317 w 1317"/>
                <a:gd name="connsiteY6" fmla="*/ 288 h 480"/>
                <a:gd name="connsiteX0" fmla="*/ 0 w 1141"/>
                <a:gd name="connsiteY0" fmla="*/ 288 h 480"/>
                <a:gd name="connsiteX1" fmla="*/ 395 w 1141"/>
                <a:gd name="connsiteY1" fmla="*/ 288 h 480"/>
                <a:gd name="connsiteX2" fmla="*/ 443 w 1141"/>
                <a:gd name="connsiteY2" fmla="*/ 0 h 480"/>
                <a:gd name="connsiteX3" fmla="*/ 491 w 1141"/>
                <a:gd name="connsiteY3" fmla="*/ 480 h 480"/>
                <a:gd name="connsiteX4" fmla="*/ 539 w 1141"/>
                <a:gd name="connsiteY4" fmla="*/ 192 h 480"/>
                <a:gd name="connsiteX5" fmla="*/ 587 w 1141"/>
                <a:gd name="connsiteY5" fmla="*/ 288 h 480"/>
                <a:gd name="connsiteX6" fmla="*/ 1141 w 1141"/>
                <a:gd name="connsiteY6" fmla="*/ 288 h 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" h="480">
                  <a:moveTo>
                    <a:pt x="0" y="288"/>
                  </a:moveTo>
                  <a:lnTo>
                    <a:pt x="395" y="288"/>
                  </a:lnTo>
                  <a:lnTo>
                    <a:pt x="443" y="0"/>
                  </a:lnTo>
                  <a:lnTo>
                    <a:pt x="491" y="480"/>
                  </a:lnTo>
                  <a:lnTo>
                    <a:pt x="539" y="192"/>
                  </a:lnTo>
                  <a:lnTo>
                    <a:pt x="587" y="288"/>
                  </a:lnTo>
                  <a:lnTo>
                    <a:pt x="1141" y="288"/>
                  </a:lnTo>
                </a:path>
              </a:pathLst>
            </a:custGeom>
            <a:solidFill>
              <a:srgbClr val="FFFF00"/>
            </a:solidFill>
            <a:ln w="1905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kumimoji="0"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Freeform 5"/>
            <p:cNvSpPr>
              <a:spLocks noChangeAspect="1"/>
            </p:cNvSpPr>
            <p:nvPr/>
          </p:nvSpPr>
          <p:spPr bwMode="auto">
            <a:xfrm>
              <a:off x="2555866" y="4126277"/>
              <a:ext cx="1286190" cy="129983"/>
            </a:xfrm>
            <a:custGeom>
              <a:avLst/>
              <a:gdLst>
                <a:gd name="connsiteX0" fmla="*/ 0 w 2722"/>
                <a:gd name="connsiteY0" fmla="*/ 288 h 480"/>
                <a:gd name="connsiteX1" fmla="*/ 658 w 2722"/>
                <a:gd name="connsiteY1" fmla="*/ 288 h 480"/>
                <a:gd name="connsiteX2" fmla="*/ 706 w 2722"/>
                <a:gd name="connsiteY2" fmla="*/ 0 h 480"/>
                <a:gd name="connsiteX3" fmla="*/ 754 w 2722"/>
                <a:gd name="connsiteY3" fmla="*/ 480 h 480"/>
                <a:gd name="connsiteX4" fmla="*/ 802 w 2722"/>
                <a:gd name="connsiteY4" fmla="*/ 192 h 480"/>
                <a:gd name="connsiteX5" fmla="*/ 850 w 2722"/>
                <a:gd name="connsiteY5" fmla="*/ 288 h 480"/>
                <a:gd name="connsiteX6" fmla="*/ 2722 w 2722"/>
                <a:gd name="connsiteY6" fmla="*/ 288 h 480"/>
                <a:gd name="connsiteX0" fmla="*/ 0 w 1580"/>
                <a:gd name="connsiteY0" fmla="*/ 288 h 480"/>
                <a:gd name="connsiteX1" fmla="*/ 658 w 1580"/>
                <a:gd name="connsiteY1" fmla="*/ 288 h 480"/>
                <a:gd name="connsiteX2" fmla="*/ 706 w 1580"/>
                <a:gd name="connsiteY2" fmla="*/ 0 h 480"/>
                <a:gd name="connsiteX3" fmla="*/ 754 w 1580"/>
                <a:gd name="connsiteY3" fmla="*/ 480 h 480"/>
                <a:gd name="connsiteX4" fmla="*/ 802 w 1580"/>
                <a:gd name="connsiteY4" fmla="*/ 192 h 480"/>
                <a:gd name="connsiteX5" fmla="*/ 850 w 1580"/>
                <a:gd name="connsiteY5" fmla="*/ 288 h 480"/>
                <a:gd name="connsiteX6" fmla="*/ 1580 w 1580"/>
                <a:gd name="connsiteY6" fmla="*/ 288 h 480"/>
                <a:gd name="connsiteX0" fmla="*/ 0 w 1317"/>
                <a:gd name="connsiteY0" fmla="*/ 288 h 480"/>
                <a:gd name="connsiteX1" fmla="*/ 395 w 1317"/>
                <a:gd name="connsiteY1" fmla="*/ 288 h 480"/>
                <a:gd name="connsiteX2" fmla="*/ 443 w 1317"/>
                <a:gd name="connsiteY2" fmla="*/ 0 h 480"/>
                <a:gd name="connsiteX3" fmla="*/ 491 w 1317"/>
                <a:gd name="connsiteY3" fmla="*/ 480 h 480"/>
                <a:gd name="connsiteX4" fmla="*/ 539 w 1317"/>
                <a:gd name="connsiteY4" fmla="*/ 192 h 480"/>
                <a:gd name="connsiteX5" fmla="*/ 587 w 1317"/>
                <a:gd name="connsiteY5" fmla="*/ 288 h 480"/>
                <a:gd name="connsiteX6" fmla="*/ 1317 w 1317"/>
                <a:gd name="connsiteY6" fmla="*/ 288 h 480"/>
                <a:gd name="connsiteX0" fmla="*/ 0 w 1141"/>
                <a:gd name="connsiteY0" fmla="*/ 288 h 480"/>
                <a:gd name="connsiteX1" fmla="*/ 395 w 1141"/>
                <a:gd name="connsiteY1" fmla="*/ 288 h 480"/>
                <a:gd name="connsiteX2" fmla="*/ 443 w 1141"/>
                <a:gd name="connsiteY2" fmla="*/ 0 h 480"/>
                <a:gd name="connsiteX3" fmla="*/ 491 w 1141"/>
                <a:gd name="connsiteY3" fmla="*/ 480 h 480"/>
                <a:gd name="connsiteX4" fmla="*/ 539 w 1141"/>
                <a:gd name="connsiteY4" fmla="*/ 192 h 480"/>
                <a:gd name="connsiteX5" fmla="*/ 587 w 1141"/>
                <a:gd name="connsiteY5" fmla="*/ 288 h 480"/>
                <a:gd name="connsiteX6" fmla="*/ 1141 w 1141"/>
                <a:gd name="connsiteY6" fmla="*/ 288 h 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" h="480">
                  <a:moveTo>
                    <a:pt x="0" y="288"/>
                  </a:moveTo>
                  <a:lnTo>
                    <a:pt x="395" y="288"/>
                  </a:lnTo>
                  <a:lnTo>
                    <a:pt x="443" y="0"/>
                  </a:lnTo>
                  <a:lnTo>
                    <a:pt x="491" y="480"/>
                  </a:lnTo>
                  <a:lnTo>
                    <a:pt x="539" y="192"/>
                  </a:lnTo>
                  <a:lnTo>
                    <a:pt x="587" y="288"/>
                  </a:lnTo>
                  <a:lnTo>
                    <a:pt x="1141" y="288"/>
                  </a:lnTo>
                </a:path>
              </a:pathLst>
            </a:custGeom>
            <a:solidFill>
              <a:schemeClr val="tx2"/>
            </a:solidFill>
            <a:ln w="19050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kumimoji="0"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Freeform 5"/>
            <p:cNvSpPr>
              <a:spLocks noChangeAspect="1"/>
            </p:cNvSpPr>
            <p:nvPr/>
          </p:nvSpPr>
          <p:spPr bwMode="auto">
            <a:xfrm>
              <a:off x="2565450" y="3756549"/>
              <a:ext cx="1276607" cy="129983"/>
            </a:xfrm>
            <a:custGeom>
              <a:avLst/>
              <a:gdLst>
                <a:gd name="connsiteX0" fmla="*/ 0 w 2722"/>
                <a:gd name="connsiteY0" fmla="*/ 288 h 480"/>
                <a:gd name="connsiteX1" fmla="*/ 658 w 2722"/>
                <a:gd name="connsiteY1" fmla="*/ 288 h 480"/>
                <a:gd name="connsiteX2" fmla="*/ 706 w 2722"/>
                <a:gd name="connsiteY2" fmla="*/ 0 h 480"/>
                <a:gd name="connsiteX3" fmla="*/ 754 w 2722"/>
                <a:gd name="connsiteY3" fmla="*/ 480 h 480"/>
                <a:gd name="connsiteX4" fmla="*/ 802 w 2722"/>
                <a:gd name="connsiteY4" fmla="*/ 192 h 480"/>
                <a:gd name="connsiteX5" fmla="*/ 850 w 2722"/>
                <a:gd name="connsiteY5" fmla="*/ 288 h 480"/>
                <a:gd name="connsiteX6" fmla="*/ 2722 w 2722"/>
                <a:gd name="connsiteY6" fmla="*/ 288 h 480"/>
                <a:gd name="connsiteX0" fmla="*/ 0 w 1580"/>
                <a:gd name="connsiteY0" fmla="*/ 288 h 480"/>
                <a:gd name="connsiteX1" fmla="*/ 658 w 1580"/>
                <a:gd name="connsiteY1" fmla="*/ 288 h 480"/>
                <a:gd name="connsiteX2" fmla="*/ 706 w 1580"/>
                <a:gd name="connsiteY2" fmla="*/ 0 h 480"/>
                <a:gd name="connsiteX3" fmla="*/ 754 w 1580"/>
                <a:gd name="connsiteY3" fmla="*/ 480 h 480"/>
                <a:gd name="connsiteX4" fmla="*/ 802 w 1580"/>
                <a:gd name="connsiteY4" fmla="*/ 192 h 480"/>
                <a:gd name="connsiteX5" fmla="*/ 850 w 1580"/>
                <a:gd name="connsiteY5" fmla="*/ 288 h 480"/>
                <a:gd name="connsiteX6" fmla="*/ 1580 w 1580"/>
                <a:gd name="connsiteY6" fmla="*/ 288 h 480"/>
                <a:gd name="connsiteX0" fmla="*/ 0 w 1317"/>
                <a:gd name="connsiteY0" fmla="*/ 288 h 480"/>
                <a:gd name="connsiteX1" fmla="*/ 395 w 1317"/>
                <a:gd name="connsiteY1" fmla="*/ 288 h 480"/>
                <a:gd name="connsiteX2" fmla="*/ 443 w 1317"/>
                <a:gd name="connsiteY2" fmla="*/ 0 h 480"/>
                <a:gd name="connsiteX3" fmla="*/ 491 w 1317"/>
                <a:gd name="connsiteY3" fmla="*/ 480 h 480"/>
                <a:gd name="connsiteX4" fmla="*/ 539 w 1317"/>
                <a:gd name="connsiteY4" fmla="*/ 192 h 480"/>
                <a:gd name="connsiteX5" fmla="*/ 587 w 1317"/>
                <a:gd name="connsiteY5" fmla="*/ 288 h 480"/>
                <a:gd name="connsiteX6" fmla="*/ 1317 w 1317"/>
                <a:gd name="connsiteY6" fmla="*/ 288 h 480"/>
                <a:gd name="connsiteX0" fmla="*/ 0 w 1141"/>
                <a:gd name="connsiteY0" fmla="*/ 288 h 480"/>
                <a:gd name="connsiteX1" fmla="*/ 395 w 1141"/>
                <a:gd name="connsiteY1" fmla="*/ 288 h 480"/>
                <a:gd name="connsiteX2" fmla="*/ 443 w 1141"/>
                <a:gd name="connsiteY2" fmla="*/ 0 h 480"/>
                <a:gd name="connsiteX3" fmla="*/ 491 w 1141"/>
                <a:gd name="connsiteY3" fmla="*/ 480 h 480"/>
                <a:gd name="connsiteX4" fmla="*/ 539 w 1141"/>
                <a:gd name="connsiteY4" fmla="*/ 192 h 480"/>
                <a:gd name="connsiteX5" fmla="*/ 587 w 1141"/>
                <a:gd name="connsiteY5" fmla="*/ 288 h 480"/>
                <a:gd name="connsiteX6" fmla="*/ 1141 w 1141"/>
                <a:gd name="connsiteY6" fmla="*/ 288 h 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" h="480">
                  <a:moveTo>
                    <a:pt x="0" y="288"/>
                  </a:moveTo>
                  <a:lnTo>
                    <a:pt x="395" y="288"/>
                  </a:lnTo>
                  <a:lnTo>
                    <a:pt x="443" y="0"/>
                  </a:lnTo>
                  <a:lnTo>
                    <a:pt x="491" y="480"/>
                  </a:lnTo>
                  <a:lnTo>
                    <a:pt x="539" y="192"/>
                  </a:lnTo>
                  <a:lnTo>
                    <a:pt x="587" y="288"/>
                  </a:lnTo>
                  <a:lnTo>
                    <a:pt x="1141" y="288"/>
                  </a:lnTo>
                </a:path>
              </a:pathLst>
            </a:custGeom>
            <a:solidFill>
              <a:schemeClr val="tx2"/>
            </a:solidFill>
            <a:ln w="19050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latinLnBrk="0">
                <a:defRPr/>
              </a:pPr>
              <a:endParaRPr kumimoji="0" lang="en-US" altLang="ko-KR" sz="1050" b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718543" y="3579278"/>
              <a:ext cx="8804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Failover Cluster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703926" y="3936060"/>
              <a:ext cx="8804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Failover Cluster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34966" y="4260096"/>
              <a:ext cx="9144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0" spc="-8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SQL Always On</a:t>
              </a:r>
              <a:endParaRPr lang="ko-KR" altLang="en-US" sz="1050" b="0" spc="-8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3177472" y="1642694"/>
            <a:ext cx="1394931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Network Switch</a:t>
            </a:r>
          </a:p>
        </p:txBody>
      </p:sp>
      <p:cxnSp>
        <p:nvCxnSpPr>
          <p:cNvPr id="105" name="Elbow Connector 122"/>
          <p:cNvCxnSpPr>
            <a:stCxn id="31" idx="2"/>
            <a:endCxn id="58" idx="1"/>
          </p:cNvCxnSpPr>
          <p:nvPr/>
        </p:nvCxnSpPr>
        <p:spPr>
          <a:xfrm rot="5400000">
            <a:off x="1022638" y="2554499"/>
            <a:ext cx="2798395" cy="1307482"/>
          </a:xfrm>
          <a:prstGeom prst="bentConnector4">
            <a:avLst>
              <a:gd name="adj1" fmla="val 18696"/>
              <a:gd name="adj2" fmla="val 120389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11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시스템 구성도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솔루션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S/W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구성도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(Dynamics 365 S/W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 구성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611690" y="4836318"/>
            <a:ext cx="7956884" cy="164244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904880" y="3731757"/>
            <a:ext cx="3381375" cy="1334377"/>
            <a:chOff x="3067050" y="2508250"/>
            <a:chExt cx="5734050" cy="1334377"/>
          </a:xfrm>
        </p:grpSpPr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3067050" y="2759075"/>
              <a:ext cx="5734050" cy="108355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양쪽 모서리가 둥근 사각형 10"/>
            <p:cNvSpPr/>
            <p:nvPr/>
          </p:nvSpPr>
          <p:spPr bwMode="auto">
            <a:xfrm>
              <a:off x="3067050" y="2508250"/>
              <a:ext cx="5734050" cy="252413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AD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904880" y="1602128"/>
            <a:ext cx="3381375" cy="1978025"/>
            <a:chOff x="3067050" y="2508250"/>
            <a:chExt cx="5734050" cy="1978025"/>
          </a:xfrm>
        </p:grpSpPr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067050" y="2759074"/>
              <a:ext cx="5734050" cy="172720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양쪽 모서리가 둥근 사각형 13"/>
            <p:cNvSpPr/>
            <p:nvPr/>
          </p:nvSpPr>
          <p:spPr bwMode="auto">
            <a:xfrm>
              <a:off x="3067050" y="2508250"/>
              <a:ext cx="5734050" cy="252413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Database 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29445" y="4312115"/>
            <a:ext cx="3381375" cy="1620713"/>
            <a:chOff x="3067050" y="2508250"/>
            <a:chExt cx="5734050" cy="1620713"/>
          </a:xfrm>
        </p:grpSpPr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067050" y="2759074"/>
              <a:ext cx="5734050" cy="136988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양쪽 모서리가 둥근 사각형 16"/>
            <p:cNvSpPr/>
            <p:nvPr/>
          </p:nvSpPr>
          <p:spPr bwMode="auto">
            <a:xfrm>
              <a:off x="3067050" y="2508250"/>
              <a:ext cx="5734050" cy="252413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ADFS 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29445" y="1602128"/>
            <a:ext cx="3381375" cy="2559049"/>
            <a:chOff x="3067050" y="2508250"/>
            <a:chExt cx="5734050" cy="2559049"/>
          </a:xfrm>
        </p:grpSpPr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067050" y="2759074"/>
              <a:ext cx="5734050" cy="23082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양쪽 모서리가 둥근 사각형 19"/>
            <p:cNvSpPr/>
            <p:nvPr/>
          </p:nvSpPr>
          <p:spPr bwMode="auto">
            <a:xfrm>
              <a:off x="3067050" y="2508250"/>
              <a:ext cx="5734050" cy="252413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CRM Application </a:t>
              </a: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</a:t>
              </a:r>
            </a:p>
          </p:txBody>
        </p:sp>
      </p:grpSp>
      <p:sp>
        <p:nvSpPr>
          <p:cNvPr id="21" name="AutoShape 321"/>
          <p:cNvSpPr>
            <a:spLocks noChangeArrowheads="1"/>
          </p:cNvSpPr>
          <p:nvPr/>
        </p:nvSpPr>
        <p:spPr bwMode="auto">
          <a:xfrm>
            <a:off x="1073895" y="1959815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</a:t>
            </a:r>
            <a:r>
              <a:rPr lang="ko-KR" altLang="en-US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CRM - E-Mail Router</a:t>
            </a:r>
            <a:endParaRPr lang="ko-KR" altLang="en-US" sz="10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itchFamily="34" charset="0"/>
            </a:endParaRPr>
          </a:p>
        </p:txBody>
      </p:sp>
      <p:sp>
        <p:nvSpPr>
          <p:cNvPr id="22" name="AutoShape 321"/>
          <p:cNvSpPr>
            <a:spLocks noChangeArrowheads="1"/>
          </p:cNvSpPr>
          <p:nvPr/>
        </p:nvSpPr>
        <p:spPr bwMode="auto">
          <a:xfrm>
            <a:off x="1073895" y="2261992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</a:t>
            </a:r>
            <a:r>
              <a:rPr lang="ko-KR" altLang="en-US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 </a:t>
            </a: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CRM – Reporting Service</a:t>
            </a:r>
            <a:endParaRPr lang="ko-KR" altLang="en-US" sz="10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itchFamily="34" charset="0"/>
            </a:endParaRPr>
          </a:p>
        </p:txBody>
      </p:sp>
      <p:sp>
        <p:nvSpPr>
          <p:cNvPr id="23" name="AutoShape 321"/>
          <p:cNvSpPr>
            <a:spLocks noChangeArrowheads="1"/>
          </p:cNvSpPr>
          <p:nvPr/>
        </p:nvSpPr>
        <p:spPr bwMode="auto">
          <a:xfrm>
            <a:off x="1073895" y="2564169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 CRM – </a:t>
            </a:r>
            <a:r>
              <a:rPr lang="en-US" altLang="ko-KR" sz="10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Async</a:t>
            </a: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 Service</a:t>
            </a:r>
            <a:endParaRPr lang="ko-KR" altLang="en-US" sz="10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itchFamily="34" charset="0"/>
            </a:endParaRPr>
          </a:p>
        </p:txBody>
      </p:sp>
      <p:sp>
        <p:nvSpPr>
          <p:cNvPr id="24" name="AutoShape 321"/>
          <p:cNvSpPr>
            <a:spLocks noChangeArrowheads="1"/>
          </p:cNvSpPr>
          <p:nvPr/>
        </p:nvSpPr>
        <p:spPr bwMode="auto">
          <a:xfrm>
            <a:off x="1073895" y="2866346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 CRM – Sandbox Service</a:t>
            </a:r>
          </a:p>
        </p:txBody>
      </p:sp>
      <p:sp>
        <p:nvSpPr>
          <p:cNvPr id="25" name="AutoShape 321"/>
          <p:cNvSpPr>
            <a:spLocks noChangeArrowheads="1"/>
          </p:cNvSpPr>
          <p:nvPr/>
        </p:nvSpPr>
        <p:spPr bwMode="auto">
          <a:xfrm>
            <a:off x="1073895" y="3168523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Dynamics CRM - Application Service</a:t>
            </a:r>
          </a:p>
        </p:txBody>
      </p:sp>
      <p:sp>
        <p:nvSpPr>
          <p:cNvPr id="26" name="AutoShape 321"/>
          <p:cNvSpPr>
            <a:spLocks noChangeArrowheads="1"/>
          </p:cNvSpPr>
          <p:nvPr/>
        </p:nvSpPr>
        <p:spPr bwMode="auto">
          <a:xfrm>
            <a:off x="1073895" y="3470700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IIS</a:t>
            </a:r>
          </a:p>
        </p:txBody>
      </p:sp>
      <p:sp>
        <p:nvSpPr>
          <p:cNvPr id="27" name="AutoShape 321"/>
          <p:cNvSpPr>
            <a:spLocks noChangeArrowheads="1"/>
          </p:cNvSpPr>
          <p:nvPr/>
        </p:nvSpPr>
        <p:spPr bwMode="auto">
          <a:xfrm>
            <a:off x="1073895" y="3772878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Windows Server</a:t>
            </a:r>
          </a:p>
        </p:txBody>
      </p:sp>
      <p:sp>
        <p:nvSpPr>
          <p:cNvPr id="28" name="AutoShape 321"/>
          <p:cNvSpPr>
            <a:spLocks noChangeArrowheads="1"/>
          </p:cNvSpPr>
          <p:nvPr/>
        </p:nvSpPr>
        <p:spPr bwMode="auto">
          <a:xfrm>
            <a:off x="1073895" y="4639055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ADCS Service</a:t>
            </a:r>
          </a:p>
        </p:txBody>
      </p:sp>
      <p:sp>
        <p:nvSpPr>
          <p:cNvPr id="29" name="AutoShape 321"/>
          <p:cNvSpPr>
            <a:spLocks noChangeArrowheads="1"/>
          </p:cNvSpPr>
          <p:nvPr/>
        </p:nvSpPr>
        <p:spPr bwMode="auto">
          <a:xfrm>
            <a:off x="1073895" y="4941232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ADFS Service</a:t>
            </a:r>
          </a:p>
        </p:txBody>
      </p:sp>
      <p:sp>
        <p:nvSpPr>
          <p:cNvPr id="30" name="AutoShape 321"/>
          <p:cNvSpPr>
            <a:spLocks noChangeArrowheads="1"/>
          </p:cNvSpPr>
          <p:nvPr/>
        </p:nvSpPr>
        <p:spPr bwMode="auto">
          <a:xfrm>
            <a:off x="1073895" y="5243409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IIS</a:t>
            </a:r>
          </a:p>
        </p:txBody>
      </p:sp>
      <p:sp>
        <p:nvSpPr>
          <p:cNvPr id="31" name="AutoShape 321"/>
          <p:cNvSpPr>
            <a:spLocks noChangeArrowheads="1"/>
          </p:cNvSpPr>
          <p:nvPr/>
        </p:nvSpPr>
        <p:spPr bwMode="auto">
          <a:xfrm>
            <a:off x="1073895" y="5545586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Windows Server</a:t>
            </a:r>
          </a:p>
        </p:txBody>
      </p:sp>
      <p:sp>
        <p:nvSpPr>
          <p:cNvPr id="32" name="AutoShape 321"/>
          <p:cNvSpPr>
            <a:spLocks noChangeArrowheads="1"/>
          </p:cNvSpPr>
          <p:nvPr/>
        </p:nvSpPr>
        <p:spPr bwMode="auto">
          <a:xfrm>
            <a:off x="4930733" y="1959815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SQL Server Reporting Services</a:t>
            </a:r>
          </a:p>
        </p:txBody>
      </p:sp>
      <p:sp>
        <p:nvSpPr>
          <p:cNvPr id="33" name="AutoShape 321"/>
          <p:cNvSpPr>
            <a:spLocks noChangeArrowheads="1"/>
          </p:cNvSpPr>
          <p:nvPr/>
        </p:nvSpPr>
        <p:spPr bwMode="auto">
          <a:xfrm>
            <a:off x="4930733" y="2261992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SQL Server Integration Services</a:t>
            </a:r>
          </a:p>
        </p:txBody>
      </p:sp>
      <p:sp>
        <p:nvSpPr>
          <p:cNvPr id="34" name="AutoShape 321"/>
          <p:cNvSpPr>
            <a:spLocks noChangeArrowheads="1"/>
          </p:cNvSpPr>
          <p:nvPr/>
        </p:nvSpPr>
        <p:spPr bwMode="auto">
          <a:xfrm>
            <a:off x="4930733" y="2564169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SQL Server Database Server</a:t>
            </a:r>
          </a:p>
        </p:txBody>
      </p:sp>
      <p:sp>
        <p:nvSpPr>
          <p:cNvPr id="35" name="AutoShape 321"/>
          <p:cNvSpPr>
            <a:spLocks noChangeArrowheads="1"/>
          </p:cNvSpPr>
          <p:nvPr/>
        </p:nvSpPr>
        <p:spPr bwMode="auto">
          <a:xfrm>
            <a:off x="4930733" y="2866346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IIS</a:t>
            </a:r>
          </a:p>
        </p:txBody>
      </p:sp>
      <p:sp>
        <p:nvSpPr>
          <p:cNvPr id="36" name="AutoShape 321"/>
          <p:cNvSpPr>
            <a:spLocks noChangeArrowheads="1"/>
          </p:cNvSpPr>
          <p:nvPr/>
        </p:nvSpPr>
        <p:spPr bwMode="auto">
          <a:xfrm>
            <a:off x="4930733" y="3168523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Windows Server</a:t>
            </a:r>
          </a:p>
        </p:txBody>
      </p:sp>
      <p:sp>
        <p:nvSpPr>
          <p:cNvPr id="37" name="AutoShape 321"/>
          <p:cNvSpPr>
            <a:spLocks noChangeArrowheads="1"/>
          </p:cNvSpPr>
          <p:nvPr/>
        </p:nvSpPr>
        <p:spPr bwMode="auto">
          <a:xfrm>
            <a:off x="4930733" y="4074349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Active Directory Service</a:t>
            </a:r>
          </a:p>
        </p:txBody>
      </p:sp>
      <p:sp>
        <p:nvSpPr>
          <p:cNvPr id="38" name="AutoShape 321"/>
          <p:cNvSpPr>
            <a:spLocks noChangeArrowheads="1"/>
          </p:cNvSpPr>
          <p:nvPr/>
        </p:nvSpPr>
        <p:spPr bwMode="auto">
          <a:xfrm>
            <a:off x="4930733" y="4376526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IIS</a:t>
            </a:r>
          </a:p>
        </p:txBody>
      </p:sp>
      <p:sp>
        <p:nvSpPr>
          <p:cNvPr id="39" name="AutoShape 321"/>
          <p:cNvSpPr>
            <a:spLocks noChangeArrowheads="1"/>
          </p:cNvSpPr>
          <p:nvPr/>
        </p:nvSpPr>
        <p:spPr bwMode="auto">
          <a:xfrm>
            <a:off x="4930733" y="4678703"/>
            <a:ext cx="3301200" cy="282437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000" tIns="36000" rIns="72000" bIns="36000" anchor="ctr" anchorCtr="0"/>
          <a:lstStyle/>
          <a:p>
            <a:pPr lvl="0" algn="ctr" fontAlgn="ctr" latinLnBrk="0">
              <a:lnSpc>
                <a:spcPct val="110000"/>
              </a:lnSpc>
              <a:spcBef>
                <a:spcPct val="20000"/>
              </a:spcBef>
              <a:spcAft>
                <a:spcPct val="10000"/>
              </a:spcAft>
              <a:defRPr/>
            </a:pP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Windows </a:t>
            </a:r>
            <a:r>
              <a:rPr lang="en-US" altLang="ko-KR" sz="10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itchFamily="34" charset="0"/>
              </a:rPr>
              <a:t>Server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itchFamily="34" charset="0"/>
            </a:endParaRPr>
          </a:p>
        </p:txBody>
      </p:sp>
      <p:pic>
        <p:nvPicPr>
          <p:cNvPr id="40" name="Picture 2" descr="http://www.zacrmguy.com/wp-content/uploads/2015/12/microsoft-dynamics-cr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335" y="5341110"/>
            <a:ext cx="1417453" cy="7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88" y="5309082"/>
            <a:ext cx="1152515" cy="864386"/>
          </a:xfrm>
          <a:prstGeom prst="rect">
            <a:avLst/>
          </a:prstGeom>
        </p:spPr>
      </p:pic>
      <p:pic>
        <p:nvPicPr>
          <p:cNvPr id="42" name="Picture 2" descr="http://sqlmag.com/site-files/sqlmag.com/files/uploads/2013/11/Microsoft-SQL-Serve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12" y="5419659"/>
            <a:ext cx="708352" cy="58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50" y="2546453"/>
            <a:ext cx="3776770" cy="30602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홈페이지 기능 접근 경로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회원관리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(SSO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사이트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현행 운영중인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SSO(Single Sign On)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연계 기능을 구현하여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포털 아이디와 패스워드로 인증 처리 할 수 있도록 구현하겠습니다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AutoShape 224"/>
          <p:cNvSpPr>
            <a:spLocks noChangeArrowheads="1"/>
          </p:cNvSpPr>
          <p:nvPr/>
        </p:nvSpPr>
        <p:spPr bwMode="auto">
          <a:xfrm>
            <a:off x="3293500" y="3034534"/>
            <a:ext cx="1012507" cy="2084068"/>
          </a:xfrm>
          <a:prstGeom prst="roundRect">
            <a:avLst>
              <a:gd name="adj" fmla="val 3814"/>
            </a:avLst>
          </a:prstGeom>
          <a:solidFill>
            <a:schemeClr val="bg1"/>
          </a:solidFill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latinLnBrk="0"/>
            <a:endParaRPr lang="ko-KR" altLang="en-US" sz="10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689" y="3264116"/>
            <a:ext cx="602339" cy="53628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529003" y="4257799"/>
            <a:ext cx="532197" cy="588418"/>
            <a:chOff x="394495" y="2630892"/>
            <a:chExt cx="601354" cy="669228"/>
          </a:xfrm>
        </p:grpSpPr>
        <p:sp>
          <p:nvSpPr>
            <p:cNvPr id="23" name="Text Box 462"/>
            <p:cNvSpPr txBox="1">
              <a:spLocks noChangeArrowheads="1"/>
            </p:cNvSpPr>
            <p:nvPr/>
          </p:nvSpPr>
          <p:spPr bwMode="auto">
            <a:xfrm>
              <a:off x="394495" y="3126848"/>
              <a:ext cx="601354" cy="173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90000"/>
                </a:lnSpc>
                <a:buClr>
                  <a:srgbClr val="0000FF"/>
                </a:buClr>
                <a:buSzPct val="75000"/>
              </a:pPr>
              <a:r>
                <a:rPr lang="ko-KR" altLang="en-US" sz="11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수강학생</a:t>
              </a:r>
              <a:endParaRPr lang="ko-KR" altLang="en-US" sz="11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33" y="2630892"/>
              <a:ext cx="488896" cy="488896"/>
            </a:xfrm>
            <a:prstGeom prst="rect">
              <a:avLst/>
            </a:prstGeom>
          </p:spPr>
        </p:pic>
        <p:pic>
          <p:nvPicPr>
            <p:cNvPr id="25" name="Picture 191" descr="HP-Monitor-Wall2-Dock-256x25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9817" y="2878706"/>
              <a:ext cx="247650" cy="247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 Box 462"/>
          <p:cNvSpPr txBox="1">
            <a:spLocks noChangeArrowheads="1"/>
          </p:cNvSpPr>
          <p:nvPr/>
        </p:nvSpPr>
        <p:spPr bwMode="auto">
          <a:xfrm>
            <a:off x="3600179" y="3780805"/>
            <a:ext cx="399148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90000"/>
              </a:lnSpc>
              <a:buClr>
                <a:srgbClr val="0000FF"/>
              </a:buClr>
              <a:buSzPct val="75000"/>
            </a:pPr>
            <a:r>
              <a:rPr lang="ko-KR" altLang="en-US" sz="11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강사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159"/>
          <p:cNvGrpSpPr/>
          <p:nvPr/>
        </p:nvGrpSpPr>
        <p:grpSpPr>
          <a:xfrm rot="5400000">
            <a:off x="2999509" y="3745183"/>
            <a:ext cx="3275766" cy="662769"/>
            <a:chOff x="5259586" y="4267888"/>
            <a:chExt cx="3611851" cy="1240898"/>
          </a:xfrm>
        </p:grpSpPr>
        <p:sp>
          <p:nvSpPr>
            <p:cNvPr id="29" name="오른쪽 화살표 1"/>
            <p:cNvSpPr/>
            <p:nvPr/>
          </p:nvSpPr>
          <p:spPr>
            <a:xfrm rot="16200000">
              <a:off x="6445063" y="3082411"/>
              <a:ext cx="1240898" cy="3611851"/>
            </a:xfrm>
            <a:custGeom>
              <a:avLst/>
              <a:gdLst>
                <a:gd name="connsiteX0" fmla="*/ 0 w 2004907"/>
                <a:gd name="connsiteY0" fmla="*/ 248271 h 993085"/>
                <a:gd name="connsiteX1" fmla="*/ 1508365 w 2004907"/>
                <a:gd name="connsiteY1" fmla="*/ 248271 h 993085"/>
                <a:gd name="connsiteX2" fmla="*/ 1508365 w 2004907"/>
                <a:gd name="connsiteY2" fmla="*/ 0 h 993085"/>
                <a:gd name="connsiteX3" fmla="*/ 2004907 w 2004907"/>
                <a:gd name="connsiteY3" fmla="*/ 496543 h 993085"/>
                <a:gd name="connsiteX4" fmla="*/ 1508365 w 2004907"/>
                <a:gd name="connsiteY4" fmla="*/ 993085 h 993085"/>
                <a:gd name="connsiteX5" fmla="*/ 1508365 w 2004907"/>
                <a:gd name="connsiteY5" fmla="*/ 744814 h 993085"/>
                <a:gd name="connsiteX6" fmla="*/ 0 w 2004907"/>
                <a:gd name="connsiteY6" fmla="*/ 744814 h 993085"/>
                <a:gd name="connsiteX7" fmla="*/ 0 w 2004907"/>
                <a:gd name="connsiteY7" fmla="*/ 248271 h 993085"/>
                <a:gd name="connsiteX0" fmla="*/ 0 w 2004907"/>
                <a:gd name="connsiteY0" fmla="*/ 424484 h 1169298"/>
                <a:gd name="connsiteX1" fmla="*/ 1508365 w 2004907"/>
                <a:gd name="connsiteY1" fmla="*/ 424484 h 1169298"/>
                <a:gd name="connsiteX2" fmla="*/ 1765540 w 2004907"/>
                <a:gd name="connsiteY2" fmla="*/ 0 h 1169298"/>
                <a:gd name="connsiteX3" fmla="*/ 2004907 w 2004907"/>
                <a:gd name="connsiteY3" fmla="*/ 672756 h 1169298"/>
                <a:gd name="connsiteX4" fmla="*/ 1508365 w 2004907"/>
                <a:gd name="connsiteY4" fmla="*/ 1169298 h 1169298"/>
                <a:gd name="connsiteX5" fmla="*/ 1508365 w 2004907"/>
                <a:gd name="connsiteY5" fmla="*/ 921027 h 1169298"/>
                <a:gd name="connsiteX6" fmla="*/ 0 w 2004907"/>
                <a:gd name="connsiteY6" fmla="*/ 921027 h 1169298"/>
                <a:gd name="connsiteX7" fmla="*/ 0 w 2004907"/>
                <a:gd name="connsiteY7" fmla="*/ 424484 h 1169298"/>
                <a:gd name="connsiteX0" fmla="*/ 0 w 2004907"/>
                <a:gd name="connsiteY0" fmla="*/ 424484 h 1345510"/>
                <a:gd name="connsiteX1" fmla="*/ 1508365 w 2004907"/>
                <a:gd name="connsiteY1" fmla="*/ 424484 h 1345510"/>
                <a:gd name="connsiteX2" fmla="*/ 1765540 w 2004907"/>
                <a:gd name="connsiteY2" fmla="*/ 0 h 1345510"/>
                <a:gd name="connsiteX3" fmla="*/ 2004907 w 2004907"/>
                <a:gd name="connsiteY3" fmla="*/ 672756 h 1345510"/>
                <a:gd name="connsiteX4" fmla="*/ 1765540 w 2004907"/>
                <a:gd name="connsiteY4" fmla="*/ 1345510 h 1345510"/>
                <a:gd name="connsiteX5" fmla="*/ 1508365 w 2004907"/>
                <a:gd name="connsiteY5" fmla="*/ 921027 h 1345510"/>
                <a:gd name="connsiteX6" fmla="*/ 0 w 2004907"/>
                <a:gd name="connsiteY6" fmla="*/ 921027 h 1345510"/>
                <a:gd name="connsiteX7" fmla="*/ 0 w 2004907"/>
                <a:gd name="connsiteY7" fmla="*/ 424484 h 1345510"/>
                <a:gd name="connsiteX0" fmla="*/ 0 w 2004907"/>
                <a:gd name="connsiteY0" fmla="*/ 424484 h 1359798"/>
                <a:gd name="connsiteX1" fmla="*/ 1508365 w 2004907"/>
                <a:gd name="connsiteY1" fmla="*/ 424484 h 1359798"/>
                <a:gd name="connsiteX2" fmla="*/ 1765540 w 2004907"/>
                <a:gd name="connsiteY2" fmla="*/ 0 h 1359798"/>
                <a:gd name="connsiteX3" fmla="*/ 2004907 w 2004907"/>
                <a:gd name="connsiteY3" fmla="*/ 672756 h 1359798"/>
                <a:gd name="connsiteX4" fmla="*/ 1779828 w 2004907"/>
                <a:gd name="connsiteY4" fmla="*/ 1359798 h 1359798"/>
                <a:gd name="connsiteX5" fmla="*/ 1508365 w 2004907"/>
                <a:gd name="connsiteY5" fmla="*/ 921027 h 1359798"/>
                <a:gd name="connsiteX6" fmla="*/ 0 w 2004907"/>
                <a:gd name="connsiteY6" fmla="*/ 921027 h 1359798"/>
                <a:gd name="connsiteX7" fmla="*/ 0 w 2004907"/>
                <a:gd name="connsiteY7" fmla="*/ 424484 h 1359798"/>
                <a:gd name="connsiteX0" fmla="*/ 0 w 2004907"/>
                <a:gd name="connsiteY0" fmla="*/ 434009 h 1369323"/>
                <a:gd name="connsiteX1" fmla="*/ 1508365 w 2004907"/>
                <a:gd name="connsiteY1" fmla="*/ 434009 h 1369323"/>
                <a:gd name="connsiteX2" fmla="*/ 1789352 w 2004907"/>
                <a:gd name="connsiteY2" fmla="*/ 0 h 1369323"/>
                <a:gd name="connsiteX3" fmla="*/ 2004907 w 2004907"/>
                <a:gd name="connsiteY3" fmla="*/ 682281 h 1369323"/>
                <a:gd name="connsiteX4" fmla="*/ 1779828 w 2004907"/>
                <a:gd name="connsiteY4" fmla="*/ 1369323 h 1369323"/>
                <a:gd name="connsiteX5" fmla="*/ 1508365 w 2004907"/>
                <a:gd name="connsiteY5" fmla="*/ 930552 h 1369323"/>
                <a:gd name="connsiteX6" fmla="*/ 0 w 2004907"/>
                <a:gd name="connsiteY6" fmla="*/ 930552 h 1369323"/>
                <a:gd name="connsiteX7" fmla="*/ 0 w 2004907"/>
                <a:gd name="connsiteY7" fmla="*/ 434009 h 1369323"/>
                <a:gd name="connsiteX0" fmla="*/ 1081088 w 2004907"/>
                <a:gd name="connsiteY0" fmla="*/ 0 h 2273577"/>
                <a:gd name="connsiteX1" fmla="*/ 1508365 w 2004907"/>
                <a:gd name="connsiteY1" fmla="*/ 1338263 h 2273577"/>
                <a:gd name="connsiteX2" fmla="*/ 1789352 w 2004907"/>
                <a:gd name="connsiteY2" fmla="*/ 904254 h 2273577"/>
                <a:gd name="connsiteX3" fmla="*/ 2004907 w 2004907"/>
                <a:gd name="connsiteY3" fmla="*/ 1586535 h 2273577"/>
                <a:gd name="connsiteX4" fmla="*/ 1779828 w 2004907"/>
                <a:gd name="connsiteY4" fmla="*/ 2273577 h 2273577"/>
                <a:gd name="connsiteX5" fmla="*/ 1508365 w 2004907"/>
                <a:gd name="connsiteY5" fmla="*/ 1834806 h 2273577"/>
                <a:gd name="connsiteX6" fmla="*/ 0 w 2004907"/>
                <a:gd name="connsiteY6" fmla="*/ 1834806 h 2273577"/>
                <a:gd name="connsiteX7" fmla="*/ 1081088 w 2004907"/>
                <a:gd name="connsiteY7" fmla="*/ 0 h 2273577"/>
                <a:gd name="connsiteX0" fmla="*/ 0 w 923819"/>
                <a:gd name="connsiteY0" fmla="*/ 0 h 2901606"/>
                <a:gd name="connsiteX1" fmla="*/ 427277 w 923819"/>
                <a:gd name="connsiteY1" fmla="*/ 1338263 h 2901606"/>
                <a:gd name="connsiteX2" fmla="*/ 708264 w 923819"/>
                <a:gd name="connsiteY2" fmla="*/ 904254 h 2901606"/>
                <a:gd name="connsiteX3" fmla="*/ 923819 w 923819"/>
                <a:gd name="connsiteY3" fmla="*/ 1586535 h 2901606"/>
                <a:gd name="connsiteX4" fmla="*/ 698740 w 923819"/>
                <a:gd name="connsiteY4" fmla="*/ 2273577 h 2901606"/>
                <a:gd name="connsiteX5" fmla="*/ 427277 w 923819"/>
                <a:gd name="connsiteY5" fmla="*/ 1834806 h 2901606"/>
                <a:gd name="connsiteX6" fmla="*/ 85725 w 923819"/>
                <a:gd name="connsiteY6" fmla="*/ 2901606 h 2901606"/>
                <a:gd name="connsiteX7" fmla="*/ 0 w 923819"/>
                <a:gd name="connsiteY7" fmla="*/ 0 h 2901606"/>
                <a:gd name="connsiteX0" fmla="*/ 19050 w 942869"/>
                <a:gd name="connsiteY0" fmla="*/ 0 h 2896843"/>
                <a:gd name="connsiteX1" fmla="*/ 446327 w 942869"/>
                <a:gd name="connsiteY1" fmla="*/ 1338263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01121 w 938106"/>
                <a:gd name="connsiteY4" fmla="*/ 2264052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47237 w 924210"/>
                <a:gd name="connsiteY1" fmla="*/ 1217993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49655 w 924210"/>
                <a:gd name="connsiteY5" fmla="*/ 1968162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3 w 924210"/>
                <a:gd name="connsiteY4" fmla="*/ 2264056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48162 w 924210"/>
                <a:gd name="connsiteY4" fmla="*/ 226228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7 w 924210"/>
                <a:gd name="connsiteY4" fmla="*/ 225873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8826 w 924210"/>
                <a:gd name="connsiteY1" fmla="*/ 1196692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1501 w 925320"/>
                <a:gd name="connsiteY0" fmla="*/ 0 h 3018852"/>
                <a:gd name="connsiteX1" fmla="*/ 714608 w 925320"/>
                <a:gd name="connsiteY1" fmla="*/ 1194918 h 3018852"/>
                <a:gd name="connsiteX2" fmla="*/ 667591 w 925320"/>
                <a:gd name="connsiteY2" fmla="*/ 928592 h 3018852"/>
                <a:gd name="connsiteX3" fmla="*/ 925320 w 925320"/>
                <a:gd name="connsiteY3" fmla="*/ 1586535 h 3018852"/>
                <a:gd name="connsiteX4" fmla="*/ 667030 w 925320"/>
                <a:gd name="connsiteY4" fmla="*/ 2269390 h 3018852"/>
                <a:gd name="connsiteX5" fmla="*/ 717023 w 925320"/>
                <a:gd name="connsiteY5" fmla="*/ 2001906 h 3018852"/>
                <a:gd name="connsiteX6" fmla="*/ 497 w 925320"/>
                <a:gd name="connsiteY6" fmla="*/ 3018852 h 3018852"/>
                <a:gd name="connsiteX7" fmla="*/ 1501 w 925320"/>
                <a:gd name="connsiteY7" fmla="*/ 0 h 3018852"/>
                <a:gd name="connsiteX0" fmla="*/ 1501 w 925320"/>
                <a:gd name="connsiteY0" fmla="*/ 0 h 3015298"/>
                <a:gd name="connsiteX1" fmla="*/ 714608 w 925320"/>
                <a:gd name="connsiteY1" fmla="*/ 1191364 h 3015298"/>
                <a:gd name="connsiteX2" fmla="*/ 667591 w 925320"/>
                <a:gd name="connsiteY2" fmla="*/ 925038 h 3015298"/>
                <a:gd name="connsiteX3" fmla="*/ 925320 w 925320"/>
                <a:gd name="connsiteY3" fmla="*/ 1582981 h 3015298"/>
                <a:gd name="connsiteX4" fmla="*/ 667030 w 925320"/>
                <a:gd name="connsiteY4" fmla="*/ 2265836 h 3015298"/>
                <a:gd name="connsiteX5" fmla="*/ 717023 w 925320"/>
                <a:gd name="connsiteY5" fmla="*/ 1998352 h 3015298"/>
                <a:gd name="connsiteX6" fmla="*/ 497 w 925320"/>
                <a:gd name="connsiteY6" fmla="*/ 3015298 h 3015298"/>
                <a:gd name="connsiteX7" fmla="*/ 1501 w 925320"/>
                <a:gd name="connsiteY7" fmla="*/ 0 h 3015298"/>
                <a:gd name="connsiteX0" fmla="*/ 1501 w 925320"/>
                <a:gd name="connsiteY0" fmla="*/ 0 h 2766703"/>
                <a:gd name="connsiteX1" fmla="*/ 714608 w 925320"/>
                <a:gd name="connsiteY1" fmla="*/ 942769 h 2766703"/>
                <a:gd name="connsiteX2" fmla="*/ 667591 w 925320"/>
                <a:gd name="connsiteY2" fmla="*/ 676443 h 2766703"/>
                <a:gd name="connsiteX3" fmla="*/ 925320 w 925320"/>
                <a:gd name="connsiteY3" fmla="*/ 1334386 h 2766703"/>
                <a:gd name="connsiteX4" fmla="*/ 667030 w 925320"/>
                <a:gd name="connsiteY4" fmla="*/ 2017241 h 2766703"/>
                <a:gd name="connsiteX5" fmla="*/ 717023 w 925320"/>
                <a:gd name="connsiteY5" fmla="*/ 1749757 h 2766703"/>
                <a:gd name="connsiteX6" fmla="*/ 497 w 925320"/>
                <a:gd name="connsiteY6" fmla="*/ 2766703 h 2766703"/>
                <a:gd name="connsiteX7" fmla="*/ 1501 w 925320"/>
                <a:gd name="connsiteY7" fmla="*/ 0 h 2766703"/>
                <a:gd name="connsiteX0" fmla="*/ 1501 w 925320"/>
                <a:gd name="connsiteY0" fmla="*/ 0 h 2693309"/>
                <a:gd name="connsiteX1" fmla="*/ 714608 w 925320"/>
                <a:gd name="connsiteY1" fmla="*/ 942769 h 2693309"/>
                <a:gd name="connsiteX2" fmla="*/ 667591 w 925320"/>
                <a:gd name="connsiteY2" fmla="*/ 676443 h 2693309"/>
                <a:gd name="connsiteX3" fmla="*/ 925320 w 925320"/>
                <a:gd name="connsiteY3" fmla="*/ 1334386 h 2693309"/>
                <a:gd name="connsiteX4" fmla="*/ 667030 w 925320"/>
                <a:gd name="connsiteY4" fmla="*/ 2017241 h 2693309"/>
                <a:gd name="connsiteX5" fmla="*/ 717023 w 925320"/>
                <a:gd name="connsiteY5" fmla="*/ 1749757 h 2693309"/>
                <a:gd name="connsiteX6" fmla="*/ 497 w 925320"/>
                <a:gd name="connsiteY6" fmla="*/ 2693309 h 2693309"/>
                <a:gd name="connsiteX7" fmla="*/ 1501 w 925320"/>
                <a:gd name="connsiteY7" fmla="*/ 0 h 269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320" h="2693309">
                  <a:moveTo>
                    <a:pt x="1501" y="0"/>
                  </a:moveTo>
                  <a:cubicBezTo>
                    <a:pt x="148690" y="468312"/>
                    <a:pt x="462645" y="938800"/>
                    <a:pt x="714608" y="942769"/>
                  </a:cubicBezTo>
                  <a:cubicBezTo>
                    <a:pt x="743933" y="911407"/>
                    <a:pt x="717768" y="857784"/>
                    <a:pt x="667591" y="676443"/>
                  </a:cubicBezTo>
                  <a:lnTo>
                    <a:pt x="925320" y="1334386"/>
                  </a:lnTo>
                  <a:cubicBezTo>
                    <a:pt x="846325" y="1560225"/>
                    <a:pt x="751348" y="1807387"/>
                    <a:pt x="667030" y="2017241"/>
                  </a:cubicBezTo>
                  <a:cubicBezTo>
                    <a:pt x="717016" y="1840870"/>
                    <a:pt x="735221" y="1798383"/>
                    <a:pt x="717023" y="1749757"/>
                  </a:cubicBezTo>
                  <a:cubicBezTo>
                    <a:pt x="531735" y="1692606"/>
                    <a:pt x="88154" y="2378984"/>
                    <a:pt x="497" y="2693309"/>
                  </a:cubicBezTo>
                  <a:cubicBezTo>
                    <a:pt x="5259" y="1729282"/>
                    <a:pt x="-3261" y="964027"/>
                    <a:pt x="1501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12000">
                  <a:srgbClr val="FFFFFF">
                    <a:alpha val="0"/>
                  </a:srgbClr>
                </a:gs>
                <a:gs pos="57000">
                  <a:srgbClr val="D6D6D6"/>
                </a:gs>
                <a:gs pos="88000">
                  <a:srgbClr val="C0C0C0">
                    <a:lumMod val="83000"/>
                    <a:lumOff val="17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오른쪽 화살표 1"/>
            <p:cNvSpPr/>
            <p:nvPr/>
          </p:nvSpPr>
          <p:spPr>
            <a:xfrm rot="16200000">
              <a:off x="6445063" y="3082411"/>
              <a:ext cx="1240898" cy="3611851"/>
            </a:xfrm>
            <a:custGeom>
              <a:avLst/>
              <a:gdLst>
                <a:gd name="connsiteX0" fmla="*/ 0 w 2004907"/>
                <a:gd name="connsiteY0" fmla="*/ 248271 h 993085"/>
                <a:gd name="connsiteX1" fmla="*/ 1508365 w 2004907"/>
                <a:gd name="connsiteY1" fmla="*/ 248271 h 993085"/>
                <a:gd name="connsiteX2" fmla="*/ 1508365 w 2004907"/>
                <a:gd name="connsiteY2" fmla="*/ 0 h 993085"/>
                <a:gd name="connsiteX3" fmla="*/ 2004907 w 2004907"/>
                <a:gd name="connsiteY3" fmla="*/ 496543 h 993085"/>
                <a:gd name="connsiteX4" fmla="*/ 1508365 w 2004907"/>
                <a:gd name="connsiteY4" fmla="*/ 993085 h 993085"/>
                <a:gd name="connsiteX5" fmla="*/ 1508365 w 2004907"/>
                <a:gd name="connsiteY5" fmla="*/ 744814 h 993085"/>
                <a:gd name="connsiteX6" fmla="*/ 0 w 2004907"/>
                <a:gd name="connsiteY6" fmla="*/ 744814 h 993085"/>
                <a:gd name="connsiteX7" fmla="*/ 0 w 2004907"/>
                <a:gd name="connsiteY7" fmla="*/ 248271 h 993085"/>
                <a:gd name="connsiteX0" fmla="*/ 0 w 2004907"/>
                <a:gd name="connsiteY0" fmla="*/ 424484 h 1169298"/>
                <a:gd name="connsiteX1" fmla="*/ 1508365 w 2004907"/>
                <a:gd name="connsiteY1" fmla="*/ 424484 h 1169298"/>
                <a:gd name="connsiteX2" fmla="*/ 1765540 w 2004907"/>
                <a:gd name="connsiteY2" fmla="*/ 0 h 1169298"/>
                <a:gd name="connsiteX3" fmla="*/ 2004907 w 2004907"/>
                <a:gd name="connsiteY3" fmla="*/ 672756 h 1169298"/>
                <a:gd name="connsiteX4" fmla="*/ 1508365 w 2004907"/>
                <a:gd name="connsiteY4" fmla="*/ 1169298 h 1169298"/>
                <a:gd name="connsiteX5" fmla="*/ 1508365 w 2004907"/>
                <a:gd name="connsiteY5" fmla="*/ 921027 h 1169298"/>
                <a:gd name="connsiteX6" fmla="*/ 0 w 2004907"/>
                <a:gd name="connsiteY6" fmla="*/ 921027 h 1169298"/>
                <a:gd name="connsiteX7" fmla="*/ 0 w 2004907"/>
                <a:gd name="connsiteY7" fmla="*/ 424484 h 1169298"/>
                <a:gd name="connsiteX0" fmla="*/ 0 w 2004907"/>
                <a:gd name="connsiteY0" fmla="*/ 424484 h 1345510"/>
                <a:gd name="connsiteX1" fmla="*/ 1508365 w 2004907"/>
                <a:gd name="connsiteY1" fmla="*/ 424484 h 1345510"/>
                <a:gd name="connsiteX2" fmla="*/ 1765540 w 2004907"/>
                <a:gd name="connsiteY2" fmla="*/ 0 h 1345510"/>
                <a:gd name="connsiteX3" fmla="*/ 2004907 w 2004907"/>
                <a:gd name="connsiteY3" fmla="*/ 672756 h 1345510"/>
                <a:gd name="connsiteX4" fmla="*/ 1765540 w 2004907"/>
                <a:gd name="connsiteY4" fmla="*/ 1345510 h 1345510"/>
                <a:gd name="connsiteX5" fmla="*/ 1508365 w 2004907"/>
                <a:gd name="connsiteY5" fmla="*/ 921027 h 1345510"/>
                <a:gd name="connsiteX6" fmla="*/ 0 w 2004907"/>
                <a:gd name="connsiteY6" fmla="*/ 921027 h 1345510"/>
                <a:gd name="connsiteX7" fmla="*/ 0 w 2004907"/>
                <a:gd name="connsiteY7" fmla="*/ 424484 h 1345510"/>
                <a:gd name="connsiteX0" fmla="*/ 0 w 2004907"/>
                <a:gd name="connsiteY0" fmla="*/ 424484 h 1359798"/>
                <a:gd name="connsiteX1" fmla="*/ 1508365 w 2004907"/>
                <a:gd name="connsiteY1" fmla="*/ 424484 h 1359798"/>
                <a:gd name="connsiteX2" fmla="*/ 1765540 w 2004907"/>
                <a:gd name="connsiteY2" fmla="*/ 0 h 1359798"/>
                <a:gd name="connsiteX3" fmla="*/ 2004907 w 2004907"/>
                <a:gd name="connsiteY3" fmla="*/ 672756 h 1359798"/>
                <a:gd name="connsiteX4" fmla="*/ 1779828 w 2004907"/>
                <a:gd name="connsiteY4" fmla="*/ 1359798 h 1359798"/>
                <a:gd name="connsiteX5" fmla="*/ 1508365 w 2004907"/>
                <a:gd name="connsiteY5" fmla="*/ 921027 h 1359798"/>
                <a:gd name="connsiteX6" fmla="*/ 0 w 2004907"/>
                <a:gd name="connsiteY6" fmla="*/ 921027 h 1359798"/>
                <a:gd name="connsiteX7" fmla="*/ 0 w 2004907"/>
                <a:gd name="connsiteY7" fmla="*/ 424484 h 1359798"/>
                <a:gd name="connsiteX0" fmla="*/ 0 w 2004907"/>
                <a:gd name="connsiteY0" fmla="*/ 434009 h 1369323"/>
                <a:gd name="connsiteX1" fmla="*/ 1508365 w 2004907"/>
                <a:gd name="connsiteY1" fmla="*/ 434009 h 1369323"/>
                <a:gd name="connsiteX2" fmla="*/ 1789352 w 2004907"/>
                <a:gd name="connsiteY2" fmla="*/ 0 h 1369323"/>
                <a:gd name="connsiteX3" fmla="*/ 2004907 w 2004907"/>
                <a:gd name="connsiteY3" fmla="*/ 682281 h 1369323"/>
                <a:gd name="connsiteX4" fmla="*/ 1779828 w 2004907"/>
                <a:gd name="connsiteY4" fmla="*/ 1369323 h 1369323"/>
                <a:gd name="connsiteX5" fmla="*/ 1508365 w 2004907"/>
                <a:gd name="connsiteY5" fmla="*/ 930552 h 1369323"/>
                <a:gd name="connsiteX6" fmla="*/ 0 w 2004907"/>
                <a:gd name="connsiteY6" fmla="*/ 930552 h 1369323"/>
                <a:gd name="connsiteX7" fmla="*/ 0 w 2004907"/>
                <a:gd name="connsiteY7" fmla="*/ 434009 h 1369323"/>
                <a:gd name="connsiteX0" fmla="*/ 1081088 w 2004907"/>
                <a:gd name="connsiteY0" fmla="*/ 0 h 2273577"/>
                <a:gd name="connsiteX1" fmla="*/ 1508365 w 2004907"/>
                <a:gd name="connsiteY1" fmla="*/ 1338263 h 2273577"/>
                <a:gd name="connsiteX2" fmla="*/ 1789352 w 2004907"/>
                <a:gd name="connsiteY2" fmla="*/ 904254 h 2273577"/>
                <a:gd name="connsiteX3" fmla="*/ 2004907 w 2004907"/>
                <a:gd name="connsiteY3" fmla="*/ 1586535 h 2273577"/>
                <a:gd name="connsiteX4" fmla="*/ 1779828 w 2004907"/>
                <a:gd name="connsiteY4" fmla="*/ 2273577 h 2273577"/>
                <a:gd name="connsiteX5" fmla="*/ 1508365 w 2004907"/>
                <a:gd name="connsiteY5" fmla="*/ 1834806 h 2273577"/>
                <a:gd name="connsiteX6" fmla="*/ 0 w 2004907"/>
                <a:gd name="connsiteY6" fmla="*/ 1834806 h 2273577"/>
                <a:gd name="connsiteX7" fmla="*/ 1081088 w 2004907"/>
                <a:gd name="connsiteY7" fmla="*/ 0 h 2273577"/>
                <a:gd name="connsiteX0" fmla="*/ 0 w 923819"/>
                <a:gd name="connsiteY0" fmla="*/ 0 h 2901606"/>
                <a:gd name="connsiteX1" fmla="*/ 427277 w 923819"/>
                <a:gd name="connsiteY1" fmla="*/ 1338263 h 2901606"/>
                <a:gd name="connsiteX2" fmla="*/ 708264 w 923819"/>
                <a:gd name="connsiteY2" fmla="*/ 904254 h 2901606"/>
                <a:gd name="connsiteX3" fmla="*/ 923819 w 923819"/>
                <a:gd name="connsiteY3" fmla="*/ 1586535 h 2901606"/>
                <a:gd name="connsiteX4" fmla="*/ 698740 w 923819"/>
                <a:gd name="connsiteY4" fmla="*/ 2273577 h 2901606"/>
                <a:gd name="connsiteX5" fmla="*/ 427277 w 923819"/>
                <a:gd name="connsiteY5" fmla="*/ 1834806 h 2901606"/>
                <a:gd name="connsiteX6" fmla="*/ 85725 w 923819"/>
                <a:gd name="connsiteY6" fmla="*/ 2901606 h 2901606"/>
                <a:gd name="connsiteX7" fmla="*/ 0 w 923819"/>
                <a:gd name="connsiteY7" fmla="*/ 0 h 2901606"/>
                <a:gd name="connsiteX0" fmla="*/ 19050 w 942869"/>
                <a:gd name="connsiteY0" fmla="*/ 0 h 2896843"/>
                <a:gd name="connsiteX1" fmla="*/ 446327 w 942869"/>
                <a:gd name="connsiteY1" fmla="*/ 1338263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446327 w 942869"/>
                <a:gd name="connsiteY5" fmla="*/ 183480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9050 w 942869"/>
                <a:gd name="connsiteY0" fmla="*/ 0 h 2896843"/>
                <a:gd name="connsiteX1" fmla="*/ 760652 w 942869"/>
                <a:gd name="connsiteY1" fmla="*/ 1219200 h 2896843"/>
                <a:gd name="connsiteX2" fmla="*/ 727314 w 942869"/>
                <a:gd name="connsiteY2" fmla="*/ 904254 h 2896843"/>
                <a:gd name="connsiteX3" fmla="*/ 942869 w 942869"/>
                <a:gd name="connsiteY3" fmla="*/ 1586535 h 2896843"/>
                <a:gd name="connsiteX4" fmla="*/ 717790 w 942869"/>
                <a:gd name="connsiteY4" fmla="*/ 2273577 h 2896843"/>
                <a:gd name="connsiteX5" fmla="*/ 755890 w 942869"/>
                <a:gd name="connsiteY5" fmla="*/ 1968156 h 2896843"/>
                <a:gd name="connsiteX6" fmla="*/ 0 w 942869"/>
                <a:gd name="connsiteY6" fmla="*/ 2896843 h 2896843"/>
                <a:gd name="connsiteX7" fmla="*/ 19050 w 942869"/>
                <a:gd name="connsiteY7" fmla="*/ 0 h 2896843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55889 w 938106"/>
                <a:gd name="connsiteY1" fmla="*/ 1219200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722551 w 938106"/>
                <a:gd name="connsiteY2" fmla="*/ 904254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13027 w 938106"/>
                <a:gd name="connsiteY4" fmla="*/ 2273577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14287 w 938106"/>
                <a:gd name="connsiteY0" fmla="*/ 0 h 2892081"/>
                <a:gd name="connsiteX1" fmla="*/ 741602 w 938106"/>
                <a:gd name="connsiteY1" fmla="*/ 1214437 h 2892081"/>
                <a:gd name="connsiteX2" fmla="*/ 696358 w 938106"/>
                <a:gd name="connsiteY2" fmla="*/ 916160 h 2892081"/>
                <a:gd name="connsiteX3" fmla="*/ 938106 w 938106"/>
                <a:gd name="connsiteY3" fmla="*/ 1586535 h 2892081"/>
                <a:gd name="connsiteX4" fmla="*/ 701121 w 938106"/>
                <a:gd name="connsiteY4" fmla="*/ 2264052 h 2892081"/>
                <a:gd name="connsiteX5" fmla="*/ 751127 w 938106"/>
                <a:gd name="connsiteY5" fmla="*/ 1968156 h 2892081"/>
                <a:gd name="connsiteX6" fmla="*/ 0 w 938106"/>
                <a:gd name="connsiteY6" fmla="*/ 2892081 h 2892081"/>
                <a:gd name="connsiteX7" fmla="*/ 14287 w 938106"/>
                <a:gd name="connsiteY7" fmla="*/ 0 h 2892081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5 w 924210"/>
                <a:gd name="connsiteY4" fmla="*/ 2264052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31 w 924210"/>
                <a:gd name="connsiteY5" fmla="*/ 196815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7706 w 924210"/>
                <a:gd name="connsiteY1" fmla="*/ 121443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7229 w 924210"/>
                <a:gd name="connsiteY5" fmla="*/ 196993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29481 w 924210"/>
                <a:gd name="connsiteY1" fmla="*/ 121621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47237 w 924210"/>
                <a:gd name="connsiteY1" fmla="*/ 1217993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1900 w 924210"/>
                <a:gd name="connsiteY5" fmla="*/ 196993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49655 w 924210"/>
                <a:gd name="connsiteY5" fmla="*/ 1968162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3674 w 924210"/>
                <a:gd name="connsiteY4" fmla="*/ 226405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3 w 924210"/>
                <a:gd name="connsiteY4" fmla="*/ 2264056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48162 w 924210"/>
                <a:gd name="connsiteY4" fmla="*/ 226228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7227 w 924210"/>
                <a:gd name="connsiteY4" fmla="*/ 2258732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3672 w 924210"/>
                <a:gd name="connsiteY5" fmla="*/ 1968164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4807 w 924210"/>
                <a:gd name="connsiteY1" fmla="*/ 1217995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38359 w 924210"/>
                <a:gd name="connsiteY1" fmla="*/ 1194912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31895 w 924210"/>
                <a:gd name="connsiteY5" fmla="*/ 2005455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80125 w 924210"/>
                <a:gd name="connsiteY4" fmla="*/ 2274714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82462 w 924210"/>
                <a:gd name="connsiteY2" fmla="*/ 916160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5275 w 924210"/>
                <a:gd name="connsiteY1" fmla="*/ 1189587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8826 w 924210"/>
                <a:gd name="connsiteY1" fmla="*/ 1196692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391 w 924210"/>
                <a:gd name="connsiteY0" fmla="*/ 0 h 3013524"/>
                <a:gd name="connsiteX1" fmla="*/ 713498 w 924210"/>
                <a:gd name="connsiteY1" fmla="*/ 1194918 h 3013524"/>
                <a:gd name="connsiteX2" fmla="*/ 666481 w 924210"/>
                <a:gd name="connsiteY2" fmla="*/ 928592 h 3013524"/>
                <a:gd name="connsiteX3" fmla="*/ 924210 w 924210"/>
                <a:gd name="connsiteY3" fmla="*/ 1586535 h 3013524"/>
                <a:gd name="connsiteX4" fmla="*/ 665920 w 924210"/>
                <a:gd name="connsiteY4" fmla="*/ 2269390 h 3013524"/>
                <a:gd name="connsiteX5" fmla="*/ 715913 w 924210"/>
                <a:gd name="connsiteY5" fmla="*/ 2001906 h 3013524"/>
                <a:gd name="connsiteX6" fmla="*/ 31348 w 924210"/>
                <a:gd name="connsiteY6" fmla="*/ 3013524 h 3013524"/>
                <a:gd name="connsiteX7" fmla="*/ 391 w 924210"/>
                <a:gd name="connsiteY7" fmla="*/ 0 h 3013524"/>
                <a:gd name="connsiteX0" fmla="*/ 1501 w 925320"/>
                <a:gd name="connsiteY0" fmla="*/ 0 h 3018852"/>
                <a:gd name="connsiteX1" fmla="*/ 714608 w 925320"/>
                <a:gd name="connsiteY1" fmla="*/ 1194918 h 3018852"/>
                <a:gd name="connsiteX2" fmla="*/ 667591 w 925320"/>
                <a:gd name="connsiteY2" fmla="*/ 928592 h 3018852"/>
                <a:gd name="connsiteX3" fmla="*/ 925320 w 925320"/>
                <a:gd name="connsiteY3" fmla="*/ 1586535 h 3018852"/>
                <a:gd name="connsiteX4" fmla="*/ 667030 w 925320"/>
                <a:gd name="connsiteY4" fmla="*/ 2269390 h 3018852"/>
                <a:gd name="connsiteX5" fmla="*/ 717023 w 925320"/>
                <a:gd name="connsiteY5" fmla="*/ 2001906 h 3018852"/>
                <a:gd name="connsiteX6" fmla="*/ 497 w 925320"/>
                <a:gd name="connsiteY6" fmla="*/ 3018852 h 3018852"/>
                <a:gd name="connsiteX7" fmla="*/ 1501 w 925320"/>
                <a:gd name="connsiteY7" fmla="*/ 0 h 3018852"/>
                <a:gd name="connsiteX0" fmla="*/ 1501 w 925320"/>
                <a:gd name="connsiteY0" fmla="*/ 0 h 3015298"/>
                <a:gd name="connsiteX1" fmla="*/ 714608 w 925320"/>
                <a:gd name="connsiteY1" fmla="*/ 1191364 h 3015298"/>
                <a:gd name="connsiteX2" fmla="*/ 667591 w 925320"/>
                <a:gd name="connsiteY2" fmla="*/ 925038 h 3015298"/>
                <a:gd name="connsiteX3" fmla="*/ 925320 w 925320"/>
                <a:gd name="connsiteY3" fmla="*/ 1582981 h 3015298"/>
                <a:gd name="connsiteX4" fmla="*/ 667030 w 925320"/>
                <a:gd name="connsiteY4" fmla="*/ 2265836 h 3015298"/>
                <a:gd name="connsiteX5" fmla="*/ 717023 w 925320"/>
                <a:gd name="connsiteY5" fmla="*/ 1998352 h 3015298"/>
                <a:gd name="connsiteX6" fmla="*/ 497 w 925320"/>
                <a:gd name="connsiteY6" fmla="*/ 3015298 h 3015298"/>
                <a:gd name="connsiteX7" fmla="*/ 1501 w 925320"/>
                <a:gd name="connsiteY7" fmla="*/ 0 h 3015298"/>
                <a:gd name="connsiteX0" fmla="*/ 1501 w 925320"/>
                <a:gd name="connsiteY0" fmla="*/ 0 h 2766703"/>
                <a:gd name="connsiteX1" fmla="*/ 714608 w 925320"/>
                <a:gd name="connsiteY1" fmla="*/ 942769 h 2766703"/>
                <a:gd name="connsiteX2" fmla="*/ 667591 w 925320"/>
                <a:gd name="connsiteY2" fmla="*/ 676443 h 2766703"/>
                <a:gd name="connsiteX3" fmla="*/ 925320 w 925320"/>
                <a:gd name="connsiteY3" fmla="*/ 1334386 h 2766703"/>
                <a:gd name="connsiteX4" fmla="*/ 667030 w 925320"/>
                <a:gd name="connsiteY4" fmla="*/ 2017241 h 2766703"/>
                <a:gd name="connsiteX5" fmla="*/ 717023 w 925320"/>
                <a:gd name="connsiteY5" fmla="*/ 1749757 h 2766703"/>
                <a:gd name="connsiteX6" fmla="*/ 497 w 925320"/>
                <a:gd name="connsiteY6" fmla="*/ 2766703 h 2766703"/>
                <a:gd name="connsiteX7" fmla="*/ 1501 w 925320"/>
                <a:gd name="connsiteY7" fmla="*/ 0 h 2766703"/>
                <a:gd name="connsiteX0" fmla="*/ 1501 w 925320"/>
                <a:gd name="connsiteY0" fmla="*/ 0 h 2693309"/>
                <a:gd name="connsiteX1" fmla="*/ 714608 w 925320"/>
                <a:gd name="connsiteY1" fmla="*/ 942769 h 2693309"/>
                <a:gd name="connsiteX2" fmla="*/ 667591 w 925320"/>
                <a:gd name="connsiteY2" fmla="*/ 676443 h 2693309"/>
                <a:gd name="connsiteX3" fmla="*/ 925320 w 925320"/>
                <a:gd name="connsiteY3" fmla="*/ 1334386 h 2693309"/>
                <a:gd name="connsiteX4" fmla="*/ 667030 w 925320"/>
                <a:gd name="connsiteY4" fmla="*/ 2017241 h 2693309"/>
                <a:gd name="connsiteX5" fmla="*/ 717023 w 925320"/>
                <a:gd name="connsiteY5" fmla="*/ 1749757 h 2693309"/>
                <a:gd name="connsiteX6" fmla="*/ 497 w 925320"/>
                <a:gd name="connsiteY6" fmla="*/ 2693309 h 2693309"/>
                <a:gd name="connsiteX7" fmla="*/ 1501 w 925320"/>
                <a:gd name="connsiteY7" fmla="*/ 0 h 2693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320" h="2693309">
                  <a:moveTo>
                    <a:pt x="1501" y="0"/>
                  </a:moveTo>
                  <a:cubicBezTo>
                    <a:pt x="148690" y="468312"/>
                    <a:pt x="462645" y="938800"/>
                    <a:pt x="714608" y="942769"/>
                  </a:cubicBezTo>
                  <a:cubicBezTo>
                    <a:pt x="743933" y="911407"/>
                    <a:pt x="717768" y="857784"/>
                    <a:pt x="667591" y="676443"/>
                  </a:cubicBezTo>
                  <a:lnTo>
                    <a:pt x="925320" y="1334386"/>
                  </a:lnTo>
                  <a:cubicBezTo>
                    <a:pt x="846325" y="1560225"/>
                    <a:pt x="751348" y="1807387"/>
                    <a:pt x="667030" y="2017241"/>
                  </a:cubicBezTo>
                  <a:cubicBezTo>
                    <a:pt x="717016" y="1840870"/>
                    <a:pt x="735221" y="1798383"/>
                    <a:pt x="717023" y="1749757"/>
                  </a:cubicBezTo>
                  <a:cubicBezTo>
                    <a:pt x="531735" y="1692606"/>
                    <a:pt x="88154" y="2378984"/>
                    <a:pt x="497" y="2693309"/>
                  </a:cubicBezTo>
                  <a:cubicBezTo>
                    <a:pt x="5259" y="1729282"/>
                    <a:pt x="-3261" y="964027"/>
                    <a:pt x="1501" y="0"/>
                  </a:cubicBezTo>
                  <a:close/>
                </a:path>
              </a:pathLst>
            </a:custGeom>
            <a:noFill/>
            <a:ln w="12700">
              <a:gradFill flip="none" rotWithShape="1">
                <a:gsLst>
                  <a:gs pos="29000">
                    <a:srgbClr val="C3C7C7">
                      <a:lumMod val="0"/>
                      <a:alpha val="0"/>
                    </a:srgbClr>
                  </a:gs>
                  <a:gs pos="0">
                    <a:srgbClr val="C4C4C4">
                      <a:lumMod val="96000"/>
                      <a:lumOff val="4000"/>
                    </a:srgbClr>
                  </a:gs>
                </a:gsLst>
                <a:lin ang="10800000" scaled="1"/>
                <a:tileRect/>
              </a:gradFill>
            </a:ln>
            <a:effectLst>
              <a:outerShdw blurRad="12700" dist="6350" algn="l" rotWithShape="0">
                <a:prstClr val="black">
                  <a:alpha val="25000"/>
                </a:prstClr>
              </a:outerShdw>
            </a:effectLst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633072" y="2268141"/>
            <a:ext cx="1216402" cy="306592"/>
            <a:chOff x="5399056" y="389564"/>
            <a:chExt cx="1216402" cy="306592"/>
          </a:xfrm>
        </p:grpSpPr>
        <p:sp>
          <p:nvSpPr>
            <p:cNvPr id="32" name="직사각형 31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예시</a:t>
              </a:r>
            </a:p>
          </p:txBody>
        </p:sp>
      </p:grpSp>
      <p:grpSp>
        <p:nvGrpSpPr>
          <p:cNvPr id="39" name="그룹 140"/>
          <p:cNvGrpSpPr>
            <a:grpSpLocks/>
          </p:cNvGrpSpPr>
          <p:nvPr/>
        </p:nvGrpSpPr>
        <p:grpSpPr bwMode="auto">
          <a:xfrm>
            <a:off x="560261" y="3104448"/>
            <a:ext cx="2463405" cy="1944239"/>
            <a:chOff x="742929" y="6881040"/>
            <a:chExt cx="1311276" cy="1944239"/>
          </a:xfrm>
        </p:grpSpPr>
        <p:sp>
          <p:nvSpPr>
            <p:cNvPr id="40" name="직사각형 39"/>
            <p:cNvSpPr/>
            <p:nvPr/>
          </p:nvSpPr>
          <p:spPr>
            <a:xfrm rot="10800000">
              <a:off x="742929" y="7214414"/>
              <a:ext cx="1311275" cy="1610865"/>
            </a:xfrm>
            <a:prstGeom prst="rect">
              <a:avLst/>
            </a:prstGeom>
            <a:noFill/>
            <a:ln w="6350" algn="ctr">
              <a:solidFill>
                <a:srgbClr val="D9D9D9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9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742930" y="6881040"/>
              <a:ext cx="1311275" cy="347662"/>
            </a:xfrm>
            <a:prstGeom prst="round2SameRect">
              <a:avLst>
                <a:gd name="adj1" fmla="val 27407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191" tIns="50095" rIns="100191" bIns="50095" anchor="ctr"/>
            <a:lstStyle/>
            <a:p>
              <a:pPr indent="-198294" algn="ctr" defTabSz="1401976">
                <a:defRPr/>
              </a:pPr>
              <a:endParaRPr lang="ko-KR" altLang="en-US" b="1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2" name="Rectangle 88"/>
            <p:cNvSpPr>
              <a:spLocks noChangeArrowheads="1"/>
            </p:cNvSpPr>
            <p:nvPr/>
          </p:nvSpPr>
          <p:spPr bwMode="auto">
            <a:xfrm>
              <a:off x="777458" y="6930021"/>
              <a:ext cx="1242090" cy="341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0" h="0"/>
                <a:bevelB w="0" h="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98294" algn="ctr" defTabSz="1401976">
                <a:defRPr/>
              </a:pPr>
              <a:r>
                <a:rPr lang="en-US" altLang="ko-KR" sz="1200" dirty="0" smtClean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SSO </a:t>
              </a:r>
              <a:r>
                <a:rPr lang="ko-KR" altLang="en-US" sz="1200" dirty="0" smtClean="0">
                  <a:ln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인증 기능</a:t>
              </a:r>
              <a:endParaRPr lang="ko-KR" altLang="en-US" sz="1200" dirty="0">
                <a:ln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847" y="7292999"/>
              <a:ext cx="1230414" cy="143615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kumimoji="0"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현행 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 </a:t>
              </a: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운영중인 </a:t>
              </a:r>
              <a:r>
                <a:rPr lang="en-US" altLang="ko-KR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SSO </a:t>
              </a: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기능 연계</a:t>
              </a:r>
              <a:endPara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kumimoji="0"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빠른 실행을 위한 로그인 세션 유지</a:t>
              </a:r>
              <a:endParaRPr kumimoji="0"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kumimoji="0"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아이디 및 패스워드 저장 기능</a:t>
              </a:r>
              <a:endParaRPr kumimoji="0"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필요 시 바로 로그인 기능 지원</a:t>
              </a:r>
              <a:endPara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보안 정보 접근 시 </a:t>
              </a:r>
              <a:r>
                <a:rPr lang="ko-KR" altLang="en-US" sz="10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재인증</a:t>
              </a:r>
              <a:r>
                <a:rPr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 기능 구현</a:t>
              </a:r>
              <a:endParaRPr lang="en-US" altLang="ko-KR" sz="1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  <a:p>
              <a:pPr marL="180975" indent="-180975" defTabSz="1001908" fontAlgn="auto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Font typeface="Wingdings" panose="05000000000000000000" pitchFamily="2" charset="2"/>
                <a:buChar char="u"/>
                <a:defRPr/>
              </a:pPr>
              <a:r>
                <a:rPr kumimoji="0" lang="ko-KR" altLang="en-US" sz="1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로그아웃</a:t>
              </a:r>
              <a:endParaRPr kumimoji="0"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9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사용자 인터페이스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반응형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웹사이트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구축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HTML5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반응형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채용으로 각 모바일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기기별로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별도의 화면 제작 없이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해상도에 따라 반응하는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설계하여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Cross-Platform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구현하겠습니다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49661" y="5580509"/>
            <a:ext cx="37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92F19"/>
                </a:solidFill>
              </a:rPr>
              <a:t>접속 기기 화면 해상도에 따라 반응하는 </a:t>
            </a:r>
            <a:r>
              <a:rPr lang="en-US" altLang="ko-KR" sz="1400" b="1" dirty="0" smtClean="0">
                <a:solidFill>
                  <a:srgbClr val="092F19"/>
                </a:solidFill>
              </a:rPr>
              <a:t>UI </a:t>
            </a:r>
            <a:r>
              <a:rPr lang="ko-KR" altLang="en-US" sz="1400" b="1" dirty="0" smtClean="0">
                <a:solidFill>
                  <a:srgbClr val="092F19"/>
                </a:solidFill>
              </a:rPr>
              <a:t>설계</a:t>
            </a:r>
            <a:endParaRPr lang="ko-KR" altLang="en-US" sz="1400" b="1" dirty="0">
              <a:solidFill>
                <a:srgbClr val="092F19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4" y="2008473"/>
            <a:ext cx="8551146" cy="35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업무 개발 방안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시스템 주요 기능 요구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웹사이트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rPr>
              <a:t>관리시스템 구축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latin typeface="+mn-ea"/>
              </a:rPr>
              <a:t>사이트 운영을 위한 편리한 모듈 개발로 관리 효율성을 강화하고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산학협력단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및 </a:t>
            </a:r>
            <a:r>
              <a:rPr lang="en-US" altLang="ko-KR" sz="1100" dirty="0" smtClean="0">
                <a:latin typeface="+mn-ea"/>
              </a:rPr>
              <a:t>LINC</a:t>
            </a:r>
            <a:r>
              <a:rPr lang="en-US" altLang="ko-KR" sz="1100" smtClean="0">
                <a:latin typeface="+mn-ea"/>
              </a:rPr>
              <a:t>+ </a:t>
            </a:r>
            <a:r>
              <a:rPr lang="ko-KR" altLang="en-US" sz="1100" smtClean="0">
                <a:latin typeface="+mn-ea"/>
              </a:rPr>
              <a:t>홈페이지 </a:t>
            </a:r>
            <a:r>
              <a:rPr lang="ko-KR" altLang="en-US" sz="1100" dirty="0" smtClean="0">
                <a:latin typeface="+mn-ea"/>
              </a:rPr>
              <a:t>관리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캡스톤디자인 운영 </a:t>
            </a:r>
            <a:r>
              <a:rPr lang="ko-KR" altLang="en-US" sz="1100" dirty="0">
                <a:latin typeface="+mn-ea"/>
              </a:rPr>
              <a:t>등을 효율화 하여 관리자가 빠르게 관리 할 수 있도록 </a:t>
            </a:r>
            <a:r>
              <a:rPr lang="ko-KR" altLang="en-US" sz="1100" dirty="0" smtClean="0">
                <a:latin typeface="+mn-ea"/>
              </a:rPr>
              <a:t>구현합니다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40584" y="179909"/>
            <a:ext cx="1368152" cy="4320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+mn-ea"/>
              </a:rPr>
              <a:t>엄부장님</a:t>
            </a:r>
            <a:endParaRPr lang="ko-KR" altLang="en-US" dirty="0">
              <a:latin typeface="+mn-ea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581824" y="2375990"/>
            <a:ext cx="1950636" cy="3257009"/>
          </a:xfrm>
          <a:prstGeom prst="roundRect">
            <a:avLst>
              <a:gd name="adj" fmla="val 0"/>
            </a:avLst>
          </a:prstGeom>
          <a:solidFill>
            <a:srgbClr val="953735"/>
          </a:solidFill>
          <a:ln>
            <a:noFill/>
          </a:ln>
          <a:extLst/>
        </p:spPr>
        <p:txBody>
          <a:bodyPr wrap="none" lIns="91421" tIns="45710" rIns="91421" bIns="45710" anchor="ctr"/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콘텐츠 수집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콘텐츠 입력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DB data</a:t>
            </a: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Fixed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된 템플릿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Site Display</a:t>
            </a:r>
            <a:endParaRPr lang="ko-KR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08336" y="1980109"/>
            <a:ext cx="2966836" cy="293263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b="1" dirty="0" err="1" smtClean="0">
                <a:latin typeface="+mn-ea"/>
              </a:rPr>
              <a:t>산학협력단</a:t>
            </a:r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smtClean="0">
                <a:latin typeface="+mn-ea"/>
              </a:rPr>
              <a:t>홈페이지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0" name="Picture 7" descr="\\MAGNUM\Projects\Microsoft\Cloud Power FY12\Design\ICONS_PNG\Rich_user_experience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 bwMode="auto">
          <a:xfrm>
            <a:off x="1904647" y="2052099"/>
            <a:ext cx="1206503" cy="1206503"/>
          </a:xfrm>
          <a:prstGeom prst="rect">
            <a:avLst/>
          </a:prstGeom>
          <a:noFill/>
        </p:spPr>
      </p:pic>
      <p:sp>
        <p:nvSpPr>
          <p:cNvPr id="11" name="타원 10"/>
          <p:cNvSpPr/>
          <p:nvPr/>
        </p:nvSpPr>
        <p:spPr>
          <a:xfrm>
            <a:off x="3137101" y="2893799"/>
            <a:ext cx="751489" cy="75148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b="1" dirty="0" err="1" smtClean="0">
                <a:latin typeface="+mn-ea"/>
              </a:rPr>
              <a:t>캡스톤</a:t>
            </a:r>
            <a:endParaRPr lang="en-US" altLang="ko-KR" sz="1100" b="1" dirty="0" smtClean="0">
              <a:latin typeface="+mn-ea"/>
            </a:endParaRPr>
          </a:p>
          <a:p>
            <a:pPr algn="ctr"/>
            <a:r>
              <a:rPr lang="ko-KR" altLang="en-US" sz="1100" b="1" dirty="0" smtClean="0">
                <a:latin typeface="+mn-ea"/>
              </a:rPr>
              <a:t>디자인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127229" y="4035829"/>
            <a:ext cx="751489" cy="75148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100" b="1" dirty="0" smtClean="0">
                <a:latin typeface="+mn-ea"/>
              </a:rPr>
              <a:t>고객</a:t>
            </a:r>
            <a:endParaRPr lang="en-US" altLang="ko-KR" sz="1100" b="1" dirty="0" smtClean="0">
              <a:latin typeface="+mn-ea"/>
            </a:endParaRPr>
          </a:p>
          <a:p>
            <a:pPr algn="ctr"/>
            <a:r>
              <a:rPr lang="ko-KR" altLang="en-US" sz="1100" b="1" dirty="0" smtClean="0">
                <a:latin typeface="+mn-ea"/>
              </a:rPr>
              <a:t>센터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50624" y="3421583"/>
            <a:ext cx="751489" cy="751489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 smtClean="0">
                <a:latin typeface="+mn-ea"/>
              </a:rPr>
              <a:t>LINC+</a:t>
            </a:r>
          </a:p>
        </p:txBody>
      </p:sp>
      <p:sp>
        <p:nvSpPr>
          <p:cNvPr id="14" name="타원 13"/>
          <p:cNvSpPr/>
          <p:nvPr/>
        </p:nvSpPr>
        <p:spPr>
          <a:xfrm>
            <a:off x="4593335" y="2266428"/>
            <a:ext cx="1317417" cy="1317417"/>
          </a:xfrm>
          <a:prstGeom prst="ellipse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smtClean="0">
                <a:latin typeface="+mn-ea"/>
              </a:rPr>
              <a:t>관리자</a:t>
            </a:r>
            <a:endParaRPr lang="en-US" altLang="ko-KR" sz="1400" b="1" dirty="0" smtClean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42700" y="5050724"/>
            <a:ext cx="93610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맞춤형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통합모듈화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표준화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6" name="Picture 6" descr="\\MAGNUM\Projects\Microsoft\Cloud Power FY12\Design\ICONS_PNG\Professionals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auto">
          <a:xfrm>
            <a:off x="4967980" y="2415880"/>
            <a:ext cx="568126" cy="568126"/>
          </a:xfrm>
          <a:prstGeom prst="rect">
            <a:avLst/>
          </a:prstGeom>
          <a:noFill/>
        </p:spPr>
      </p:pic>
      <p:sp>
        <p:nvSpPr>
          <p:cNvPr id="17" name="타원 16"/>
          <p:cNvSpPr/>
          <p:nvPr/>
        </p:nvSpPr>
        <p:spPr>
          <a:xfrm>
            <a:off x="3161478" y="4840752"/>
            <a:ext cx="1317417" cy="1317417"/>
          </a:xfrm>
          <a:prstGeom prst="ellipse">
            <a:avLst/>
          </a:prstGeom>
          <a:solidFill>
            <a:srgbClr val="092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endParaRPr lang="en-US" altLang="ko-KR" sz="1400" b="1" dirty="0" smtClean="0">
              <a:latin typeface="+mn-ea"/>
            </a:endParaRPr>
          </a:p>
          <a:p>
            <a:pPr algn="ctr"/>
            <a:r>
              <a:rPr lang="ko-KR" altLang="en-US" sz="1400" b="1" dirty="0" smtClean="0">
                <a:latin typeface="+mn-ea"/>
              </a:rPr>
              <a:t>관리시스템</a:t>
            </a:r>
            <a:endParaRPr lang="en-US" altLang="ko-KR" sz="1400" b="1" dirty="0" smtClean="0">
              <a:latin typeface="+mn-ea"/>
            </a:endParaRPr>
          </a:p>
        </p:txBody>
      </p:sp>
      <p:pic>
        <p:nvPicPr>
          <p:cNvPr id="18" name="Picture 7" descr="\\MAGNUM\Projects\Microsoft\Cloud Power FY12\Design\Icons\PNGs\Pooled.png"/>
          <p:cNvPicPr>
            <a:picLocks noChangeAspect="1" noChangeArrowheads="1"/>
          </p:cNvPicPr>
          <p:nvPr/>
        </p:nvPicPr>
        <p:blipFill>
          <a:blip r:embed="rId4" cstate="print">
            <a:biLevel thresh="25000"/>
          </a:blip>
          <a:srcRect/>
          <a:stretch>
            <a:fillRect/>
          </a:stretch>
        </p:blipFill>
        <p:spPr bwMode="auto">
          <a:xfrm>
            <a:off x="3350195" y="4787318"/>
            <a:ext cx="964149" cy="964149"/>
          </a:xfrm>
          <a:prstGeom prst="rect">
            <a:avLst/>
          </a:prstGeom>
          <a:noFill/>
        </p:spPr>
      </p:pic>
      <p:cxnSp>
        <p:nvCxnSpPr>
          <p:cNvPr id="19" name="AutoShape 50"/>
          <p:cNvCxnSpPr>
            <a:cxnSpLocks noChangeShapeType="1"/>
            <a:stCxn id="18" idx="0"/>
            <a:endCxn id="11" idx="4"/>
          </p:cNvCxnSpPr>
          <p:nvPr/>
        </p:nvCxnSpPr>
        <p:spPr bwMode="auto">
          <a:xfrm rot="16200000" flipV="1">
            <a:off x="3101543" y="4056591"/>
            <a:ext cx="1142030" cy="319424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505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50"/>
          <p:cNvCxnSpPr>
            <a:cxnSpLocks noChangeShapeType="1"/>
            <a:stCxn id="17" idx="1"/>
            <a:endCxn id="12" idx="6"/>
          </p:cNvCxnSpPr>
          <p:nvPr/>
        </p:nvCxnSpPr>
        <p:spPr bwMode="auto">
          <a:xfrm rot="16200000" flipV="1">
            <a:off x="2805510" y="4484783"/>
            <a:ext cx="622109" cy="475691"/>
          </a:xfrm>
          <a:prstGeom prst="bentConnector2">
            <a:avLst/>
          </a:prstGeom>
          <a:noFill/>
          <a:ln w="28575">
            <a:solidFill>
              <a:srgbClr val="FF505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50"/>
          <p:cNvCxnSpPr>
            <a:cxnSpLocks noChangeShapeType="1"/>
            <a:stCxn id="17" idx="2"/>
            <a:endCxn id="13" idx="4"/>
          </p:cNvCxnSpPr>
          <p:nvPr/>
        </p:nvCxnSpPr>
        <p:spPr bwMode="auto">
          <a:xfrm rot="10800000">
            <a:off x="1526370" y="4173073"/>
            <a:ext cx="1635109" cy="1326389"/>
          </a:xfrm>
          <a:prstGeom prst="bentConnector2">
            <a:avLst/>
          </a:prstGeom>
          <a:noFill/>
          <a:ln w="28575">
            <a:solidFill>
              <a:srgbClr val="FF505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51"/>
          <p:cNvCxnSpPr>
            <a:cxnSpLocks noChangeShapeType="1"/>
            <a:stCxn id="14" idx="4"/>
            <a:endCxn id="23" idx="0"/>
          </p:cNvCxnSpPr>
          <p:nvPr/>
        </p:nvCxnSpPr>
        <p:spPr bwMode="auto">
          <a:xfrm rot="16200000" flipH="1">
            <a:off x="5111498" y="3724390"/>
            <a:ext cx="281798" cy="70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82B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타원 22"/>
          <p:cNvSpPr/>
          <p:nvPr/>
        </p:nvSpPr>
        <p:spPr>
          <a:xfrm>
            <a:off x="4594042" y="3865643"/>
            <a:ext cx="1317417" cy="1317417"/>
          </a:xfrm>
          <a:prstGeom prst="ellipse">
            <a:avLst/>
          </a:prstGeom>
          <a:solidFill>
            <a:srgbClr val="948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altLang="ko-KR" sz="1200" b="1" dirty="0" smtClean="0">
              <a:latin typeface="+mn-ea"/>
            </a:endParaRPr>
          </a:p>
          <a:p>
            <a:pPr algn="ctr"/>
            <a:endParaRPr lang="en-US" altLang="ko-KR" sz="1200" b="1" dirty="0" smtClean="0">
              <a:latin typeface="+mn-ea"/>
            </a:endParaRPr>
          </a:p>
          <a:p>
            <a:pPr algn="ctr"/>
            <a:r>
              <a:rPr lang="ko-KR" altLang="en-US" sz="1200" b="1" dirty="0" smtClean="0">
                <a:latin typeface="+mn-ea"/>
              </a:rPr>
              <a:t>입력</a:t>
            </a:r>
            <a:endParaRPr lang="en-US" altLang="ko-KR" sz="1200" b="1" dirty="0" smtClean="0">
              <a:latin typeface="+mn-ea"/>
            </a:endParaRPr>
          </a:p>
          <a:p>
            <a:pPr algn="ctr"/>
            <a:r>
              <a:rPr lang="en-US" altLang="ko-KR" sz="1200" b="1" dirty="0" smtClean="0">
                <a:latin typeface="+mn-ea"/>
              </a:rPr>
              <a:t>Component</a:t>
            </a:r>
          </a:p>
        </p:txBody>
      </p:sp>
      <p:cxnSp>
        <p:nvCxnSpPr>
          <p:cNvPr id="24" name="AutoShape 51"/>
          <p:cNvCxnSpPr>
            <a:cxnSpLocks noChangeShapeType="1"/>
            <a:stCxn id="23" idx="4"/>
            <a:endCxn id="17" idx="6"/>
          </p:cNvCxnSpPr>
          <p:nvPr/>
        </p:nvCxnSpPr>
        <p:spPr bwMode="auto">
          <a:xfrm rot="5400000">
            <a:off x="4707623" y="4954332"/>
            <a:ext cx="316401" cy="773856"/>
          </a:xfrm>
          <a:prstGeom prst="bentConnector2">
            <a:avLst/>
          </a:prstGeom>
          <a:noFill/>
          <a:ln w="19050">
            <a:solidFill>
              <a:srgbClr val="82B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Freeform 83"/>
          <p:cNvSpPr>
            <a:spLocks noEditPoints="1"/>
          </p:cNvSpPr>
          <p:nvPr/>
        </p:nvSpPr>
        <p:spPr bwMode="black">
          <a:xfrm>
            <a:off x="5015605" y="3941566"/>
            <a:ext cx="480022" cy="506724"/>
          </a:xfrm>
          <a:custGeom>
            <a:avLst/>
            <a:gdLst>
              <a:gd name="T0" fmla="*/ 502 w 2107"/>
              <a:gd name="T1" fmla="*/ 1162 h 2221"/>
              <a:gd name="T2" fmla="*/ 239 w 2107"/>
              <a:gd name="T3" fmla="*/ 2072 h 2221"/>
              <a:gd name="T4" fmla="*/ 1587 w 2107"/>
              <a:gd name="T5" fmla="*/ 1800 h 2221"/>
              <a:gd name="T6" fmla="*/ 1487 w 2107"/>
              <a:gd name="T7" fmla="*/ 1835 h 2221"/>
              <a:gd name="T8" fmla="*/ 1579 w 2107"/>
              <a:gd name="T9" fmla="*/ 1870 h 2221"/>
              <a:gd name="T10" fmla="*/ 1470 w 2107"/>
              <a:gd name="T11" fmla="*/ 1847 h 2221"/>
              <a:gd name="T12" fmla="*/ 983 w 2107"/>
              <a:gd name="T13" fmla="*/ 1837 h 2221"/>
              <a:gd name="T14" fmla="*/ 1062 w 2107"/>
              <a:gd name="T15" fmla="*/ 1872 h 2221"/>
              <a:gd name="T16" fmla="*/ 956 w 2107"/>
              <a:gd name="T17" fmla="*/ 1951 h 2221"/>
              <a:gd name="T18" fmla="*/ 1046 w 2107"/>
              <a:gd name="T19" fmla="*/ 1970 h 2221"/>
              <a:gd name="T20" fmla="*/ 820 w 2107"/>
              <a:gd name="T21" fmla="*/ 1872 h 2221"/>
              <a:gd name="T22" fmla="*/ 899 w 2107"/>
              <a:gd name="T23" fmla="*/ 1836 h 2221"/>
              <a:gd name="T24" fmla="*/ 841 w 2107"/>
              <a:gd name="T25" fmla="*/ 1886 h 2221"/>
              <a:gd name="T26" fmla="*/ 905 w 2107"/>
              <a:gd name="T27" fmla="*/ 1920 h 2221"/>
              <a:gd name="T28" fmla="*/ 882 w 2107"/>
              <a:gd name="T29" fmla="*/ 1971 h 2221"/>
              <a:gd name="T30" fmla="*/ 687 w 2107"/>
              <a:gd name="T31" fmla="*/ 1847 h 2221"/>
              <a:gd name="T32" fmla="*/ 780 w 2107"/>
              <a:gd name="T33" fmla="*/ 1844 h 2221"/>
              <a:gd name="T34" fmla="*/ 760 w 2107"/>
              <a:gd name="T35" fmla="*/ 1882 h 2221"/>
              <a:gd name="T36" fmla="*/ 703 w 2107"/>
              <a:gd name="T37" fmla="*/ 1912 h 2221"/>
              <a:gd name="T38" fmla="*/ 682 w 2107"/>
              <a:gd name="T39" fmla="*/ 1972 h 2221"/>
              <a:gd name="T40" fmla="*/ 647 w 2107"/>
              <a:gd name="T41" fmla="*/ 1928 h 2221"/>
              <a:gd name="T42" fmla="*/ 631 w 2107"/>
              <a:gd name="T43" fmla="*/ 1862 h 2221"/>
              <a:gd name="T44" fmla="*/ 545 w 2107"/>
              <a:gd name="T45" fmla="*/ 2017 h 2221"/>
              <a:gd name="T46" fmla="*/ 416 w 2107"/>
              <a:gd name="T47" fmla="*/ 2078 h 2221"/>
              <a:gd name="T48" fmla="*/ 435 w 2107"/>
              <a:gd name="T49" fmla="*/ 2014 h 2221"/>
              <a:gd name="T50" fmla="*/ 538 w 2107"/>
              <a:gd name="T51" fmla="*/ 2006 h 2221"/>
              <a:gd name="T52" fmla="*/ 520 w 2107"/>
              <a:gd name="T53" fmla="*/ 1973 h 2221"/>
              <a:gd name="T54" fmla="*/ 490 w 2107"/>
              <a:gd name="T55" fmla="*/ 1930 h 2221"/>
              <a:gd name="T56" fmla="*/ 587 w 2107"/>
              <a:gd name="T57" fmla="*/ 1913 h 2221"/>
              <a:gd name="T58" fmla="*/ 1055 w 2107"/>
              <a:gd name="T59" fmla="*/ 2071 h 2221"/>
              <a:gd name="T60" fmla="*/ 605 w 2107"/>
              <a:gd name="T61" fmla="*/ 2078 h 2221"/>
              <a:gd name="T62" fmla="*/ 613 w 2107"/>
              <a:gd name="T63" fmla="*/ 2010 h 2221"/>
              <a:gd name="T64" fmla="*/ 1046 w 2107"/>
              <a:gd name="T65" fmla="*/ 2003 h 2221"/>
              <a:gd name="T66" fmla="*/ 1113 w 2107"/>
              <a:gd name="T67" fmla="*/ 1877 h 2221"/>
              <a:gd name="T68" fmla="*/ 1176 w 2107"/>
              <a:gd name="T69" fmla="*/ 1835 h 2221"/>
              <a:gd name="T70" fmla="*/ 1137 w 2107"/>
              <a:gd name="T71" fmla="*/ 1885 h 2221"/>
              <a:gd name="T72" fmla="*/ 1115 w 2107"/>
              <a:gd name="T73" fmla="*/ 1926 h 2221"/>
              <a:gd name="T74" fmla="*/ 1215 w 2107"/>
              <a:gd name="T75" fmla="*/ 1968 h 2221"/>
              <a:gd name="T76" fmla="*/ 1135 w 2107"/>
              <a:gd name="T77" fmla="*/ 1970 h 2221"/>
              <a:gd name="T78" fmla="*/ 1146 w 2107"/>
              <a:gd name="T79" fmla="*/ 2075 h 2221"/>
              <a:gd name="T80" fmla="*/ 1122 w 2107"/>
              <a:gd name="T81" fmla="*/ 2019 h 2221"/>
              <a:gd name="T82" fmla="*/ 1139 w 2107"/>
              <a:gd name="T83" fmla="*/ 2003 h 2221"/>
              <a:gd name="T84" fmla="*/ 1217 w 2107"/>
              <a:gd name="T85" fmla="*/ 2003 h 2221"/>
              <a:gd name="T86" fmla="*/ 1337 w 2107"/>
              <a:gd name="T87" fmla="*/ 1868 h 2221"/>
              <a:gd name="T88" fmla="*/ 1411 w 2107"/>
              <a:gd name="T89" fmla="*/ 1838 h 2221"/>
              <a:gd name="T90" fmla="*/ 1425 w 2107"/>
              <a:gd name="T91" fmla="*/ 1883 h 2221"/>
              <a:gd name="T92" fmla="*/ 1359 w 2107"/>
              <a:gd name="T93" fmla="*/ 1927 h 2221"/>
              <a:gd name="T94" fmla="*/ 1476 w 2107"/>
              <a:gd name="T95" fmla="*/ 1956 h 2221"/>
              <a:gd name="T96" fmla="*/ 1461 w 2107"/>
              <a:gd name="T97" fmla="*/ 1970 h 2221"/>
              <a:gd name="T98" fmla="*/ 1511 w 2107"/>
              <a:gd name="T99" fmla="*/ 2075 h 2221"/>
              <a:gd name="T100" fmla="*/ 1393 w 2107"/>
              <a:gd name="T101" fmla="*/ 2019 h 2221"/>
              <a:gd name="T102" fmla="*/ 1475 w 2107"/>
              <a:gd name="T103" fmla="*/ 2001 h 2221"/>
              <a:gd name="T104" fmla="*/ 1681 w 2107"/>
              <a:gd name="T105" fmla="*/ 2018 h 2221"/>
              <a:gd name="T106" fmla="*/ 1623 w 2107"/>
              <a:gd name="T107" fmla="*/ 2075 h 2221"/>
              <a:gd name="T108" fmla="*/ 1639 w 2107"/>
              <a:gd name="T109" fmla="*/ 2000 h 2221"/>
              <a:gd name="T110" fmla="*/ 1630 w 2107"/>
              <a:gd name="T111" fmla="*/ 1969 h 2221"/>
              <a:gd name="T112" fmla="*/ 1532 w 2107"/>
              <a:gd name="T113" fmla="*/ 1910 h 2221"/>
              <a:gd name="T114" fmla="*/ 933 w 2107"/>
              <a:gd name="T115" fmla="*/ 1308 h 2221"/>
              <a:gd name="T116" fmla="*/ 9 w 2107"/>
              <a:gd name="T117" fmla="*/ 909 h 2221"/>
              <a:gd name="T118" fmla="*/ 413 w 2107"/>
              <a:gd name="T119" fmla="*/ 386 h 2221"/>
              <a:gd name="T120" fmla="*/ 1700 w 2107"/>
              <a:gd name="T121" fmla="*/ 556 h 2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07" h="2221">
                <a:moveTo>
                  <a:pt x="2107" y="809"/>
                </a:moveTo>
                <a:cubicBezTo>
                  <a:pt x="2106" y="786"/>
                  <a:pt x="2103" y="764"/>
                  <a:pt x="2098" y="742"/>
                </a:cubicBezTo>
                <a:cubicBezTo>
                  <a:pt x="2098" y="745"/>
                  <a:pt x="2098" y="747"/>
                  <a:pt x="2098" y="749"/>
                </a:cubicBezTo>
                <a:cubicBezTo>
                  <a:pt x="2096" y="810"/>
                  <a:pt x="2076" y="869"/>
                  <a:pt x="2040" y="926"/>
                </a:cubicBezTo>
                <a:cubicBezTo>
                  <a:pt x="2018" y="961"/>
                  <a:pt x="1988" y="995"/>
                  <a:pt x="1953" y="1027"/>
                </a:cubicBezTo>
                <a:cubicBezTo>
                  <a:pt x="1918" y="1064"/>
                  <a:pt x="1873" y="1098"/>
                  <a:pt x="1819" y="1131"/>
                </a:cubicBezTo>
                <a:cubicBezTo>
                  <a:pt x="1777" y="1156"/>
                  <a:pt x="1731" y="1178"/>
                  <a:pt x="1682" y="1198"/>
                </a:cubicBezTo>
                <a:cubicBezTo>
                  <a:pt x="1682" y="1061"/>
                  <a:pt x="1682" y="1061"/>
                  <a:pt x="1682" y="1061"/>
                </a:cubicBezTo>
                <a:cubicBezTo>
                  <a:pt x="1682" y="1059"/>
                  <a:pt x="1682" y="1058"/>
                  <a:pt x="1682" y="1056"/>
                </a:cubicBezTo>
                <a:cubicBezTo>
                  <a:pt x="1680" y="988"/>
                  <a:pt x="1624" y="933"/>
                  <a:pt x="1554" y="933"/>
                </a:cubicBezTo>
                <a:cubicBezTo>
                  <a:pt x="555" y="933"/>
                  <a:pt x="555" y="933"/>
                  <a:pt x="555" y="933"/>
                </a:cubicBezTo>
                <a:cubicBezTo>
                  <a:pt x="484" y="933"/>
                  <a:pt x="426" y="990"/>
                  <a:pt x="426" y="1061"/>
                </a:cubicBezTo>
                <a:cubicBezTo>
                  <a:pt x="426" y="1141"/>
                  <a:pt x="426" y="1141"/>
                  <a:pt x="426" y="1141"/>
                </a:cubicBezTo>
                <a:cubicBezTo>
                  <a:pt x="430" y="1142"/>
                  <a:pt x="430" y="1142"/>
                  <a:pt x="430" y="1142"/>
                </a:cubicBezTo>
                <a:cubicBezTo>
                  <a:pt x="430" y="1143"/>
                  <a:pt x="459" y="1152"/>
                  <a:pt x="502" y="1162"/>
                </a:cubicBezTo>
                <a:cubicBezTo>
                  <a:pt x="502" y="1069"/>
                  <a:pt x="502" y="1069"/>
                  <a:pt x="502" y="1069"/>
                </a:cubicBezTo>
                <a:cubicBezTo>
                  <a:pt x="502" y="1032"/>
                  <a:pt x="531" y="1003"/>
                  <a:pt x="568" y="1003"/>
                </a:cubicBezTo>
                <a:cubicBezTo>
                  <a:pt x="1541" y="1003"/>
                  <a:pt x="1541" y="1003"/>
                  <a:pt x="1541" y="1003"/>
                </a:cubicBezTo>
                <a:cubicBezTo>
                  <a:pt x="1577" y="1003"/>
                  <a:pt x="1607" y="1032"/>
                  <a:pt x="1607" y="1069"/>
                </a:cubicBezTo>
                <a:cubicBezTo>
                  <a:pt x="1607" y="1668"/>
                  <a:pt x="1607" y="1668"/>
                  <a:pt x="1607" y="1668"/>
                </a:cubicBezTo>
                <a:cubicBezTo>
                  <a:pt x="1607" y="1704"/>
                  <a:pt x="1577" y="1734"/>
                  <a:pt x="1541" y="1734"/>
                </a:cubicBezTo>
                <a:cubicBezTo>
                  <a:pt x="568" y="1734"/>
                  <a:pt x="568" y="1734"/>
                  <a:pt x="568" y="1734"/>
                </a:cubicBezTo>
                <a:cubicBezTo>
                  <a:pt x="531" y="1734"/>
                  <a:pt x="502" y="1704"/>
                  <a:pt x="502" y="1668"/>
                </a:cubicBezTo>
                <a:cubicBezTo>
                  <a:pt x="502" y="1541"/>
                  <a:pt x="502" y="1541"/>
                  <a:pt x="502" y="1541"/>
                </a:cubicBezTo>
                <a:cubicBezTo>
                  <a:pt x="476" y="1535"/>
                  <a:pt x="451" y="1528"/>
                  <a:pt x="426" y="1520"/>
                </a:cubicBezTo>
                <a:cubicBezTo>
                  <a:pt x="426" y="1676"/>
                  <a:pt x="426" y="1676"/>
                  <a:pt x="426" y="1676"/>
                </a:cubicBezTo>
                <a:cubicBezTo>
                  <a:pt x="426" y="1736"/>
                  <a:pt x="467" y="1786"/>
                  <a:pt x="523" y="1800"/>
                </a:cubicBezTo>
                <a:cubicBezTo>
                  <a:pt x="491" y="1802"/>
                  <a:pt x="456" y="1813"/>
                  <a:pt x="435" y="1837"/>
                </a:cubicBezTo>
                <a:cubicBezTo>
                  <a:pt x="419" y="1857"/>
                  <a:pt x="403" y="1876"/>
                  <a:pt x="387" y="1895"/>
                </a:cubicBezTo>
                <a:cubicBezTo>
                  <a:pt x="337" y="1954"/>
                  <a:pt x="288" y="2013"/>
                  <a:pt x="239" y="2072"/>
                </a:cubicBezTo>
                <a:cubicBezTo>
                  <a:pt x="227" y="2086"/>
                  <a:pt x="203" y="2107"/>
                  <a:pt x="203" y="2127"/>
                </a:cubicBezTo>
                <a:cubicBezTo>
                  <a:pt x="203" y="2183"/>
                  <a:pt x="203" y="2183"/>
                  <a:pt x="203" y="2183"/>
                </a:cubicBezTo>
                <a:cubicBezTo>
                  <a:pt x="204" y="2190"/>
                  <a:pt x="206" y="2197"/>
                  <a:pt x="209" y="2202"/>
                </a:cubicBezTo>
                <a:cubicBezTo>
                  <a:pt x="222" y="2220"/>
                  <a:pt x="247" y="2221"/>
                  <a:pt x="267" y="2221"/>
                </a:cubicBezTo>
                <a:cubicBezTo>
                  <a:pt x="295" y="2221"/>
                  <a:pt x="1759" y="2221"/>
                  <a:pt x="1804" y="2221"/>
                </a:cubicBezTo>
                <a:cubicBezTo>
                  <a:pt x="1826" y="2221"/>
                  <a:pt x="1850" y="2219"/>
                  <a:pt x="1871" y="2214"/>
                </a:cubicBezTo>
                <a:cubicBezTo>
                  <a:pt x="1886" y="2211"/>
                  <a:pt x="1903" y="2203"/>
                  <a:pt x="1905" y="2186"/>
                </a:cubicBezTo>
                <a:cubicBezTo>
                  <a:pt x="1905" y="2126"/>
                  <a:pt x="1905" y="2126"/>
                  <a:pt x="1905" y="2126"/>
                </a:cubicBezTo>
                <a:cubicBezTo>
                  <a:pt x="1907" y="2113"/>
                  <a:pt x="1899" y="2100"/>
                  <a:pt x="1891" y="2091"/>
                </a:cubicBezTo>
                <a:cubicBezTo>
                  <a:pt x="1887" y="2086"/>
                  <a:pt x="1883" y="2081"/>
                  <a:pt x="1879" y="2077"/>
                </a:cubicBezTo>
                <a:cubicBezTo>
                  <a:pt x="1858" y="2052"/>
                  <a:pt x="1837" y="2027"/>
                  <a:pt x="1816" y="2003"/>
                </a:cubicBezTo>
                <a:cubicBezTo>
                  <a:pt x="1770" y="1948"/>
                  <a:pt x="1724" y="1894"/>
                  <a:pt x="1678" y="1840"/>
                </a:cubicBezTo>
                <a:cubicBezTo>
                  <a:pt x="1676" y="1837"/>
                  <a:pt x="1674" y="1834"/>
                  <a:pt x="1671" y="1832"/>
                </a:cubicBezTo>
                <a:cubicBezTo>
                  <a:pt x="1662" y="1820"/>
                  <a:pt x="1647" y="1813"/>
                  <a:pt x="1633" y="1809"/>
                </a:cubicBezTo>
                <a:cubicBezTo>
                  <a:pt x="1618" y="1804"/>
                  <a:pt x="1603" y="1801"/>
                  <a:pt x="1587" y="1800"/>
                </a:cubicBezTo>
                <a:cubicBezTo>
                  <a:pt x="1642" y="1785"/>
                  <a:pt x="1682" y="1735"/>
                  <a:pt x="1682" y="1676"/>
                </a:cubicBezTo>
                <a:cubicBezTo>
                  <a:pt x="1682" y="1462"/>
                  <a:pt x="1682" y="1462"/>
                  <a:pt x="1682" y="1462"/>
                </a:cubicBezTo>
                <a:cubicBezTo>
                  <a:pt x="1698" y="1455"/>
                  <a:pt x="1714" y="1448"/>
                  <a:pt x="1730" y="1441"/>
                </a:cubicBezTo>
                <a:cubicBezTo>
                  <a:pt x="1801" y="1408"/>
                  <a:pt x="1863" y="1368"/>
                  <a:pt x="1916" y="1325"/>
                </a:cubicBezTo>
                <a:cubicBezTo>
                  <a:pt x="1946" y="1300"/>
                  <a:pt x="1972" y="1273"/>
                  <a:pt x="1995" y="1246"/>
                </a:cubicBezTo>
                <a:cubicBezTo>
                  <a:pt x="2018" y="1218"/>
                  <a:pt x="2037" y="1187"/>
                  <a:pt x="2054" y="1154"/>
                </a:cubicBezTo>
                <a:cubicBezTo>
                  <a:pt x="2068" y="1124"/>
                  <a:pt x="2079" y="1090"/>
                  <a:pt x="2084" y="1054"/>
                </a:cubicBezTo>
                <a:cubicBezTo>
                  <a:pt x="2086" y="1040"/>
                  <a:pt x="2087" y="1026"/>
                  <a:pt x="2089" y="1013"/>
                </a:cubicBezTo>
                <a:cubicBezTo>
                  <a:pt x="2089" y="1008"/>
                  <a:pt x="2090" y="1003"/>
                  <a:pt x="2090" y="998"/>
                </a:cubicBezTo>
                <a:cubicBezTo>
                  <a:pt x="2102" y="877"/>
                  <a:pt x="2102" y="877"/>
                  <a:pt x="2102" y="877"/>
                </a:cubicBezTo>
                <a:cubicBezTo>
                  <a:pt x="2103" y="874"/>
                  <a:pt x="2103" y="870"/>
                  <a:pt x="2103" y="867"/>
                </a:cubicBezTo>
                <a:cubicBezTo>
                  <a:pt x="2105" y="848"/>
                  <a:pt x="2107" y="829"/>
                  <a:pt x="2107" y="809"/>
                </a:cubicBezTo>
                <a:close/>
                <a:moveTo>
                  <a:pt x="1474" y="1837"/>
                </a:moveTo>
                <a:cubicBezTo>
                  <a:pt x="1475" y="1836"/>
                  <a:pt x="1476" y="1836"/>
                  <a:pt x="1478" y="1836"/>
                </a:cubicBezTo>
                <a:cubicBezTo>
                  <a:pt x="1481" y="1835"/>
                  <a:pt x="1483" y="1835"/>
                  <a:pt x="1487" y="1835"/>
                </a:cubicBezTo>
                <a:cubicBezTo>
                  <a:pt x="1492" y="1835"/>
                  <a:pt x="1492" y="1835"/>
                  <a:pt x="1492" y="1835"/>
                </a:cubicBezTo>
                <a:cubicBezTo>
                  <a:pt x="1492" y="1835"/>
                  <a:pt x="1492" y="1835"/>
                  <a:pt x="1492" y="1835"/>
                </a:cubicBezTo>
                <a:cubicBezTo>
                  <a:pt x="1502" y="1835"/>
                  <a:pt x="1511" y="1835"/>
                  <a:pt x="1521" y="1835"/>
                </a:cubicBezTo>
                <a:cubicBezTo>
                  <a:pt x="1521" y="1835"/>
                  <a:pt x="1521" y="1835"/>
                  <a:pt x="1521" y="1835"/>
                </a:cubicBezTo>
                <a:cubicBezTo>
                  <a:pt x="1531" y="1835"/>
                  <a:pt x="1531" y="1835"/>
                  <a:pt x="1531" y="1835"/>
                </a:cubicBezTo>
                <a:cubicBezTo>
                  <a:pt x="1534" y="1834"/>
                  <a:pt x="1538" y="1835"/>
                  <a:pt x="1541" y="1835"/>
                </a:cubicBezTo>
                <a:cubicBezTo>
                  <a:pt x="1543" y="1836"/>
                  <a:pt x="1546" y="1836"/>
                  <a:pt x="1548" y="1837"/>
                </a:cubicBezTo>
                <a:cubicBezTo>
                  <a:pt x="1548" y="1837"/>
                  <a:pt x="1548" y="1837"/>
                  <a:pt x="1548" y="1837"/>
                </a:cubicBezTo>
                <a:cubicBezTo>
                  <a:pt x="1549" y="1837"/>
                  <a:pt x="1549" y="1838"/>
                  <a:pt x="1549" y="1838"/>
                </a:cubicBezTo>
                <a:cubicBezTo>
                  <a:pt x="1550" y="1838"/>
                  <a:pt x="1550" y="1838"/>
                  <a:pt x="1550" y="1838"/>
                </a:cubicBezTo>
                <a:cubicBezTo>
                  <a:pt x="1553" y="1839"/>
                  <a:pt x="1556" y="1840"/>
                  <a:pt x="1558" y="1842"/>
                </a:cubicBezTo>
                <a:cubicBezTo>
                  <a:pt x="1560" y="1843"/>
                  <a:pt x="1562" y="1845"/>
                  <a:pt x="1563" y="1847"/>
                </a:cubicBezTo>
                <a:cubicBezTo>
                  <a:pt x="1571" y="1858"/>
                  <a:pt x="1571" y="1858"/>
                  <a:pt x="1571" y="1858"/>
                </a:cubicBezTo>
                <a:cubicBezTo>
                  <a:pt x="1573" y="1861"/>
                  <a:pt x="1577" y="1865"/>
                  <a:pt x="1579" y="1870"/>
                </a:cubicBezTo>
                <a:cubicBezTo>
                  <a:pt x="1579" y="1870"/>
                  <a:pt x="1579" y="1870"/>
                  <a:pt x="1579" y="1870"/>
                </a:cubicBezTo>
                <a:cubicBezTo>
                  <a:pt x="1581" y="1872"/>
                  <a:pt x="1581" y="1874"/>
                  <a:pt x="1581" y="1876"/>
                </a:cubicBezTo>
                <a:cubicBezTo>
                  <a:pt x="1581" y="1877"/>
                  <a:pt x="1580" y="1878"/>
                  <a:pt x="1579" y="1879"/>
                </a:cubicBezTo>
                <a:cubicBezTo>
                  <a:pt x="1579" y="1879"/>
                  <a:pt x="1579" y="1880"/>
                  <a:pt x="1579" y="1880"/>
                </a:cubicBezTo>
                <a:cubicBezTo>
                  <a:pt x="1579" y="1880"/>
                  <a:pt x="1579" y="1880"/>
                  <a:pt x="1579" y="1880"/>
                </a:cubicBezTo>
                <a:cubicBezTo>
                  <a:pt x="1578" y="1880"/>
                  <a:pt x="1578" y="1880"/>
                  <a:pt x="1578" y="1880"/>
                </a:cubicBezTo>
                <a:cubicBezTo>
                  <a:pt x="1578" y="1880"/>
                  <a:pt x="1578" y="1881"/>
                  <a:pt x="1577" y="1881"/>
                </a:cubicBezTo>
                <a:cubicBezTo>
                  <a:pt x="1577" y="1881"/>
                  <a:pt x="1577" y="1881"/>
                  <a:pt x="1576" y="1881"/>
                </a:cubicBezTo>
                <a:cubicBezTo>
                  <a:pt x="1576" y="1881"/>
                  <a:pt x="1576" y="1882"/>
                  <a:pt x="1575" y="1882"/>
                </a:cubicBezTo>
                <a:cubicBezTo>
                  <a:pt x="1569" y="1885"/>
                  <a:pt x="1560" y="1884"/>
                  <a:pt x="1553" y="1884"/>
                </a:cubicBezTo>
                <a:cubicBezTo>
                  <a:pt x="1516" y="1884"/>
                  <a:pt x="1516" y="1884"/>
                  <a:pt x="1516" y="1884"/>
                </a:cubicBezTo>
                <a:cubicBezTo>
                  <a:pt x="1509" y="1884"/>
                  <a:pt x="1501" y="1883"/>
                  <a:pt x="1494" y="1879"/>
                </a:cubicBezTo>
                <a:cubicBezTo>
                  <a:pt x="1492" y="1878"/>
                  <a:pt x="1490" y="1877"/>
                  <a:pt x="1488" y="1876"/>
                </a:cubicBezTo>
                <a:cubicBezTo>
                  <a:pt x="1486" y="1874"/>
                  <a:pt x="1484" y="1872"/>
                  <a:pt x="1483" y="1871"/>
                </a:cubicBezTo>
                <a:cubicBezTo>
                  <a:pt x="1481" y="1868"/>
                  <a:pt x="1481" y="1868"/>
                  <a:pt x="1481" y="1868"/>
                </a:cubicBezTo>
                <a:cubicBezTo>
                  <a:pt x="1478" y="1861"/>
                  <a:pt x="1473" y="1854"/>
                  <a:pt x="1470" y="1847"/>
                </a:cubicBezTo>
                <a:cubicBezTo>
                  <a:pt x="1467" y="1842"/>
                  <a:pt x="1469" y="1839"/>
                  <a:pt x="1474" y="1837"/>
                </a:cubicBezTo>
                <a:close/>
                <a:moveTo>
                  <a:pt x="965" y="1871"/>
                </a:moveTo>
                <a:cubicBezTo>
                  <a:pt x="966" y="1869"/>
                  <a:pt x="966" y="1868"/>
                  <a:pt x="966" y="1866"/>
                </a:cubicBezTo>
                <a:cubicBezTo>
                  <a:pt x="966" y="1866"/>
                  <a:pt x="966" y="1866"/>
                  <a:pt x="966" y="1866"/>
                </a:cubicBezTo>
                <a:cubicBezTo>
                  <a:pt x="967" y="1861"/>
                  <a:pt x="966" y="1855"/>
                  <a:pt x="968" y="1850"/>
                </a:cubicBezTo>
                <a:cubicBezTo>
                  <a:pt x="968" y="1848"/>
                  <a:pt x="968" y="1848"/>
                  <a:pt x="968" y="1848"/>
                </a:cubicBezTo>
                <a:cubicBezTo>
                  <a:pt x="968" y="1846"/>
                  <a:pt x="969" y="1845"/>
                  <a:pt x="970" y="1843"/>
                </a:cubicBezTo>
                <a:cubicBezTo>
                  <a:pt x="971" y="1842"/>
                  <a:pt x="973" y="1841"/>
                  <a:pt x="974" y="1841"/>
                </a:cubicBezTo>
                <a:cubicBezTo>
                  <a:pt x="974" y="1840"/>
                  <a:pt x="974" y="1840"/>
                  <a:pt x="974" y="1840"/>
                </a:cubicBezTo>
                <a:cubicBezTo>
                  <a:pt x="975" y="1840"/>
                  <a:pt x="975" y="1840"/>
                  <a:pt x="975" y="1840"/>
                </a:cubicBezTo>
                <a:cubicBezTo>
                  <a:pt x="976" y="1840"/>
                  <a:pt x="976" y="1839"/>
                  <a:pt x="976" y="1839"/>
                </a:cubicBezTo>
                <a:cubicBezTo>
                  <a:pt x="976" y="1839"/>
                  <a:pt x="977" y="1839"/>
                  <a:pt x="977" y="1839"/>
                </a:cubicBezTo>
                <a:cubicBezTo>
                  <a:pt x="978" y="1839"/>
                  <a:pt x="978" y="1838"/>
                  <a:pt x="979" y="1838"/>
                </a:cubicBezTo>
                <a:cubicBezTo>
                  <a:pt x="980" y="1838"/>
                  <a:pt x="980" y="1838"/>
                  <a:pt x="980" y="1838"/>
                </a:cubicBezTo>
                <a:cubicBezTo>
                  <a:pt x="981" y="1837"/>
                  <a:pt x="982" y="1837"/>
                  <a:pt x="983" y="1837"/>
                </a:cubicBezTo>
                <a:cubicBezTo>
                  <a:pt x="983" y="1837"/>
                  <a:pt x="984" y="1837"/>
                  <a:pt x="984" y="1837"/>
                </a:cubicBezTo>
                <a:cubicBezTo>
                  <a:pt x="984" y="1837"/>
                  <a:pt x="984" y="1837"/>
                  <a:pt x="985" y="1837"/>
                </a:cubicBezTo>
                <a:cubicBezTo>
                  <a:pt x="985" y="1837"/>
                  <a:pt x="985" y="1837"/>
                  <a:pt x="986" y="1836"/>
                </a:cubicBezTo>
                <a:cubicBezTo>
                  <a:pt x="988" y="1836"/>
                  <a:pt x="991" y="1836"/>
                  <a:pt x="993" y="1836"/>
                </a:cubicBezTo>
                <a:cubicBezTo>
                  <a:pt x="995" y="1836"/>
                  <a:pt x="995" y="1836"/>
                  <a:pt x="995" y="1836"/>
                </a:cubicBezTo>
                <a:cubicBezTo>
                  <a:pt x="998" y="1836"/>
                  <a:pt x="1000" y="1836"/>
                  <a:pt x="1003" y="1836"/>
                </a:cubicBezTo>
                <a:cubicBezTo>
                  <a:pt x="1038" y="1836"/>
                  <a:pt x="1038" y="1836"/>
                  <a:pt x="1038" y="1836"/>
                </a:cubicBezTo>
                <a:cubicBezTo>
                  <a:pt x="1038" y="1836"/>
                  <a:pt x="1039" y="1836"/>
                  <a:pt x="1040" y="1836"/>
                </a:cubicBezTo>
                <a:cubicBezTo>
                  <a:pt x="1040" y="1836"/>
                  <a:pt x="1040" y="1836"/>
                  <a:pt x="1041" y="1836"/>
                </a:cubicBezTo>
                <a:cubicBezTo>
                  <a:pt x="1042" y="1836"/>
                  <a:pt x="1042" y="1836"/>
                  <a:pt x="1043" y="1836"/>
                </a:cubicBezTo>
                <a:cubicBezTo>
                  <a:pt x="1050" y="1837"/>
                  <a:pt x="1058" y="1839"/>
                  <a:pt x="1061" y="1844"/>
                </a:cubicBezTo>
                <a:cubicBezTo>
                  <a:pt x="1061" y="1845"/>
                  <a:pt x="1061" y="1845"/>
                  <a:pt x="1061" y="1846"/>
                </a:cubicBezTo>
                <a:cubicBezTo>
                  <a:pt x="1061" y="1846"/>
                  <a:pt x="1061" y="1846"/>
                  <a:pt x="1061" y="1846"/>
                </a:cubicBezTo>
                <a:cubicBezTo>
                  <a:pt x="1063" y="1853"/>
                  <a:pt x="1062" y="1863"/>
                  <a:pt x="1062" y="1870"/>
                </a:cubicBezTo>
                <a:cubicBezTo>
                  <a:pt x="1062" y="1872"/>
                  <a:pt x="1062" y="1872"/>
                  <a:pt x="1062" y="1872"/>
                </a:cubicBezTo>
                <a:cubicBezTo>
                  <a:pt x="1062" y="1873"/>
                  <a:pt x="1062" y="1874"/>
                  <a:pt x="1061" y="1876"/>
                </a:cubicBezTo>
                <a:cubicBezTo>
                  <a:pt x="1054" y="1889"/>
                  <a:pt x="1022" y="1885"/>
                  <a:pt x="1010" y="1885"/>
                </a:cubicBezTo>
                <a:cubicBezTo>
                  <a:pt x="1003" y="1885"/>
                  <a:pt x="996" y="1885"/>
                  <a:pt x="989" y="1885"/>
                </a:cubicBezTo>
                <a:cubicBezTo>
                  <a:pt x="983" y="1885"/>
                  <a:pt x="974" y="1884"/>
                  <a:pt x="969" y="1879"/>
                </a:cubicBezTo>
                <a:cubicBezTo>
                  <a:pt x="969" y="1879"/>
                  <a:pt x="969" y="1879"/>
                  <a:pt x="968" y="1879"/>
                </a:cubicBezTo>
                <a:cubicBezTo>
                  <a:pt x="968" y="1879"/>
                  <a:pt x="968" y="1878"/>
                  <a:pt x="968" y="1878"/>
                </a:cubicBezTo>
                <a:cubicBezTo>
                  <a:pt x="967" y="1878"/>
                  <a:pt x="967" y="1878"/>
                  <a:pt x="967" y="1877"/>
                </a:cubicBezTo>
                <a:cubicBezTo>
                  <a:pt x="967" y="1877"/>
                  <a:pt x="967" y="1877"/>
                  <a:pt x="967" y="1877"/>
                </a:cubicBezTo>
                <a:cubicBezTo>
                  <a:pt x="967" y="1877"/>
                  <a:pt x="967" y="1877"/>
                  <a:pt x="967" y="1877"/>
                </a:cubicBezTo>
                <a:cubicBezTo>
                  <a:pt x="966" y="1876"/>
                  <a:pt x="966" y="1876"/>
                  <a:pt x="966" y="1875"/>
                </a:cubicBezTo>
                <a:cubicBezTo>
                  <a:pt x="965" y="1874"/>
                  <a:pt x="965" y="1873"/>
                  <a:pt x="965" y="1872"/>
                </a:cubicBezTo>
                <a:lnTo>
                  <a:pt x="965" y="1871"/>
                </a:lnTo>
                <a:close/>
                <a:moveTo>
                  <a:pt x="956" y="1955"/>
                </a:moveTo>
                <a:cubicBezTo>
                  <a:pt x="956" y="1952"/>
                  <a:pt x="956" y="1952"/>
                  <a:pt x="956" y="1952"/>
                </a:cubicBezTo>
                <a:cubicBezTo>
                  <a:pt x="956" y="1952"/>
                  <a:pt x="956" y="1951"/>
                  <a:pt x="956" y="1951"/>
                </a:cubicBezTo>
                <a:cubicBezTo>
                  <a:pt x="957" y="1943"/>
                  <a:pt x="958" y="1935"/>
                  <a:pt x="959" y="1926"/>
                </a:cubicBezTo>
                <a:cubicBezTo>
                  <a:pt x="959" y="1926"/>
                  <a:pt x="959" y="1926"/>
                  <a:pt x="959" y="1926"/>
                </a:cubicBezTo>
                <a:cubicBezTo>
                  <a:pt x="959" y="1926"/>
                  <a:pt x="959" y="1926"/>
                  <a:pt x="959" y="1925"/>
                </a:cubicBezTo>
                <a:cubicBezTo>
                  <a:pt x="963" y="1907"/>
                  <a:pt x="999" y="1911"/>
                  <a:pt x="1013" y="1911"/>
                </a:cubicBezTo>
                <a:cubicBezTo>
                  <a:pt x="1025" y="1911"/>
                  <a:pt x="1055" y="1908"/>
                  <a:pt x="1061" y="1921"/>
                </a:cubicBezTo>
                <a:cubicBezTo>
                  <a:pt x="1062" y="1923"/>
                  <a:pt x="1063" y="1924"/>
                  <a:pt x="1063" y="1926"/>
                </a:cubicBezTo>
                <a:cubicBezTo>
                  <a:pt x="1063" y="1940"/>
                  <a:pt x="1063" y="1940"/>
                  <a:pt x="1063" y="1940"/>
                </a:cubicBezTo>
                <a:cubicBezTo>
                  <a:pt x="1063" y="1945"/>
                  <a:pt x="1063" y="1949"/>
                  <a:pt x="1063" y="1953"/>
                </a:cubicBezTo>
                <a:cubicBezTo>
                  <a:pt x="1063" y="1953"/>
                  <a:pt x="1063" y="1953"/>
                  <a:pt x="1063" y="1953"/>
                </a:cubicBezTo>
                <a:cubicBezTo>
                  <a:pt x="1063" y="1955"/>
                  <a:pt x="1063" y="1955"/>
                  <a:pt x="1063" y="1955"/>
                </a:cubicBezTo>
                <a:cubicBezTo>
                  <a:pt x="1063" y="1957"/>
                  <a:pt x="1062" y="1959"/>
                  <a:pt x="1061" y="1961"/>
                </a:cubicBezTo>
                <a:cubicBezTo>
                  <a:pt x="1061" y="1962"/>
                  <a:pt x="1060" y="1962"/>
                  <a:pt x="1060" y="1962"/>
                </a:cubicBezTo>
                <a:cubicBezTo>
                  <a:pt x="1060" y="1963"/>
                  <a:pt x="1059" y="1963"/>
                  <a:pt x="1059" y="1964"/>
                </a:cubicBezTo>
                <a:cubicBezTo>
                  <a:pt x="1058" y="1964"/>
                  <a:pt x="1058" y="1964"/>
                  <a:pt x="1058" y="1964"/>
                </a:cubicBezTo>
                <a:cubicBezTo>
                  <a:pt x="1055" y="1967"/>
                  <a:pt x="1051" y="1969"/>
                  <a:pt x="1046" y="1970"/>
                </a:cubicBezTo>
                <a:cubicBezTo>
                  <a:pt x="1046" y="1970"/>
                  <a:pt x="1046" y="1970"/>
                  <a:pt x="1046" y="1970"/>
                </a:cubicBezTo>
                <a:cubicBezTo>
                  <a:pt x="1046" y="1970"/>
                  <a:pt x="1046" y="1970"/>
                  <a:pt x="1046" y="1970"/>
                </a:cubicBezTo>
                <a:cubicBezTo>
                  <a:pt x="1044" y="1971"/>
                  <a:pt x="1043" y="1971"/>
                  <a:pt x="1041" y="1971"/>
                </a:cubicBezTo>
                <a:cubicBezTo>
                  <a:pt x="1041" y="1971"/>
                  <a:pt x="1040" y="1971"/>
                  <a:pt x="1040" y="1971"/>
                </a:cubicBezTo>
                <a:cubicBezTo>
                  <a:pt x="1038" y="1971"/>
                  <a:pt x="1037" y="1972"/>
                  <a:pt x="1035" y="1972"/>
                </a:cubicBezTo>
                <a:cubicBezTo>
                  <a:pt x="1035" y="1972"/>
                  <a:pt x="1035" y="1972"/>
                  <a:pt x="1035" y="1972"/>
                </a:cubicBezTo>
                <a:cubicBezTo>
                  <a:pt x="982" y="1972"/>
                  <a:pt x="982" y="1972"/>
                  <a:pt x="982" y="1972"/>
                </a:cubicBezTo>
                <a:cubicBezTo>
                  <a:pt x="976" y="1972"/>
                  <a:pt x="969" y="1971"/>
                  <a:pt x="963" y="1967"/>
                </a:cubicBezTo>
                <a:cubicBezTo>
                  <a:pt x="963" y="1967"/>
                  <a:pt x="963" y="1967"/>
                  <a:pt x="963" y="1967"/>
                </a:cubicBezTo>
                <a:cubicBezTo>
                  <a:pt x="963" y="1967"/>
                  <a:pt x="963" y="1967"/>
                  <a:pt x="963" y="1967"/>
                </a:cubicBezTo>
                <a:cubicBezTo>
                  <a:pt x="962" y="1966"/>
                  <a:pt x="961" y="1965"/>
                  <a:pt x="960" y="1964"/>
                </a:cubicBezTo>
                <a:cubicBezTo>
                  <a:pt x="959" y="1964"/>
                  <a:pt x="958" y="1963"/>
                  <a:pt x="958" y="1962"/>
                </a:cubicBezTo>
                <a:cubicBezTo>
                  <a:pt x="958" y="1962"/>
                  <a:pt x="958" y="1962"/>
                  <a:pt x="957" y="1962"/>
                </a:cubicBezTo>
                <a:cubicBezTo>
                  <a:pt x="956" y="1960"/>
                  <a:pt x="956" y="1957"/>
                  <a:pt x="956" y="1955"/>
                </a:cubicBezTo>
                <a:close/>
                <a:moveTo>
                  <a:pt x="820" y="1872"/>
                </a:moveTo>
                <a:cubicBezTo>
                  <a:pt x="820" y="1872"/>
                  <a:pt x="820" y="1872"/>
                  <a:pt x="820" y="1872"/>
                </a:cubicBezTo>
                <a:cubicBezTo>
                  <a:pt x="820" y="1872"/>
                  <a:pt x="820" y="1872"/>
                  <a:pt x="820" y="1872"/>
                </a:cubicBezTo>
                <a:cubicBezTo>
                  <a:pt x="820" y="1870"/>
                  <a:pt x="821" y="1868"/>
                  <a:pt x="822" y="1866"/>
                </a:cubicBezTo>
                <a:cubicBezTo>
                  <a:pt x="823" y="1861"/>
                  <a:pt x="824" y="1854"/>
                  <a:pt x="827" y="1849"/>
                </a:cubicBezTo>
                <a:cubicBezTo>
                  <a:pt x="827" y="1848"/>
                  <a:pt x="827" y="1848"/>
                  <a:pt x="827" y="1848"/>
                </a:cubicBezTo>
                <a:cubicBezTo>
                  <a:pt x="827" y="1847"/>
                  <a:pt x="829" y="1845"/>
                  <a:pt x="830" y="1844"/>
                </a:cubicBezTo>
                <a:cubicBezTo>
                  <a:pt x="831" y="1843"/>
                  <a:pt x="832" y="1842"/>
                  <a:pt x="833" y="1841"/>
                </a:cubicBezTo>
                <a:cubicBezTo>
                  <a:pt x="837" y="1839"/>
                  <a:pt x="840" y="1838"/>
                  <a:pt x="844" y="1837"/>
                </a:cubicBezTo>
                <a:cubicBezTo>
                  <a:pt x="845" y="1837"/>
                  <a:pt x="845" y="1837"/>
                  <a:pt x="845" y="1837"/>
                </a:cubicBezTo>
                <a:cubicBezTo>
                  <a:pt x="848" y="1836"/>
                  <a:pt x="851" y="1836"/>
                  <a:pt x="855" y="1836"/>
                </a:cubicBezTo>
                <a:cubicBezTo>
                  <a:pt x="859" y="1836"/>
                  <a:pt x="859" y="1836"/>
                  <a:pt x="859" y="1836"/>
                </a:cubicBezTo>
                <a:cubicBezTo>
                  <a:pt x="861" y="1836"/>
                  <a:pt x="862" y="1836"/>
                  <a:pt x="864" y="1836"/>
                </a:cubicBezTo>
                <a:cubicBezTo>
                  <a:pt x="873" y="1836"/>
                  <a:pt x="883" y="1836"/>
                  <a:pt x="893" y="1836"/>
                </a:cubicBezTo>
                <a:cubicBezTo>
                  <a:pt x="894" y="1836"/>
                  <a:pt x="896" y="1836"/>
                  <a:pt x="897" y="1836"/>
                </a:cubicBezTo>
                <a:cubicBezTo>
                  <a:pt x="899" y="1836"/>
                  <a:pt x="899" y="1836"/>
                  <a:pt x="899" y="1836"/>
                </a:cubicBezTo>
                <a:cubicBezTo>
                  <a:pt x="899" y="1836"/>
                  <a:pt x="899" y="1836"/>
                  <a:pt x="900" y="1836"/>
                </a:cubicBezTo>
                <a:cubicBezTo>
                  <a:pt x="901" y="1836"/>
                  <a:pt x="902" y="1836"/>
                  <a:pt x="904" y="1836"/>
                </a:cubicBezTo>
                <a:cubicBezTo>
                  <a:pt x="904" y="1836"/>
                  <a:pt x="904" y="1836"/>
                  <a:pt x="904" y="1836"/>
                </a:cubicBezTo>
                <a:cubicBezTo>
                  <a:pt x="911" y="1837"/>
                  <a:pt x="919" y="1839"/>
                  <a:pt x="921" y="1846"/>
                </a:cubicBezTo>
                <a:cubicBezTo>
                  <a:pt x="921" y="1846"/>
                  <a:pt x="921" y="1846"/>
                  <a:pt x="921" y="1846"/>
                </a:cubicBezTo>
                <a:cubicBezTo>
                  <a:pt x="921" y="1846"/>
                  <a:pt x="921" y="1846"/>
                  <a:pt x="921" y="1846"/>
                </a:cubicBezTo>
                <a:cubicBezTo>
                  <a:pt x="921" y="1854"/>
                  <a:pt x="918" y="1863"/>
                  <a:pt x="917" y="1870"/>
                </a:cubicBezTo>
                <a:cubicBezTo>
                  <a:pt x="917" y="1870"/>
                  <a:pt x="917" y="1870"/>
                  <a:pt x="917" y="1870"/>
                </a:cubicBezTo>
                <a:cubicBezTo>
                  <a:pt x="917" y="1872"/>
                  <a:pt x="917" y="1872"/>
                  <a:pt x="917" y="1872"/>
                </a:cubicBezTo>
                <a:cubicBezTo>
                  <a:pt x="916" y="1873"/>
                  <a:pt x="916" y="1875"/>
                  <a:pt x="914" y="1876"/>
                </a:cubicBezTo>
                <a:cubicBezTo>
                  <a:pt x="914" y="1876"/>
                  <a:pt x="914" y="1877"/>
                  <a:pt x="914" y="1877"/>
                </a:cubicBezTo>
                <a:cubicBezTo>
                  <a:pt x="914" y="1877"/>
                  <a:pt x="914" y="1877"/>
                  <a:pt x="914" y="1877"/>
                </a:cubicBezTo>
                <a:cubicBezTo>
                  <a:pt x="914" y="1877"/>
                  <a:pt x="914" y="1877"/>
                  <a:pt x="914" y="1877"/>
                </a:cubicBezTo>
                <a:cubicBezTo>
                  <a:pt x="904" y="1889"/>
                  <a:pt x="878" y="1886"/>
                  <a:pt x="865" y="1886"/>
                </a:cubicBezTo>
                <a:cubicBezTo>
                  <a:pt x="857" y="1886"/>
                  <a:pt x="849" y="1886"/>
                  <a:pt x="841" y="1886"/>
                </a:cubicBezTo>
                <a:cubicBezTo>
                  <a:pt x="834" y="1886"/>
                  <a:pt x="824" y="1884"/>
                  <a:pt x="820" y="1877"/>
                </a:cubicBezTo>
                <a:cubicBezTo>
                  <a:pt x="820" y="1877"/>
                  <a:pt x="820" y="1876"/>
                  <a:pt x="820" y="1875"/>
                </a:cubicBezTo>
                <a:cubicBezTo>
                  <a:pt x="820" y="1875"/>
                  <a:pt x="820" y="1875"/>
                  <a:pt x="820" y="1874"/>
                </a:cubicBezTo>
                <a:cubicBezTo>
                  <a:pt x="820" y="1873"/>
                  <a:pt x="820" y="1873"/>
                  <a:pt x="820" y="1872"/>
                </a:cubicBezTo>
                <a:close/>
                <a:moveTo>
                  <a:pt x="795" y="1956"/>
                </a:moveTo>
                <a:cubicBezTo>
                  <a:pt x="796" y="1952"/>
                  <a:pt x="796" y="1952"/>
                  <a:pt x="796" y="1952"/>
                </a:cubicBezTo>
                <a:cubicBezTo>
                  <a:pt x="796" y="1952"/>
                  <a:pt x="796" y="1952"/>
                  <a:pt x="796" y="1952"/>
                </a:cubicBezTo>
                <a:cubicBezTo>
                  <a:pt x="796" y="1951"/>
                  <a:pt x="796" y="1951"/>
                  <a:pt x="796" y="1950"/>
                </a:cubicBezTo>
                <a:cubicBezTo>
                  <a:pt x="803" y="1926"/>
                  <a:pt x="803" y="1926"/>
                  <a:pt x="803" y="1926"/>
                </a:cubicBezTo>
                <a:cubicBezTo>
                  <a:pt x="804" y="1926"/>
                  <a:pt x="804" y="1926"/>
                  <a:pt x="804" y="1925"/>
                </a:cubicBezTo>
                <a:cubicBezTo>
                  <a:pt x="811" y="1908"/>
                  <a:pt x="843" y="1911"/>
                  <a:pt x="859" y="1911"/>
                </a:cubicBezTo>
                <a:cubicBezTo>
                  <a:pt x="865" y="1911"/>
                  <a:pt x="877" y="1910"/>
                  <a:pt x="888" y="1912"/>
                </a:cubicBezTo>
                <a:cubicBezTo>
                  <a:pt x="890" y="1912"/>
                  <a:pt x="891" y="1912"/>
                  <a:pt x="893" y="1913"/>
                </a:cubicBezTo>
                <a:cubicBezTo>
                  <a:pt x="894" y="1913"/>
                  <a:pt x="894" y="1913"/>
                  <a:pt x="894" y="1913"/>
                </a:cubicBezTo>
                <a:cubicBezTo>
                  <a:pt x="899" y="1914"/>
                  <a:pt x="903" y="1916"/>
                  <a:pt x="905" y="1920"/>
                </a:cubicBezTo>
                <a:cubicBezTo>
                  <a:pt x="906" y="1920"/>
                  <a:pt x="906" y="1920"/>
                  <a:pt x="906" y="1920"/>
                </a:cubicBezTo>
                <a:cubicBezTo>
                  <a:pt x="906" y="1921"/>
                  <a:pt x="906" y="1921"/>
                  <a:pt x="906" y="1921"/>
                </a:cubicBezTo>
                <a:cubicBezTo>
                  <a:pt x="906" y="1921"/>
                  <a:pt x="906" y="1921"/>
                  <a:pt x="906" y="1921"/>
                </a:cubicBezTo>
                <a:cubicBezTo>
                  <a:pt x="907" y="1923"/>
                  <a:pt x="907" y="1924"/>
                  <a:pt x="907" y="1926"/>
                </a:cubicBezTo>
                <a:cubicBezTo>
                  <a:pt x="907" y="1928"/>
                  <a:pt x="907" y="1928"/>
                  <a:pt x="907" y="1928"/>
                </a:cubicBezTo>
                <a:cubicBezTo>
                  <a:pt x="907" y="1928"/>
                  <a:pt x="907" y="1928"/>
                  <a:pt x="907" y="1928"/>
                </a:cubicBezTo>
                <a:cubicBezTo>
                  <a:pt x="906" y="1932"/>
                  <a:pt x="905" y="1936"/>
                  <a:pt x="904" y="1941"/>
                </a:cubicBezTo>
                <a:cubicBezTo>
                  <a:pt x="902" y="1955"/>
                  <a:pt x="902" y="1955"/>
                  <a:pt x="902" y="1955"/>
                </a:cubicBezTo>
                <a:cubicBezTo>
                  <a:pt x="901" y="1958"/>
                  <a:pt x="900" y="1960"/>
                  <a:pt x="899" y="1962"/>
                </a:cubicBezTo>
                <a:cubicBezTo>
                  <a:pt x="898" y="1962"/>
                  <a:pt x="898" y="1962"/>
                  <a:pt x="898" y="1962"/>
                </a:cubicBezTo>
                <a:cubicBezTo>
                  <a:pt x="898" y="1963"/>
                  <a:pt x="897" y="1963"/>
                  <a:pt x="897" y="1963"/>
                </a:cubicBezTo>
                <a:cubicBezTo>
                  <a:pt x="897" y="1964"/>
                  <a:pt x="896" y="1964"/>
                  <a:pt x="895" y="1965"/>
                </a:cubicBezTo>
                <a:cubicBezTo>
                  <a:pt x="891" y="1968"/>
                  <a:pt x="887" y="1969"/>
                  <a:pt x="882" y="1971"/>
                </a:cubicBezTo>
                <a:cubicBezTo>
                  <a:pt x="882" y="1971"/>
                  <a:pt x="882" y="1971"/>
                  <a:pt x="882" y="1971"/>
                </a:cubicBezTo>
                <a:cubicBezTo>
                  <a:pt x="882" y="1971"/>
                  <a:pt x="882" y="1971"/>
                  <a:pt x="882" y="1971"/>
                </a:cubicBezTo>
                <a:cubicBezTo>
                  <a:pt x="880" y="1971"/>
                  <a:pt x="879" y="1971"/>
                  <a:pt x="877" y="1971"/>
                </a:cubicBezTo>
                <a:cubicBezTo>
                  <a:pt x="877" y="1972"/>
                  <a:pt x="876" y="1972"/>
                  <a:pt x="876" y="1972"/>
                </a:cubicBezTo>
                <a:cubicBezTo>
                  <a:pt x="874" y="1972"/>
                  <a:pt x="872" y="1972"/>
                  <a:pt x="871" y="1972"/>
                </a:cubicBezTo>
                <a:cubicBezTo>
                  <a:pt x="871" y="1972"/>
                  <a:pt x="871" y="1972"/>
                  <a:pt x="871" y="1972"/>
                </a:cubicBezTo>
                <a:cubicBezTo>
                  <a:pt x="818" y="1972"/>
                  <a:pt x="818" y="1972"/>
                  <a:pt x="818" y="1972"/>
                </a:cubicBezTo>
                <a:cubicBezTo>
                  <a:pt x="812" y="1972"/>
                  <a:pt x="805" y="1971"/>
                  <a:pt x="799" y="1967"/>
                </a:cubicBezTo>
                <a:cubicBezTo>
                  <a:pt x="799" y="1967"/>
                  <a:pt x="799" y="1967"/>
                  <a:pt x="799" y="1967"/>
                </a:cubicBezTo>
                <a:cubicBezTo>
                  <a:pt x="799" y="1967"/>
                  <a:pt x="799" y="1967"/>
                  <a:pt x="799" y="1967"/>
                </a:cubicBezTo>
                <a:cubicBezTo>
                  <a:pt x="798" y="1967"/>
                  <a:pt x="797" y="1966"/>
                  <a:pt x="797" y="1965"/>
                </a:cubicBezTo>
                <a:cubicBezTo>
                  <a:pt x="796" y="1964"/>
                  <a:pt x="796" y="1963"/>
                  <a:pt x="795" y="1963"/>
                </a:cubicBezTo>
                <a:cubicBezTo>
                  <a:pt x="795" y="1962"/>
                  <a:pt x="795" y="1962"/>
                  <a:pt x="795" y="1962"/>
                </a:cubicBezTo>
                <a:cubicBezTo>
                  <a:pt x="794" y="1960"/>
                  <a:pt x="794" y="1958"/>
                  <a:pt x="795" y="1956"/>
                </a:cubicBezTo>
                <a:close/>
                <a:moveTo>
                  <a:pt x="674" y="1875"/>
                </a:moveTo>
                <a:cubicBezTo>
                  <a:pt x="674" y="1872"/>
                  <a:pt x="676" y="1869"/>
                  <a:pt x="677" y="1867"/>
                </a:cubicBezTo>
                <a:cubicBezTo>
                  <a:pt x="680" y="1861"/>
                  <a:pt x="683" y="1852"/>
                  <a:pt x="687" y="1847"/>
                </a:cubicBezTo>
                <a:cubicBezTo>
                  <a:pt x="688" y="1846"/>
                  <a:pt x="688" y="1846"/>
                  <a:pt x="688" y="1846"/>
                </a:cubicBezTo>
                <a:cubicBezTo>
                  <a:pt x="688" y="1846"/>
                  <a:pt x="689" y="1845"/>
                  <a:pt x="689" y="1845"/>
                </a:cubicBezTo>
                <a:cubicBezTo>
                  <a:pt x="689" y="1845"/>
                  <a:pt x="689" y="1845"/>
                  <a:pt x="690" y="1844"/>
                </a:cubicBezTo>
                <a:cubicBezTo>
                  <a:pt x="690" y="1844"/>
                  <a:pt x="690" y="1844"/>
                  <a:pt x="690" y="1844"/>
                </a:cubicBezTo>
                <a:cubicBezTo>
                  <a:pt x="690" y="1844"/>
                  <a:pt x="691" y="1844"/>
                  <a:pt x="691" y="1843"/>
                </a:cubicBezTo>
                <a:cubicBezTo>
                  <a:pt x="695" y="1840"/>
                  <a:pt x="700" y="1838"/>
                  <a:pt x="706" y="1838"/>
                </a:cubicBezTo>
                <a:cubicBezTo>
                  <a:pt x="706" y="1837"/>
                  <a:pt x="706" y="1837"/>
                  <a:pt x="706" y="1837"/>
                </a:cubicBezTo>
                <a:cubicBezTo>
                  <a:pt x="709" y="1837"/>
                  <a:pt x="713" y="1836"/>
                  <a:pt x="716" y="1836"/>
                </a:cubicBezTo>
                <a:cubicBezTo>
                  <a:pt x="734" y="1836"/>
                  <a:pt x="734" y="1836"/>
                  <a:pt x="734" y="1836"/>
                </a:cubicBezTo>
                <a:cubicBezTo>
                  <a:pt x="740" y="1836"/>
                  <a:pt x="746" y="1836"/>
                  <a:pt x="751" y="1836"/>
                </a:cubicBezTo>
                <a:cubicBezTo>
                  <a:pt x="759" y="1836"/>
                  <a:pt x="771" y="1835"/>
                  <a:pt x="777" y="1841"/>
                </a:cubicBezTo>
                <a:cubicBezTo>
                  <a:pt x="778" y="1841"/>
                  <a:pt x="778" y="1842"/>
                  <a:pt x="778" y="1842"/>
                </a:cubicBezTo>
                <a:cubicBezTo>
                  <a:pt x="778" y="1842"/>
                  <a:pt x="779" y="1842"/>
                  <a:pt x="779" y="1842"/>
                </a:cubicBezTo>
                <a:cubicBezTo>
                  <a:pt x="779" y="1842"/>
                  <a:pt x="779" y="1843"/>
                  <a:pt x="779" y="1843"/>
                </a:cubicBezTo>
                <a:cubicBezTo>
                  <a:pt x="779" y="1843"/>
                  <a:pt x="779" y="1843"/>
                  <a:pt x="780" y="1844"/>
                </a:cubicBezTo>
                <a:cubicBezTo>
                  <a:pt x="780" y="1845"/>
                  <a:pt x="780" y="1846"/>
                  <a:pt x="780" y="1847"/>
                </a:cubicBezTo>
                <a:cubicBezTo>
                  <a:pt x="779" y="1854"/>
                  <a:pt x="774" y="1863"/>
                  <a:pt x="773" y="1867"/>
                </a:cubicBezTo>
                <a:cubicBezTo>
                  <a:pt x="773" y="1867"/>
                  <a:pt x="773" y="1867"/>
                  <a:pt x="773" y="1867"/>
                </a:cubicBezTo>
                <a:cubicBezTo>
                  <a:pt x="772" y="1869"/>
                  <a:pt x="772" y="1870"/>
                  <a:pt x="771" y="1871"/>
                </a:cubicBezTo>
                <a:cubicBezTo>
                  <a:pt x="771" y="1872"/>
                  <a:pt x="771" y="1872"/>
                  <a:pt x="771" y="1872"/>
                </a:cubicBezTo>
                <a:cubicBezTo>
                  <a:pt x="771" y="1873"/>
                  <a:pt x="771" y="1873"/>
                  <a:pt x="770" y="1873"/>
                </a:cubicBezTo>
                <a:cubicBezTo>
                  <a:pt x="770" y="1874"/>
                  <a:pt x="770" y="1874"/>
                  <a:pt x="770" y="1874"/>
                </a:cubicBezTo>
                <a:cubicBezTo>
                  <a:pt x="770" y="1875"/>
                  <a:pt x="769" y="1875"/>
                  <a:pt x="769" y="1876"/>
                </a:cubicBezTo>
                <a:cubicBezTo>
                  <a:pt x="769" y="1876"/>
                  <a:pt x="769" y="1876"/>
                  <a:pt x="768" y="1876"/>
                </a:cubicBezTo>
                <a:cubicBezTo>
                  <a:pt x="768" y="1876"/>
                  <a:pt x="768" y="1877"/>
                  <a:pt x="768" y="1877"/>
                </a:cubicBezTo>
                <a:cubicBezTo>
                  <a:pt x="768" y="1877"/>
                  <a:pt x="767" y="1877"/>
                  <a:pt x="767" y="1877"/>
                </a:cubicBezTo>
                <a:cubicBezTo>
                  <a:pt x="766" y="1878"/>
                  <a:pt x="765" y="1879"/>
                  <a:pt x="764" y="1880"/>
                </a:cubicBezTo>
                <a:cubicBezTo>
                  <a:pt x="763" y="1880"/>
                  <a:pt x="762" y="1881"/>
                  <a:pt x="761" y="1881"/>
                </a:cubicBezTo>
                <a:cubicBezTo>
                  <a:pt x="760" y="1882"/>
                  <a:pt x="760" y="1882"/>
                  <a:pt x="760" y="1882"/>
                </a:cubicBezTo>
                <a:cubicBezTo>
                  <a:pt x="760" y="1882"/>
                  <a:pt x="760" y="1882"/>
                  <a:pt x="760" y="1882"/>
                </a:cubicBezTo>
                <a:cubicBezTo>
                  <a:pt x="756" y="1883"/>
                  <a:pt x="752" y="1885"/>
                  <a:pt x="749" y="1885"/>
                </a:cubicBezTo>
                <a:cubicBezTo>
                  <a:pt x="748" y="1885"/>
                  <a:pt x="746" y="1885"/>
                  <a:pt x="745" y="1886"/>
                </a:cubicBezTo>
                <a:cubicBezTo>
                  <a:pt x="745" y="1886"/>
                  <a:pt x="745" y="1886"/>
                  <a:pt x="745" y="1886"/>
                </a:cubicBezTo>
                <a:cubicBezTo>
                  <a:pt x="738" y="1886"/>
                  <a:pt x="730" y="1886"/>
                  <a:pt x="723" y="1886"/>
                </a:cubicBezTo>
                <a:cubicBezTo>
                  <a:pt x="693" y="1886"/>
                  <a:pt x="693" y="1886"/>
                  <a:pt x="693" y="1886"/>
                </a:cubicBezTo>
                <a:cubicBezTo>
                  <a:pt x="687" y="1886"/>
                  <a:pt x="676" y="1885"/>
                  <a:pt x="674" y="1878"/>
                </a:cubicBezTo>
                <a:cubicBezTo>
                  <a:pt x="673" y="1877"/>
                  <a:pt x="673" y="1876"/>
                  <a:pt x="673" y="1876"/>
                </a:cubicBezTo>
                <a:cubicBezTo>
                  <a:pt x="673" y="1875"/>
                  <a:pt x="674" y="1875"/>
                  <a:pt x="674" y="1875"/>
                </a:cubicBezTo>
                <a:close/>
                <a:moveTo>
                  <a:pt x="647" y="1928"/>
                </a:moveTo>
                <a:cubicBezTo>
                  <a:pt x="648" y="1927"/>
                  <a:pt x="648" y="1927"/>
                  <a:pt x="648" y="1927"/>
                </a:cubicBezTo>
                <a:cubicBezTo>
                  <a:pt x="648" y="1926"/>
                  <a:pt x="648" y="1926"/>
                  <a:pt x="648" y="1926"/>
                </a:cubicBezTo>
                <a:cubicBezTo>
                  <a:pt x="649" y="1925"/>
                  <a:pt x="649" y="1924"/>
                  <a:pt x="650" y="1924"/>
                </a:cubicBezTo>
                <a:cubicBezTo>
                  <a:pt x="650" y="1924"/>
                  <a:pt x="650" y="1924"/>
                  <a:pt x="650" y="1924"/>
                </a:cubicBezTo>
                <a:cubicBezTo>
                  <a:pt x="661" y="1909"/>
                  <a:pt x="687" y="1912"/>
                  <a:pt x="703" y="1912"/>
                </a:cubicBezTo>
                <a:cubicBezTo>
                  <a:pt x="703" y="1912"/>
                  <a:pt x="703" y="1912"/>
                  <a:pt x="703" y="1912"/>
                </a:cubicBezTo>
                <a:cubicBezTo>
                  <a:pt x="708" y="1912"/>
                  <a:pt x="720" y="1911"/>
                  <a:pt x="730" y="1912"/>
                </a:cubicBezTo>
                <a:cubicBezTo>
                  <a:pt x="734" y="1912"/>
                  <a:pt x="737" y="1912"/>
                  <a:pt x="740" y="1913"/>
                </a:cubicBezTo>
                <a:cubicBezTo>
                  <a:pt x="742" y="1913"/>
                  <a:pt x="744" y="1914"/>
                  <a:pt x="745" y="1915"/>
                </a:cubicBezTo>
                <a:cubicBezTo>
                  <a:pt x="749" y="1917"/>
                  <a:pt x="752" y="1919"/>
                  <a:pt x="752" y="1923"/>
                </a:cubicBezTo>
                <a:cubicBezTo>
                  <a:pt x="752" y="1923"/>
                  <a:pt x="752" y="1924"/>
                  <a:pt x="752" y="1924"/>
                </a:cubicBezTo>
                <a:cubicBezTo>
                  <a:pt x="752" y="1924"/>
                  <a:pt x="752" y="1924"/>
                  <a:pt x="752" y="1924"/>
                </a:cubicBezTo>
                <a:cubicBezTo>
                  <a:pt x="752" y="1925"/>
                  <a:pt x="751" y="1926"/>
                  <a:pt x="751" y="1927"/>
                </a:cubicBezTo>
                <a:cubicBezTo>
                  <a:pt x="741" y="1956"/>
                  <a:pt x="741" y="1956"/>
                  <a:pt x="741" y="1956"/>
                </a:cubicBezTo>
                <a:cubicBezTo>
                  <a:pt x="740" y="1958"/>
                  <a:pt x="738" y="1960"/>
                  <a:pt x="736" y="1962"/>
                </a:cubicBezTo>
                <a:cubicBezTo>
                  <a:pt x="734" y="1964"/>
                  <a:pt x="731" y="1966"/>
                  <a:pt x="728" y="1967"/>
                </a:cubicBezTo>
                <a:cubicBezTo>
                  <a:pt x="728" y="1968"/>
                  <a:pt x="727" y="1968"/>
                  <a:pt x="727" y="1968"/>
                </a:cubicBezTo>
                <a:cubicBezTo>
                  <a:pt x="723" y="1970"/>
                  <a:pt x="718" y="1971"/>
                  <a:pt x="713" y="1972"/>
                </a:cubicBezTo>
                <a:cubicBezTo>
                  <a:pt x="713" y="1972"/>
                  <a:pt x="713" y="1972"/>
                  <a:pt x="713" y="1972"/>
                </a:cubicBezTo>
                <a:cubicBezTo>
                  <a:pt x="712" y="1972"/>
                  <a:pt x="711" y="1972"/>
                  <a:pt x="710" y="1972"/>
                </a:cubicBezTo>
                <a:cubicBezTo>
                  <a:pt x="701" y="1973"/>
                  <a:pt x="692" y="1972"/>
                  <a:pt x="682" y="1972"/>
                </a:cubicBezTo>
                <a:cubicBezTo>
                  <a:pt x="673" y="1973"/>
                  <a:pt x="663" y="1973"/>
                  <a:pt x="654" y="1973"/>
                </a:cubicBezTo>
                <a:cubicBezTo>
                  <a:pt x="647" y="1973"/>
                  <a:pt x="638" y="1971"/>
                  <a:pt x="634" y="1966"/>
                </a:cubicBezTo>
                <a:cubicBezTo>
                  <a:pt x="634" y="1965"/>
                  <a:pt x="634" y="1965"/>
                  <a:pt x="633" y="1965"/>
                </a:cubicBezTo>
                <a:cubicBezTo>
                  <a:pt x="633" y="1964"/>
                  <a:pt x="633" y="1964"/>
                  <a:pt x="633" y="1964"/>
                </a:cubicBezTo>
                <a:cubicBezTo>
                  <a:pt x="633" y="1963"/>
                  <a:pt x="633" y="1963"/>
                  <a:pt x="632" y="1963"/>
                </a:cubicBezTo>
                <a:cubicBezTo>
                  <a:pt x="632" y="1963"/>
                  <a:pt x="632" y="1962"/>
                  <a:pt x="632" y="1962"/>
                </a:cubicBezTo>
                <a:cubicBezTo>
                  <a:pt x="632" y="1962"/>
                  <a:pt x="632" y="1962"/>
                  <a:pt x="632" y="1962"/>
                </a:cubicBezTo>
                <a:cubicBezTo>
                  <a:pt x="632" y="1962"/>
                  <a:pt x="632" y="1961"/>
                  <a:pt x="632" y="1960"/>
                </a:cubicBezTo>
                <a:cubicBezTo>
                  <a:pt x="632" y="1959"/>
                  <a:pt x="632" y="1959"/>
                  <a:pt x="633" y="1959"/>
                </a:cubicBezTo>
                <a:cubicBezTo>
                  <a:pt x="633" y="1958"/>
                  <a:pt x="633" y="1957"/>
                  <a:pt x="633" y="1956"/>
                </a:cubicBezTo>
                <a:cubicBezTo>
                  <a:pt x="633" y="1956"/>
                  <a:pt x="633" y="1956"/>
                  <a:pt x="633" y="1956"/>
                </a:cubicBezTo>
                <a:cubicBezTo>
                  <a:pt x="634" y="1955"/>
                  <a:pt x="634" y="1955"/>
                  <a:pt x="634" y="1955"/>
                </a:cubicBezTo>
                <a:cubicBezTo>
                  <a:pt x="634" y="1954"/>
                  <a:pt x="635" y="1953"/>
                  <a:pt x="635" y="1952"/>
                </a:cubicBezTo>
                <a:cubicBezTo>
                  <a:pt x="639" y="1944"/>
                  <a:pt x="643" y="1936"/>
                  <a:pt x="647" y="1928"/>
                </a:cubicBezTo>
                <a:cubicBezTo>
                  <a:pt x="647" y="1928"/>
                  <a:pt x="647" y="1928"/>
                  <a:pt x="647" y="1928"/>
                </a:cubicBezTo>
                <a:close/>
                <a:moveTo>
                  <a:pt x="527" y="1875"/>
                </a:moveTo>
                <a:cubicBezTo>
                  <a:pt x="528" y="1873"/>
                  <a:pt x="531" y="1870"/>
                  <a:pt x="532" y="1868"/>
                </a:cubicBezTo>
                <a:cubicBezTo>
                  <a:pt x="536" y="1861"/>
                  <a:pt x="541" y="1854"/>
                  <a:pt x="546" y="1848"/>
                </a:cubicBezTo>
                <a:cubicBezTo>
                  <a:pt x="546" y="1847"/>
                  <a:pt x="546" y="1847"/>
                  <a:pt x="547" y="1847"/>
                </a:cubicBezTo>
                <a:cubicBezTo>
                  <a:pt x="547" y="1847"/>
                  <a:pt x="547" y="1847"/>
                  <a:pt x="547" y="1846"/>
                </a:cubicBezTo>
                <a:cubicBezTo>
                  <a:pt x="561" y="1833"/>
                  <a:pt x="590" y="1837"/>
                  <a:pt x="608" y="1837"/>
                </a:cubicBezTo>
                <a:cubicBezTo>
                  <a:pt x="616" y="1837"/>
                  <a:pt x="626" y="1835"/>
                  <a:pt x="634" y="1839"/>
                </a:cubicBezTo>
                <a:cubicBezTo>
                  <a:pt x="634" y="1839"/>
                  <a:pt x="634" y="1839"/>
                  <a:pt x="634" y="1839"/>
                </a:cubicBezTo>
                <a:cubicBezTo>
                  <a:pt x="634" y="1839"/>
                  <a:pt x="635" y="1839"/>
                  <a:pt x="636" y="1840"/>
                </a:cubicBezTo>
                <a:cubicBezTo>
                  <a:pt x="636" y="1840"/>
                  <a:pt x="636" y="1840"/>
                  <a:pt x="636" y="1840"/>
                </a:cubicBezTo>
                <a:cubicBezTo>
                  <a:pt x="638" y="1841"/>
                  <a:pt x="639" y="1843"/>
                  <a:pt x="639" y="1844"/>
                </a:cubicBezTo>
                <a:cubicBezTo>
                  <a:pt x="640" y="1845"/>
                  <a:pt x="640" y="1847"/>
                  <a:pt x="639" y="1849"/>
                </a:cubicBezTo>
                <a:cubicBezTo>
                  <a:pt x="638" y="1850"/>
                  <a:pt x="638" y="1850"/>
                  <a:pt x="638" y="1850"/>
                </a:cubicBezTo>
                <a:cubicBezTo>
                  <a:pt x="637" y="1854"/>
                  <a:pt x="633" y="1858"/>
                  <a:pt x="631" y="1862"/>
                </a:cubicBezTo>
                <a:cubicBezTo>
                  <a:pt x="631" y="1862"/>
                  <a:pt x="631" y="1862"/>
                  <a:pt x="631" y="1862"/>
                </a:cubicBezTo>
                <a:cubicBezTo>
                  <a:pt x="625" y="1873"/>
                  <a:pt x="625" y="1873"/>
                  <a:pt x="625" y="1873"/>
                </a:cubicBezTo>
                <a:cubicBezTo>
                  <a:pt x="624" y="1874"/>
                  <a:pt x="623" y="1876"/>
                  <a:pt x="621" y="1878"/>
                </a:cubicBezTo>
                <a:cubicBezTo>
                  <a:pt x="618" y="1879"/>
                  <a:pt x="616" y="1881"/>
                  <a:pt x="613" y="1882"/>
                </a:cubicBezTo>
                <a:cubicBezTo>
                  <a:pt x="612" y="1882"/>
                  <a:pt x="611" y="1883"/>
                  <a:pt x="610" y="1883"/>
                </a:cubicBezTo>
                <a:cubicBezTo>
                  <a:pt x="610" y="1883"/>
                  <a:pt x="609" y="1883"/>
                  <a:pt x="609" y="1884"/>
                </a:cubicBezTo>
                <a:cubicBezTo>
                  <a:pt x="609" y="1884"/>
                  <a:pt x="609" y="1884"/>
                  <a:pt x="609" y="1884"/>
                </a:cubicBezTo>
                <a:cubicBezTo>
                  <a:pt x="607" y="1884"/>
                  <a:pt x="605" y="1885"/>
                  <a:pt x="603" y="1885"/>
                </a:cubicBezTo>
                <a:cubicBezTo>
                  <a:pt x="599" y="1886"/>
                  <a:pt x="596" y="1886"/>
                  <a:pt x="592" y="1886"/>
                </a:cubicBezTo>
                <a:cubicBezTo>
                  <a:pt x="582" y="1886"/>
                  <a:pt x="582" y="1886"/>
                  <a:pt x="582" y="1886"/>
                </a:cubicBezTo>
                <a:cubicBezTo>
                  <a:pt x="582" y="1886"/>
                  <a:pt x="582" y="1886"/>
                  <a:pt x="582" y="1886"/>
                </a:cubicBezTo>
                <a:cubicBezTo>
                  <a:pt x="570" y="1886"/>
                  <a:pt x="557" y="1886"/>
                  <a:pt x="545" y="1886"/>
                </a:cubicBezTo>
                <a:cubicBezTo>
                  <a:pt x="540" y="1886"/>
                  <a:pt x="528" y="1885"/>
                  <a:pt x="527" y="1878"/>
                </a:cubicBezTo>
                <a:cubicBezTo>
                  <a:pt x="527" y="1877"/>
                  <a:pt x="527" y="1876"/>
                  <a:pt x="527" y="1875"/>
                </a:cubicBezTo>
                <a:close/>
                <a:moveTo>
                  <a:pt x="545" y="2017"/>
                </a:moveTo>
                <a:cubicBezTo>
                  <a:pt x="545" y="2017"/>
                  <a:pt x="545" y="2017"/>
                  <a:pt x="545" y="2017"/>
                </a:cubicBezTo>
                <a:cubicBezTo>
                  <a:pt x="543" y="2024"/>
                  <a:pt x="538" y="2031"/>
                  <a:pt x="534" y="2038"/>
                </a:cubicBezTo>
                <a:cubicBezTo>
                  <a:pt x="534" y="2038"/>
                  <a:pt x="534" y="2038"/>
                  <a:pt x="534" y="2038"/>
                </a:cubicBezTo>
                <a:cubicBezTo>
                  <a:pt x="530" y="2045"/>
                  <a:pt x="527" y="2053"/>
                  <a:pt x="521" y="2060"/>
                </a:cubicBezTo>
                <a:cubicBezTo>
                  <a:pt x="521" y="2061"/>
                  <a:pt x="520" y="2061"/>
                  <a:pt x="520" y="2062"/>
                </a:cubicBezTo>
                <a:cubicBezTo>
                  <a:pt x="520" y="2062"/>
                  <a:pt x="520" y="2062"/>
                  <a:pt x="520" y="2062"/>
                </a:cubicBezTo>
                <a:cubicBezTo>
                  <a:pt x="519" y="2063"/>
                  <a:pt x="518" y="2064"/>
                  <a:pt x="517" y="2064"/>
                </a:cubicBezTo>
                <a:cubicBezTo>
                  <a:pt x="517" y="2065"/>
                  <a:pt x="517" y="2065"/>
                  <a:pt x="516" y="2065"/>
                </a:cubicBezTo>
                <a:cubicBezTo>
                  <a:pt x="516" y="2065"/>
                  <a:pt x="516" y="2066"/>
                  <a:pt x="516" y="2066"/>
                </a:cubicBezTo>
                <a:cubicBezTo>
                  <a:pt x="510" y="2071"/>
                  <a:pt x="503" y="2074"/>
                  <a:pt x="496" y="2076"/>
                </a:cubicBezTo>
                <a:cubicBezTo>
                  <a:pt x="495" y="2076"/>
                  <a:pt x="494" y="2076"/>
                  <a:pt x="493" y="2077"/>
                </a:cubicBezTo>
                <a:cubicBezTo>
                  <a:pt x="489" y="2078"/>
                  <a:pt x="484" y="2078"/>
                  <a:pt x="480" y="2078"/>
                </a:cubicBezTo>
                <a:cubicBezTo>
                  <a:pt x="476" y="2078"/>
                  <a:pt x="476" y="2078"/>
                  <a:pt x="476" y="2078"/>
                </a:cubicBezTo>
                <a:cubicBezTo>
                  <a:pt x="476" y="2078"/>
                  <a:pt x="476" y="2078"/>
                  <a:pt x="476" y="2078"/>
                </a:cubicBezTo>
                <a:cubicBezTo>
                  <a:pt x="458" y="2078"/>
                  <a:pt x="439" y="2078"/>
                  <a:pt x="421" y="2079"/>
                </a:cubicBezTo>
                <a:cubicBezTo>
                  <a:pt x="419" y="2079"/>
                  <a:pt x="418" y="2078"/>
                  <a:pt x="416" y="2078"/>
                </a:cubicBezTo>
                <a:cubicBezTo>
                  <a:pt x="414" y="2078"/>
                  <a:pt x="412" y="2078"/>
                  <a:pt x="410" y="2077"/>
                </a:cubicBezTo>
                <a:cubicBezTo>
                  <a:pt x="406" y="2076"/>
                  <a:pt x="404" y="2074"/>
                  <a:pt x="402" y="2072"/>
                </a:cubicBezTo>
                <a:cubicBezTo>
                  <a:pt x="401" y="2070"/>
                  <a:pt x="400" y="2068"/>
                  <a:pt x="400" y="2066"/>
                </a:cubicBezTo>
                <a:cubicBezTo>
                  <a:pt x="400" y="2064"/>
                  <a:pt x="401" y="2062"/>
                  <a:pt x="402" y="2060"/>
                </a:cubicBezTo>
                <a:cubicBezTo>
                  <a:pt x="402" y="2059"/>
                  <a:pt x="402" y="2059"/>
                  <a:pt x="403" y="2059"/>
                </a:cubicBezTo>
                <a:cubicBezTo>
                  <a:pt x="403" y="2058"/>
                  <a:pt x="403" y="2058"/>
                  <a:pt x="403" y="2058"/>
                </a:cubicBezTo>
                <a:cubicBezTo>
                  <a:pt x="404" y="2057"/>
                  <a:pt x="404" y="2057"/>
                  <a:pt x="404" y="2057"/>
                </a:cubicBezTo>
                <a:cubicBezTo>
                  <a:pt x="404" y="2057"/>
                  <a:pt x="404" y="2057"/>
                  <a:pt x="404" y="2057"/>
                </a:cubicBezTo>
                <a:cubicBezTo>
                  <a:pt x="409" y="2050"/>
                  <a:pt x="413" y="2043"/>
                  <a:pt x="418" y="2035"/>
                </a:cubicBezTo>
                <a:cubicBezTo>
                  <a:pt x="422" y="2030"/>
                  <a:pt x="425" y="2024"/>
                  <a:pt x="430" y="2019"/>
                </a:cubicBezTo>
                <a:cubicBezTo>
                  <a:pt x="430" y="2018"/>
                  <a:pt x="431" y="2018"/>
                  <a:pt x="431" y="2017"/>
                </a:cubicBezTo>
                <a:cubicBezTo>
                  <a:pt x="431" y="2017"/>
                  <a:pt x="432" y="2017"/>
                  <a:pt x="432" y="2017"/>
                </a:cubicBezTo>
                <a:cubicBezTo>
                  <a:pt x="433" y="2016"/>
                  <a:pt x="434" y="2015"/>
                  <a:pt x="435" y="2014"/>
                </a:cubicBezTo>
                <a:cubicBezTo>
                  <a:pt x="435" y="2014"/>
                  <a:pt x="435" y="2014"/>
                  <a:pt x="435" y="2014"/>
                </a:cubicBezTo>
                <a:cubicBezTo>
                  <a:pt x="435" y="2014"/>
                  <a:pt x="435" y="2014"/>
                  <a:pt x="435" y="2014"/>
                </a:cubicBezTo>
                <a:cubicBezTo>
                  <a:pt x="441" y="2009"/>
                  <a:pt x="449" y="2006"/>
                  <a:pt x="457" y="2004"/>
                </a:cubicBezTo>
                <a:cubicBezTo>
                  <a:pt x="457" y="2004"/>
                  <a:pt x="457" y="2004"/>
                  <a:pt x="457" y="2004"/>
                </a:cubicBezTo>
                <a:cubicBezTo>
                  <a:pt x="457" y="2004"/>
                  <a:pt x="458" y="2004"/>
                  <a:pt x="458" y="2004"/>
                </a:cubicBezTo>
                <a:cubicBezTo>
                  <a:pt x="459" y="2004"/>
                  <a:pt x="461" y="2004"/>
                  <a:pt x="462" y="2004"/>
                </a:cubicBezTo>
                <a:cubicBezTo>
                  <a:pt x="463" y="2003"/>
                  <a:pt x="464" y="2003"/>
                  <a:pt x="465" y="2003"/>
                </a:cubicBezTo>
                <a:cubicBezTo>
                  <a:pt x="466" y="2003"/>
                  <a:pt x="467" y="2003"/>
                  <a:pt x="468" y="2003"/>
                </a:cubicBezTo>
                <a:cubicBezTo>
                  <a:pt x="468" y="2003"/>
                  <a:pt x="469" y="2003"/>
                  <a:pt x="470" y="2003"/>
                </a:cubicBezTo>
                <a:cubicBezTo>
                  <a:pt x="471" y="2003"/>
                  <a:pt x="471" y="2003"/>
                  <a:pt x="471" y="2003"/>
                </a:cubicBezTo>
                <a:cubicBezTo>
                  <a:pt x="471" y="2003"/>
                  <a:pt x="471" y="2003"/>
                  <a:pt x="471" y="2003"/>
                </a:cubicBezTo>
                <a:cubicBezTo>
                  <a:pt x="488" y="2003"/>
                  <a:pt x="504" y="2003"/>
                  <a:pt x="521" y="2003"/>
                </a:cubicBezTo>
                <a:cubicBezTo>
                  <a:pt x="521" y="2003"/>
                  <a:pt x="521" y="2003"/>
                  <a:pt x="521" y="2003"/>
                </a:cubicBezTo>
                <a:cubicBezTo>
                  <a:pt x="524" y="2003"/>
                  <a:pt x="524" y="2003"/>
                  <a:pt x="524" y="2003"/>
                </a:cubicBezTo>
                <a:cubicBezTo>
                  <a:pt x="528" y="2003"/>
                  <a:pt x="532" y="2003"/>
                  <a:pt x="535" y="2004"/>
                </a:cubicBezTo>
                <a:cubicBezTo>
                  <a:pt x="536" y="2004"/>
                  <a:pt x="536" y="2005"/>
                  <a:pt x="537" y="2005"/>
                </a:cubicBezTo>
                <a:cubicBezTo>
                  <a:pt x="537" y="2005"/>
                  <a:pt x="538" y="2005"/>
                  <a:pt x="538" y="2006"/>
                </a:cubicBezTo>
                <a:cubicBezTo>
                  <a:pt x="538" y="2006"/>
                  <a:pt x="539" y="2006"/>
                  <a:pt x="539" y="2006"/>
                </a:cubicBezTo>
                <a:cubicBezTo>
                  <a:pt x="543" y="2008"/>
                  <a:pt x="546" y="2012"/>
                  <a:pt x="545" y="2017"/>
                </a:cubicBezTo>
                <a:close/>
                <a:moveTo>
                  <a:pt x="579" y="1956"/>
                </a:moveTo>
                <a:cubicBezTo>
                  <a:pt x="579" y="1956"/>
                  <a:pt x="579" y="1956"/>
                  <a:pt x="579" y="1956"/>
                </a:cubicBezTo>
                <a:cubicBezTo>
                  <a:pt x="579" y="1956"/>
                  <a:pt x="579" y="1956"/>
                  <a:pt x="579" y="1956"/>
                </a:cubicBezTo>
                <a:cubicBezTo>
                  <a:pt x="578" y="1957"/>
                  <a:pt x="578" y="1958"/>
                  <a:pt x="577" y="1959"/>
                </a:cubicBezTo>
                <a:cubicBezTo>
                  <a:pt x="577" y="1959"/>
                  <a:pt x="577" y="1960"/>
                  <a:pt x="577" y="1960"/>
                </a:cubicBezTo>
                <a:cubicBezTo>
                  <a:pt x="572" y="1964"/>
                  <a:pt x="566" y="1968"/>
                  <a:pt x="560" y="1970"/>
                </a:cubicBezTo>
                <a:cubicBezTo>
                  <a:pt x="560" y="1970"/>
                  <a:pt x="560" y="1970"/>
                  <a:pt x="560" y="1970"/>
                </a:cubicBezTo>
                <a:cubicBezTo>
                  <a:pt x="559" y="1970"/>
                  <a:pt x="558" y="1970"/>
                  <a:pt x="557" y="1971"/>
                </a:cubicBezTo>
                <a:cubicBezTo>
                  <a:pt x="556" y="1971"/>
                  <a:pt x="556" y="1971"/>
                  <a:pt x="555" y="1971"/>
                </a:cubicBezTo>
                <a:cubicBezTo>
                  <a:pt x="554" y="1971"/>
                  <a:pt x="554" y="1971"/>
                  <a:pt x="553" y="1971"/>
                </a:cubicBezTo>
                <a:cubicBezTo>
                  <a:pt x="550" y="1972"/>
                  <a:pt x="546" y="1973"/>
                  <a:pt x="542" y="1973"/>
                </a:cubicBezTo>
                <a:cubicBezTo>
                  <a:pt x="541" y="1973"/>
                  <a:pt x="541" y="1973"/>
                  <a:pt x="541" y="1973"/>
                </a:cubicBezTo>
                <a:cubicBezTo>
                  <a:pt x="534" y="1973"/>
                  <a:pt x="527" y="1973"/>
                  <a:pt x="520" y="1973"/>
                </a:cubicBezTo>
                <a:cubicBezTo>
                  <a:pt x="510" y="1973"/>
                  <a:pt x="499" y="1973"/>
                  <a:pt x="489" y="1973"/>
                </a:cubicBezTo>
                <a:cubicBezTo>
                  <a:pt x="488" y="1973"/>
                  <a:pt x="486" y="1973"/>
                  <a:pt x="484" y="1973"/>
                </a:cubicBezTo>
                <a:cubicBezTo>
                  <a:pt x="484" y="1973"/>
                  <a:pt x="484" y="1973"/>
                  <a:pt x="483" y="1973"/>
                </a:cubicBezTo>
                <a:cubicBezTo>
                  <a:pt x="482" y="1972"/>
                  <a:pt x="480" y="1972"/>
                  <a:pt x="479" y="1972"/>
                </a:cubicBezTo>
                <a:cubicBezTo>
                  <a:pt x="479" y="1972"/>
                  <a:pt x="479" y="1972"/>
                  <a:pt x="479" y="1972"/>
                </a:cubicBezTo>
                <a:cubicBezTo>
                  <a:pt x="479" y="1972"/>
                  <a:pt x="479" y="1972"/>
                  <a:pt x="479" y="1972"/>
                </a:cubicBezTo>
                <a:cubicBezTo>
                  <a:pt x="474" y="1970"/>
                  <a:pt x="470" y="1968"/>
                  <a:pt x="470" y="1963"/>
                </a:cubicBezTo>
                <a:cubicBezTo>
                  <a:pt x="470" y="1962"/>
                  <a:pt x="470" y="1961"/>
                  <a:pt x="470" y="1960"/>
                </a:cubicBezTo>
                <a:cubicBezTo>
                  <a:pt x="470" y="1960"/>
                  <a:pt x="470" y="1959"/>
                  <a:pt x="471" y="1959"/>
                </a:cubicBezTo>
                <a:cubicBezTo>
                  <a:pt x="471" y="1958"/>
                  <a:pt x="471" y="1957"/>
                  <a:pt x="472" y="1957"/>
                </a:cubicBezTo>
                <a:cubicBezTo>
                  <a:pt x="472" y="1957"/>
                  <a:pt x="472" y="1956"/>
                  <a:pt x="472" y="1956"/>
                </a:cubicBezTo>
                <a:cubicBezTo>
                  <a:pt x="472" y="1956"/>
                  <a:pt x="472" y="1956"/>
                  <a:pt x="472" y="1956"/>
                </a:cubicBezTo>
                <a:cubicBezTo>
                  <a:pt x="473" y="1955"/>
                  <a:pt x="474" y="1954"/>
                  <a:pt x="474" y="1953"/>
                </a:cubicBezTo>
                <a:cubicBezTo>
                  <a:pt x="479" y="1945"/>
                  <a:pt x="485" y="1938"/>
                  <a:pt x="490" y="1930"/>
                </a:cubicBezTo>
                <a:cubicBezTo>
                  <a:pt x="490" y="1930"/>
                  <a:pt x="490" y="1930"/>
                  <a:pt x="490" y="1930"/>
                </a:cubicBezTo>
                <a:cubicBezTo>
                  <a:pt x="492" y="1927"/>
                  <a:pt x="492" y="1927"/>
                  <a:pt x="492" y="1927"/>
                </a:cubicBezTo>
                <a:cubicBezTo>
                  <a:pt x="493" y="1925"/>
                  <a:pt x="495" y="1923"/>
                  <a:pt x="498" y="1921"/>
                </a:cubicBezTo>
                <a:cubicBezTo>
                  <a:pt x="499" y="1920"/>
                  <a:pt x="501" y="1919"/>
                  <a:pt x="503" y="1918"/>
                </a:cubicBezTo>
                <a:cubicBezTo>
                  <a:pt x="504" y="1918"/>
                  <a:pt x="505" y="1917"/>
                  <a:pt x="506" y="1917"/>
                </a:cubicBezTo>
                <a:cubicBezTo>
                  <a:pt x="506" y="1917"/>
                  <a:pt x="506" y="1917"/>
                  <a:pt x="507" y="1917"/>
                </a:cubicBezTo>
                <a:cubicBezTo>
                  <a:pt x="507" y="1917"/>
                  <a:pt x="507" y="1916"/>
                  <a:pt x="507" y="1916"/>
                </a:cubicBezTo>
                <a:cubicBezTo>
                  <a:pt x="508" y="1916"/>
                  <a:pt x="508" y="1916"/>
                  <a:pt x="508" y="1916"/>
                </a:cubicBezTo>
                <a:cubicBezTo>
                  <a:pt x="511" y="1915"/>
                  <a:pt x="514" y="1914"/>
                  <a:pt x="517" y="1913"/>
                </a:cubicBezTo>
                <a:cubicBezTo>
                  <a:pt x="521" y="1913"/>
                  <a:pt x="525" y="1912"/>
                  <a:pt x="528" y="1912"/>
                </a:cubicBezTo>
                <a:cubicBezTo>
                  <a:pt x="538" y="1912"/>
                  <a:pt x="538" y="1912"/>
                  <a:pt x="538" y="1912"/>
                </a:cubicBezTo>
                <a:cubicBezTo>
                  <a:pt x="541" y="1912"/>
                  <a:pt x="543" y="1912"/>
                  <a:pt x="545" y="1912"/>
                </a:cubicBezTo>
                <a:cubicBezTo>
                  <a:pt x="555" y="1912"/>
                  <a:pt x="564" y="1912"/>
                  <a:pt x="573" y="1912"/>
                </a:cubicBezTo>
                <a:cubicBezTo>
                  <a:pt x="573" y="1912"/>
                  <a:pt x="573" y="1912"/>
                  <a:pt x="573" y="1912"/>
                </a:cubicBezTo>
                <a:cubicBezTo>
                  <a:pt x="577" y="1912"/>
                  <a:pt x="577" y="1912"/>
                  <a:pt x="577" y="1912"/>
                </a:cubicBezTo>
                <a:cubicBezTo>
                  <a:pt x="581" y="1912"/>
                  <a:pt x="584" y="1913"/>
                  <a:pt x="587" y="1913"/>
                </a:cubicBezTo>
                <a:cubicBezTo>
                  <a:pt x="589" y="1914"/>
                  <a:pt x="590" y="1915"/>
                  <a:pt x="592" y="1915"/>
                </a:cubicBezTo>
                <a:cubicBezTo>
                  <a:pt x="596" y="1918"/>
                  <a:pt x="599" y="1921"/>
                  <a:pt x="595" y="1927"/>
                </a:cubicBezTo>
                <a:cubicBezTo>
                  <a:pt x="592" y="1934"/>
                  <a:pt x="588" y="1941"/>
                  <a:pt x="584" y="1948"/>
                </a:cubicBezTo>
                <a:cubicBezTo>
                  <a:pt x="579" y="1956"/>
                  <a:pt x="579" y="1956"/>
                  <a:pt x="579" y="1956"/>
                </a:cubicBezTo>
                <a:cubicBezTo>
                  <a:pt x="579" y="1956"/>
                  <a:pt x="579" y="1956"/>
                  <a:pt x="579" y="1956"/>
                </a:cubicBezTo>
                <a:close/>
                <a:moveTo>
                  <a:pt x="1064" y="2056"/>
                </a:moveTo>
                <a:cubicBezTo>
                  <a:pt x="1064" y="2057"/>
                  <a:pt x="1064" y="2059"/>
                  <a:pt x="1064" y="2060"/>
                </a:cubicBezTo>
                <a:cubicBezTo>
                  <a:pt x="1064" y="2060"/>
                  <a:pt x="1064" y="2060"/>
                  <a:pt x="1064" y="2061"/>
                </a:cubicBezTo>
                <a:cubicBezTo>
                  <a:pt x="1063" y="2062"/>
                  <a:pt x="1063" y="2063"/>
                  <a:pt x="1062" y="2064"/>
                </a:cubicBezTo>
                <a:cubicBezTo>
                  <a:pt x="1062" y="2064"/>
                  <a:pt x="1062" y="2064"/>
                  <a:pt x="1062" y="2064"/>
                </a:cubicBezTo>
                <a:cubicBezTo>
                  <a:pt x="1062" y="2064"/>
                  <a:pt x="1062" y="2064"/>
                  <a:pt x="1062" y="2064"/>
                </a:cubicBezTo>
                <a:cubicBezTo>
                  <a:pt x="1061" y="2065"/>
                  <a:pt x="1060" y="2066"/>
                  <a:pt x="1059" y="2067"/>
                </a:cubicBezTo>
                <a:cubicBezTo>
                  <a:pt x="1059" y="2067"/>
                  <a:pt x="1059" y="2067"/>
                  <a:pt x="1059" y="2068"/>
                </a:cubicBezTo>
                <a:cubicBezTo>
                  <a:pt x="1058" y="2069"/>
                  <a:pt x="1057" y="2069"/>
                  <a:pt x="1056" y="2070"/>
                </a:cubicBezTo>
                <a:cubicBezTo>
                  <a:pt x="1056" y="2070"/>
                  <a:pt x="1055" y="2071"/>
                  <a:pt x="1055" y="2071"/>
                </a:cubicBezTo>
                <a:cubicBezTo>
                  <a:pt x="1055" y="2071"/>
                  <a:pt x="1055" y="2071"/>
                  <a:pt x="1055" y="2071"/>
                </a:cubicBezTo>
                <a:cubicBezTo>
                  <a:pt x="1053" y="2072"/>
                  <a:pt x="1052" y="2072"/>
                  <a:pt x="1051" y="2073"/>
                </a:cubicBezTo>
                <a:cubicBezTo>
                  <a:pt x="1051" y="2073"/>
                  <a:pt x="1051" y="2073"/>
                  <a:pt x="1050" y="2073"/>
                </a:cubicBezTo>
                <a:cubicBezTo>
                  <a:pt x="1049" y="2074"/>
                  <a:pt x="1048" y="2074"/>
                  <a:pt x="1047" y="2074"/>
                </a:cubicBezTo>
                <a:cubicBezTo>
                  <a:pt x="1047" y="2075"/>
                  <a:pt x="1046" y="2075"/>
                  <a:pt x="1046" y="2075"/>
                </a:cubicBezTo>
                <a:cubicBezTo>
                  <a:pt x="1046" y="2075"/>
                  <a:pt x="1045" y="2075"/>
                  <a:pt x="1045" y="2075"/>
                </a:cubicBezTo>
                <a:cubicBezTo>
                  <a:pt x="1045" y="2075"/>
                  <a:pt x="1045" y="2075"/>
                  <a:pt x="1044" y="2075"/>
                </a:cubicBezTo>
                <a:cubicBezTo>
                  <a:pt x="1043" y="2076"/>
                  <a:pt x="1042" y="2076"/>
                  <a:pt x="1041" y="2076"/>
                </a:cubicBezTo>
                <a:cubicBezTo>
                  <a:pt x="1039" y="2076"/>
                  <a:pt x="1038" y="2076"/>
                  <a:pt x="1037" y="2077"/>
                </a:cubicBezTo>
                <a:cubicBezTo>
                  <a:pt x="1036" y="2077"/>
                  <a:pt x="1035" y="2077"/>
                  <a:pt x="1034" y="2077"/>
                </a:cubicBezTo>
                <a:cubicBezTo>
                  <a:pt x="1033" y="2077"/>
                  <a:pt x="1033" y="2077"/>
                  <a:pt x="1033" y="2077"/>
                </a:cubicBezTo>
                <a:cubicBezTo>
                  <a:pt x="1031" y="2077"/>
                  <a:pt x="1031" y="2077"/>
                  <a:pt x="1031" y="2077"/>
                </a:cubicBezTo>
                <a:cubicBezTo>
                  <a:pt x="1031" y="2077"/>
                  <a:pt x="1031" y="2077"/>
                  <a:pt x="1031" y="2077"/>
                </a:cubicBezTo>
                <a:cubicBezTo>
                  <a:pt x="1025" y="2077"/>
                  <a:pt x="1018" y="2077"/>
                  <a:pt x="1011" y="2077"/>
                </a:cubicBezTo>
                <a:cubicBezTo>
                  <a:pt x="981" y="2077"/>
                  <a:pt x="630" y="2078"/>
                  <a:pt x="605" y="2078"/>
                </a:cubicBezTo>
                <a:cubicBezTo>
                  <a:pt x="604" y="2078"/>
                  <a:pt x="602" y="2078"/>
                  <a:pt x="600" y="2078"/>
                </a:cubicBezTo>
                <a:cubicBezTo>
                  <a:pt x="598" y="2077"/>
                  <a:pt x="596" y="2077"/>
                  <a:pt x="594" y="2076"/>
                </a:cubicBezTo>
                <a:cubicBezTo>
                  <a:pt x="590" y="2075"/>
                  <a:pt x="588" y="2074"/>
                  <a:pt x="586" y="2072"/>
                </a:cubicBezTo>
                <a:cubicBezTo>
                  <a:pt x="584" y="2070"/>
                  <a:pt x="583" y="2068"/>
                  <a:pt x="582" y="2065"/>
                </a:cubicBezTo>
                <a:cubicBezTo>
                  <a:pt x="582" y="2063"/>
                  <a:pt x="582" y="2060"/>
                  <a:pt x="584" y="2057"/>
                </a:cubicBezTo>
                <a:cubicBezTo>
                  <a:pt x="584" y="2056"/>
                  <a:pt x="584" y="2056"/>
                  <a:pt x="584" y="2056"/>
                </a:cubicBezTo>
                <a:cubicBezTo>
                  <a:pt x="584" y="2056"/>
                  <a:pt x="584" y="2056"/>
                  <a:pt x="584" y="2056"/>
                </a:cubicBezTo>
                <a:cubicBezTo>
                  <a:pt x="588" y="2048"/>
                  <a:pt x="592" y="2040"/>
                  <a:pt x="596" y="2031"/>
                </a:cubicBezTo>
                <a:cubicBezTo>
                  <a:pt x="597" y="2030"/>
                  <a:pt x="598" y="2029"/>
                  <a:pt x="598" y="2027"/>
                </a:cubicBezTo>
                <a:cubicBezTo>
                  <a:pt x="601" y="2021"/>
                  <a:pt x="601" y="2021"/>
                  <a:pt x="601" y="2021"/>
                </a:cubicBezTo>
                <a:cubicBezTo>
                  <a:pt x="603" y="2018"/>
                  <a:pt x="605" y="2016"/>
                  <a:pt x="607" y="2014"/>
                </a:cubicBezTo>
                <a:cubicBezTo>
                  <a:pt x="608" y="2013"/>
                  <a:pt x="609" y="2013"/>
                  <a:pt x="609" y="2012"/>
                </a:cubicBezTo>
                <a:cubicBezTo>
                  <a:pt x="610" y="2012"/>
                  <a:pt x="610" y="2012"/>
                  <a:pt x="610" y="2011"/>
                </a:cubicBezTo>
                <a:cubicBezTo>
                  <a:pt x="611" y="2011"/>
                  <a:pt x="612" y="2011"/>
                  <a:pt x="612" y="2010"/>
                </a:cubicBezTo>
                <a:cubicBezTo>
                  <a:pt x="612" y="2010"/>
                  <a:pt x="612" y="2010"/>
                  <a:pt x="613" y="2010"/>
                </a:cubicBezTo>
                <a:cubicBezTo>
                  <a:pt x="613" y="2010"/>
                  <a:pt x="613" y="2010"/>
                  <a:pt x="614" y="2009"/>
                </a:cubicBezTo>
                <a:cubicBezTo>
                  <a:pt x="615" y="2009"/>
                  <a:pt x="616" y="2008"/>
                  <a:pt x="617" y="2008"/>
                </a:cubicBezTo>
                <a:cubicBezTo>
                  <a:pt x="617" y="2008"/>
                  <a:pt x="618" y="2007"/>
                  <a:pt x="618" y="2007"/>
                </a:cubicBezTo>
                <a:cubicBezTo>
                  <a:pt x="619" y="2007"/>
                  <a:pt x="620" y="2007"/>
                  <a:pt x="621" y="2006"/>
                </a:cubicBezTo>
                <a:cubicBezTo>
                  <a:pt x="622" y="2006"/>
                  <a:pt x="623" y="2005"/>
                  <a:pt x="625" y="2005"/>
                </a:cubicBezTo>
                <a:cubicBezTo>
                  <a:pt x="625" y="2005"/>
                  <a:pt x="626" y="2004"/>
                  <a:pt x="627" y="2004"/>
                </a:cubicBezTo>
                <a:cubicBezTo>
                  <a:pt x="627" y="2004"/>
                  <a:pt x="628" y="2004"/>
                  <a:pt x="628" y="2004"/>
                </a:cubicBezTo>
                <a:cubicBezTo>
                  <a:pt x="632" y="2003"/>
                  <a:pt x="636" y="2002"/>
                  <a:pt x="640" y="2002"/>
                </a:cubicBezTo>
                <a:cubicBezTo>
                  <a:pt x="640" y="2002"/>
                  <a:pt x="1008" y="2001"/>
                  <a:pt x="1021" y="2001"/>
                </a:cubicBezTo>
                <a:cubicBezTo>
                  <a:pt x="1026" y="2001"/>
                  <a:pt x="1030" y="2001"/>
                  <a:pt x="1034" y="2001"/>
                </a:cubicBezTo>
                <a:cubicBezTo>
                  <a:pt x="1036" y="2001"/>
                  <a:pt x="1038" y="2002"/>
                  <a:pt x="1040" y="2002"/>
                </a:cubicBezTo>
                <a:cubicBezTo>
                  <a:pt x="1040" y="2002"/>
                  <a:pt x="1040" y="2002"/>
                  <a:pt x="1041" y="2002"/>
                </a:cubicBezTo>
                <a:cubicBezTo>
                  <a:pt x="1042" y="2002"/>
                  <a:pt x="1044" y="2002"/>
                  <a:pt x="1045" y="2003"/>
                </a:cubicBezTo>
                <a:cubicBezTo>
                  <a:pt x="1045" y="2003"/>
                  <a:pt x="1046" y="2003"/>
                  <a:pt x="1046" y="2003"/>
                </a:cubicBezTo>
                <a:cubicBezTo>
                  <a:pt x="1046" y="2003"/>
                  <a:pt x="1046" y="2003"/>
                  <a:pt x="1046" y="2003"/>
                </a:cubicBezTo>
                <a:cubicBezTo>
                  <a:pt x="1048" y="2003"/>
                  <a:pt x="1049" y="2004"/>
                  <a:pt x="1050" y="2004"/>
                </a:cubicBezTo>
                <a:cubicBezTo>
                  <a:pt x="1050" y="2004"/>
                  <a:pt x="1051" y="2005"/>
                  <a:pt x="1051" y="2005"/>
                </a:cubicBezTo>
                <a:cubicBezTo>
                  <a:pt x="1052" y="2005"/>
                  <a:pt x="1053" y="2006"/>
                  <a:pt x="1054" y="2006"/>
                </a:cubicBezTo>
                <a:cubicBezTo>
                  <a:pt x="1055" y="2006"/>
                  <a:pt x="1055" y="2007"/>
                  <a:pt x="1055" y="2007"/>
                </a:cubicBezTo>
                <a:cubicBezTo>
                  <a:pt x="1055" y="2007"/>
                  <a:pt x="1055" y="2007"/>
                  <a:pt x="1056" y="2007"/>
                </a:cubicBezTo>
                <a:cubicBezTo>
                  <a:pt x="1056" y="2008"/>
                  <a:pt x="1057" y="2008"/>
                  <a:pt x="1058" y="2009"/>
                </a:cubicBezTo>
                <a:cubicBezTo>
                  <a:pt x="1059" y="2010"/>
                  <a:pt x="1061" y="2011"/>
                  <a:pt x="1061" y="2013"/>
                </a:cubicBezTo>
                <a:cubicBezTo>
                  <a:pt x="1063" y="2015"/>
                  <a:pt x="1064" y="2017"/>
                  <a:pt x="1064" y="2020"/>
                </a:cubicBezTo>
                <a:cubicBezTo>
                  <a:pt x="1064" y="2022"/>
                  <a:pt x="1064" y="2022"/>
                  <a:pt x="1064" y="2022"/>
                </a:cubicBezTo>
                <a:cubicBezTo>
                  <a:pt x="1064" y="2022"/>
                  <a:pt x="1064" y="2022"/>
                  <a:pt x="1064" y="2022"/>
                </a:cubicBezTo>
                <a:cubicBezTo>
                  <a:pt x="1064" y="2031"/>
                  <a:pt x="1064" y="2040"/>
                  <a:pt x="1064" y="2049"/>
                </a:cubicBezTo>
                <a:cubicBezTo>
                  <a:pt x="1064" y="2051"/>
                  <a:pt x="1064" y="2054"/>
                  <a:pt x="1064" y="2056"/>
                </a:cubicBezTo>
                <a:close/>
                <a:moveTo>
                  <a:pt x="1114" y="1878"/>
                </a:moveTo>
                <a:cubicBezTo>
                  <a:pt x="1114" y="1878"/>
                  <a:pt x="1114" y="1877"/>
                  <a:pt x="1113" y="1877"/>
                </a:cubicBezTo>
                <a:cubicBezTo>
                  <a:pt x="1113" y="1877"/>
                  <a:pt x="1113" y="1877"/>
                  <a:pt x="1113" y="1877"/>
                </a:cubicBezTo>
                <a:cubicBezTo>
                  <a:pt x="1112" y="1875"/>
                  <a:pt x="1111" y="1873"/>
                  <a:pt x="1111" y="1871"/>
                </a:cubicBezTo>
                <a:cubicBezTo>
                  <a:pt x="1111" y="1870"/>
                  <a:pt x="1111" y="1870"/>
                  <a:pt x="1111" y="1870"/>
                </a:cubicBezTo>
                <a:cubicBezTo>
                  <a:pt x="1110" y="1868"/>
                  <a:pt x="1110" y="1867"/>
                  <a:pt x="1110" y="1866"/>
                </a:cubicBezTo>
                <a:cubicBezTo>
                  <a:pt x="1110" y="1866"/>
                  <a:pt x="1110" y="1866"/>
                  <a:pt x="1110" y="1866"/>
                </a:cubicBezTo>
                <a:cubicBezTo>
                  <a:pt x="1110" y="1861"/>
                  <a:pt x="1109" y="1855"/>
                  <a:pt x="1109" y="1849"/>
                </a:cubicBezTo>
                <a:cubicBezTo>
                  <a:pt x="1109" y="1848"/>
                  <a:pt x="1109" y="1848"/>
                  <a:pt x="1109" y="1848"/>
                </a:cubicBezTo>
                <a:cubicBezTo>
                  <a:pt x="1109" y="1846"/>
                  <a:pt x="1109" y="1844"/>
                  <a:pt x="1110" y="1843"/>
                </a:cubicBezTo>
                <a:cubicBezTo>
                  <a:pt x="1112" y="1841"/>
                  <a:pt x="1113" y="1840"/>
                  <a:pt x="1115" y="1839"/>
                </a:cubicBezTo>
                <a:cubicBezTo>
                  <a:pt x="1118" y="1838"/>
                  <a:pt x="1120" y="1837"/>
                  <a:pt x="1123" y="1836"/>
                </a:cubicBezTo>
                <a:cubicBezTo>
                  <a:pt x="1123" y="1836"/>
                  <a:pt x="1123" y="1836"/>
                  <a:pt x="1123" y="1836"/>
                </a:cubicBezTo>
                <a:cubicBezTo>
                  <a:pt x="1123" y="1836"/>
                  <a:pt x="1123" y="1836"/>
                  <a:pt x="1123" y="1836"/>
                </a:cubicBezTo>
                <a:cubicBezTo>
                  <a:pt x="1124" y="1836"/>
                  <a:pt x="1125" y="1836"/>
                  <a:pt x="1126" y="1836"/>
                </a:cubicBezTo>
                <a:cubicBezTo>
                  <a:pt x="1127" y="1836"/>
                  <a:pt x="1127" y="1836"/>
                  <a:pt x="1128" y="1836"/>
                </a:cubicBezTo>
                <a:cubicBezTo>
                  <a:pt x="1133" y="1835"/>
                  <a:pt x="1138" y="1835"/>
                  <a:pt x="1143" y="1835"/>
                </a:cubicBezTo>
                <a:cubicBezTo>
                  <a:pt x="1176" y="1835"/>
                  <a:pt x="1176" y="1835"/>
                  <a:pt x="1176" y="1835"/>
                </a:cubicBezTo>
                <a:cubicBezTo>
                  <a:pt x="1178" y="1835"/>
                  <a:pt x="1180" y="1835"/>
                  <a:pt x="1182" y="1836"/>
                </a:cubicBezTo>
                <a:cubicBezTo>
                  <a:pt x="1191" y="1837"/>
                  <a:pt x="1201" y="1839"/>
                  <a:pt x="1203" y="1848"/>
                </a:cubicBezTo>
                <a:cubicBezTo>
                  <a:pt x="1205" y="1855"/>
                  <a:pt x="1206" y="1863"/>
                  <a:pt x="1207" y="1870"/>
                </a:cubicBezTo>
                <a:cubicBezTo>
                  <a:pt x="1207" y="1871"/>
                  <a:pt x="1207" y="1871"/>
                  <a:pt x="1207" y="1871"/>
                </a:cubicBezTo>
                <a:cubicBezTo>
                  <a:pt x="1208" y="1873"/>
                  <a:pt x="1207" y="1874"/>
                  <a:pt x="1207" y="1876"/>
                </a:cubicBezTo>
                <a:cubicBezTo>
                  <a:pt x="1207" y="1876"/>
                  <a:pt x="1207" y="1876"/>
                  <a:pt x="1206" y="1876"/>
                </a:cubicBezTo>
                <a:cubicBezTo>
                  <a:pt x="1206" y="1876"/>
                  <a:pt x="1206" y="1876"/>
                  <a:pt x="1206" y="1876"/>
                </a:cubicBezTo>
                <a:cubicBezTo>
                  <a:pt x="1206" y="1877"/>
                  <a:pt x="1206" y="1877"/>
                  <a:pt x="1206" y="1877"/>
                </a:cubicBezTo>
                <a:cubicBezTo>
                  <a:pt x="1204" y="1880"/>
                  <a:pt x="1200" y="1882"/>
                  <a:pt x="1195" y="1883"/>
                </a:cubicBezTo>
                <a:cubicBezTo>
                  <a:pt x="1195" y="1883"/>
                  <a:pt x="1195" y="1884"/>
                  <a:pt x="1194" y="1884"/>
                </a:cubicBezTo>
                <a:cubicBezTo>
                  <a:pt x="1194" y="1884"/>
                  <a:pt x="1193" y="1884"/>
                  <a:pt x="1193" y="1884"/>
                </a:cubicBezTo>
                <a:cubicBezTo>
                  <a:pt x="1192" y="1884"/>
                  <a:pt x="1192" y="1884"/>
                  <a:pt x="1192" y="1884"/>
                </a:cubicBezTo>
                <a:cubicBezTo>
                  <a:pt x="1191" y="1884"/>
                  <a:pt x="1190" y="1884"/>
                  <a:pt x="1189" y="1885"/>
                </a:cubicBezTo>
                <a:cubicBezTo>
                  <a:pt x="1178" y="1886"/>
                  <a:pt x="1164" y="1885"/>
                  <a:pt x="1158" y="1885"/>
                </a:cubicBezTo>
                <a:cubicBezTo>
                  <a:pt x="1137" y="1885"/>
                  <a:pt x="1137" y="1885"/>
                  <a:pt x="1137" y="1885"/>
                </a:cubicBezTo>
                <a:cubicBezTo>
                  <a:pt x="1135" y="1885"/>
                  <a:pt x="1134" y="1885"/>
                  <a:pt x="1132" y="1885"/>
                </a:cubicBezTo>
                <a:cubicBezTo>
                  <a:pt x="1131" y="1884"/>
                  <a:pt x="1130" y="1884"/>
                  <a:pt x="1128" y="1884"/>
                </a:cubicBezTo>
                <a:cubicBezTo>
                  <a:pt x="1128" y="1884"/>
                  <a:pt x="1128" y="1884"/>
                  <a:pt x="1127" y="1884"/>
                </a:cubicBezTo>
                <a:cubicBezTo>
                  <a:pt x="1127" y="1884"/>
                  <a:pt x="1127" y="1884"/>
                  <a:pt x="1127" y="1884"/>
                </a:cubicBezTo>
                <a:cubicBezTo>
                  <a:pt x="1126" y="1883"/>
                  <a:pt x="1125" y="1883"/>
                  <a:pt x="1123" y="1883"/>
                </a:cubicBezTo>
                <a:cubicBezTo>
                  <a:pt x="1123" y="1883"/>
                  <a:pt x="1122" y="1882"/>
                  <a:pt x="1122" y="1882"/>
                </a:cubicBezTo>
                <a:cubicBezTo>
                  <a:pt x="1121" y="1882"/>
                  <a:pt x="1120" y="1881"/>
                  <a:pt x="1119" y="1881"/>
                </a:cubicBezTo>
                <a:cubicBezTo>
                  <a:pt x="1117" y="1880"/>
                  <a:pt x="1116" y="1879"/>
                  <a:pt x="1115" y="1878"/>
                </a:cubicBezTo>
                <a:cubicBezTo>
                  <a:pt x="1115" y="1878"/>
                  <a:pt x="1114" y="1878"/>
                  <a:pt x="1114" y="1878"/>
                </a:cubicBezTo>
                <a:close/>
                <a:moveTo>
                  <a:pt x="1120" y="1961"/>
                </a:moveTo>
                <a:cubicBezTo>
                  <a:pt x="1118" y="1959"/>
                  <a:pt x="1117" y="1957"/>
                  <a:pt x="1117" y="1955"/>
                </a:cubicBezTo>
                <a:cubicBezTo>
                  <a:pt x="1117" y="1952"/>
                  <a:pt x="1117" y="1952"/>
                  <a:pt x="1117" y="1952"/>
                </a:cubicBezTo>
                <a:cubicBezTo>
                  <a:pt x="1117" y="1952"/>
                  <a:pt x="1117" y="1952"/>
                  <a:pt x="1117" y="1952"/>
                </a:cubicBezTo>
                <a:cubicBezTo>
                  <a:pt x="1116" y="1943"/>
                  <a:pt x="1116" y="1935"/>
                  <a:pt x="1115" y="1926"/>
                </a:cubicBezTo>
                <a:cubicBezTo>
                  <a:pt x="1115" y="1926"/>
                  <a:pt x="1115" y="1926"/>
                  <a:pt x="1115" y="1926"/>
                </a:cubicBezTo>
                <a:cubicBezTo>
                  <a:pt x="1115" y="1926"/>
                  <a:pt x="1115" y="1926"/>
                  <a:pt x="1115" y="1926"/>
                </a:cubicBezTo>
                <a:cubicBezTo>
                  <a:pt x="1115" y="1925"/>
                  <a:pt x="1115" y="1925"/>
                  <a:pt x="1115" y="1924"/>
                </a:cubicBezTo>
                <a:cubicBezTo>
                  <a:pt x="1117" y="1906"/>
                  <a:pt x="1155" y="1911"/>
                  <a:pt x="1167" y="1911"/>
                </a:cubicBezTo>
                <a:cubicBezTo>
                  <a:pt x="1181" y="1911"/>
                  <a:pt x="1208" y="1907"/>
                  <a:pt x="1216" y="1921"/>
                </a:cubicBezTo>
                <a:cubicBezTo>
                  <a:pt x="1217" y="1923"/>
                  <a:pt x="1218" y="1924"/>
                  <a:pt x="1218" y="1925"/>
                </a:cubicBezTo>
                <a:cubicBezTo>
                  <a:pt x="1219" y="1927"/>
                  <a:pt x="1219" y="1927"/>
                  <a:pt x="1219" y="1927"/>
                </a:cubicBezTo>
                <a:cubicBezTo>
                  <a:pt x="1219" y="1927"/>
                  <a:pt x="1219" y="1927"/>
                  <a:pt x="1219" y="1927"/>
                </a:cubicBezTo>
                <a:cubicBezTo>
                  <a:pt x="1219" y="1931"/>
                  <a:pt x="1220" y="1936"/>
                  <a:pt x="1221" y="1940"/>
                </a:cubicBezTo>
                <a:cubicBezTo>
                  <a:pt x="1224" y="1955"/>
                  <a:pt x="1224" y="1955"/>
                  <a:pt x="1224" y="1955"/>
                </a:cubicBezTo>
                <a:cubicBezTo>
                  <a:pt x="1225" y="1957"/>
                  <a:pt x="1224" y="1959"/>
                  <a:pt x="1223" y="1961"/>
                </a:cubicBezTo>
                <a:cubicBezTo>
                  <a:pt x="1223" y="1962"/>
                  <a:pt x="1222" y="1963"/>
                  <a:pt x="1220" y="1964"/>
                </a:cubicBezTo>
                <a:cubicBezTo>
                  <a:pt x="1220" y="1965"/>
                  <a:pt x="1219" y="1965"/>
                  <a:pt x="1219" y="1966"/>
                </a:cubicBezTo>
                <a:cubicBezTo>
                  <a:pt x="1219" y="1966"/>
                  <a:pt x="1218" y="1966"/>
                  <a:pt x="1218" y="1966"/>
                </a:cubicBezTo>
                <a:cubicBezTo>
                  <a:pt x="1218" y="1966"/>
                  <a:pt x="1218" y="1966"/>
                  <a:pt x="1218" y="1967"/>
                </a:cubicBezTo>
                <a:cubicBezTo>
                  <a:pt x="1217" y="1967"/>
                  <a:pt x="1216" y="1967"/>
                  <a:pt x="1215" y="1968"/>
                </a:cubicBezTo>
                <a:cubicBezTo>
                  <a:pt x="1215" y="1968"/>
                  <a:pt x="1214" y="1968"/>
                  <a:pt x="1213" y="1969"/>
                </a:cubicBezTo>
                <a:cubicBezTo>
                  <a:pt x="1213" y="1969"/>
                  <a:pt x="1212" y="1969"/>
                  <a:pt x="1212" y="1969"/>
                </a:cubicBezTo>
                <a:cubicBezTo>
                  <a:pt x="1211" y="1969"/>
                  <a:pt x="1211" y="1970"/>
                  <a:pt x="1210" y="1970"/>
                </a:cubicBezTo>
                <a:cubicBezTo>
                  <a:pt x="1209" y="1970"/>
                  <a:pt x="1209" y="1970"/>
                  <a:pt x="1208" y="1970"/>
                </a:cubicBezTo>
                <a:cubicBezTo>
                  <a:pt x="1208" y="1970"/>
                  <a:pt x="1207" y="1970"/>
                  <a:pt x="1207" y="1970"/>
                </a:cubicBezTo>
                <a:cubicBezTo>
                  <a:pt x="1206" y="1971"/>
                  <a:pt x="1205" y="1971"/>
                  <a:pt x="1204" y="1971"/>
                </a:cubicBezTo>
                <a:cubicBezTo>
                  <a:pt x="1202" y="1971"/>
                  <a:pt x="1201" y="1971"/>
                  <a:pt x="1199" y="1971"/>
                </a:cubicBezTo>
                <a:cubicBezTo>
                  <a:pt x="1199" y="1971"/>
                  <a:pt x="1199" y="1971"/>
                  <a:pt x="1199" y="1971"/>
                </a:cubicBezTo>
                <a:cubicBezTo>
                  <a:pt x="1199" y="1971"/>
                  <a:pt x="1199" y="1971"/>
                  <a:pt x="1199" y="1971"/>
                </a:cubicBezTo>
                <a:cubicBezTo>
                  <a:pt x="1181" y="1971"/>
                  <a:pt x="1164" y="1971"/>
                  <a:pt x="1147" y="1971"/>
                </a:cubicBezTo>
                <a:cubicBezTo>
                  <a:pt x="1145" y="1971"/>
                  <a:pt x="1143" y="1971"/>
                  <a:pt x="1141" y="1971"/>
                </a:cubicBezTo>
                <a:cubicBezTo>
                  <a:pt x="1141" y="1971"/>
                  <a:pt x="1140" y="1971"/>
                  <a:pt x="1140" y="1971"/>
                </a:cubicBezTo>
                <a:cubicBezTo>
                  <a:pt x="1139" y="1971"/>
                  <a:pt x="1137" y="1970"/>
                  <a:pt x="1136" y="1970"/>
                </a:cubicBezTo>
                <a:cubicBezTo>
                  <a:pt x="1136" y="1970"/>
                  <a:pt x="1136" y="1970"/>
                  <a:pt x="1136" y="1970"/>
                </a:cubicBezTo>
                <a:cubicBezTo>
                  <a:pt x="1135" y="1970"/>
                  <a:pt x="1135" y="1970"/>
                  <a:pt x="1135" y="1970"/>
                </a:cubicBezTo>
                <a:cubicBezTo>
                  <a:pt x="1134" y="1969"/>
                  <a:pt x="1132" y="1969"/>
                  <a:pt x="1131" y="1969"/>
                </a:cubicBezTo>
                <a:cubicBezTo>
                  <a:pt x="1130" y="1968"/>
                  <a:pt x="1130" y="1968"/>
                  <a:pt x="1129" y="1968"/>
                </a:cubicBezTo>
                <a:cubicBezTo>
                  <a:pt x="1128" y="1967"/>
                  <a:pt x="1128" y="1967"/>
                  <a:pt x="1127" y="1967"/>
                </a:cubicBezTo>
                <a:cubicBezTo>
                  <a:pt x="1127" y="1967"/>
                  <a:pt x="1126" y="1967"/>
                  <a:pt x="1126" y="1966"/>
                </a:cubicBezTo>
                <a:cubicBezTo>
                  <a:pt x="1124" y="1965"/>
                  <a:pt x="1121" y="1963"/>
                  <a:pt x="1120" y="1961"/>
                </a:cubicBezTo>
                <a:close/>
                <a:moveTo>
                  <a:pt x="1244" y="2063"/>
                </a:moveTo>
                <a:cubicBezTo>
                  <a:pt x="1243" y="2066"/>
                  <a:pt x="1241" y="2068"/>
                  <a:pt x="1238" y="2070"/>
                </a:cubicBezTo>
                <a:cubicBezTo>
                  <a:pt x="1236" y="2072"/>
                  <a:pt x="1233" y="2074"/>
                  <a:pt x="1229" y="2075"/>
                </a:cubicBezTo>
                <a:cubicBezTo>
                  <a:pt x="1225" y="2076"/>
                  <a:pt x="1221" y="2076"/>
                  <a:pt x="1217" y="2076"/>
                </a:cubicBezTo>
                <a:cubicBezTo>
                  <a:pt x="1205" y="2076"/>
                  <a:pt x="1205" y="2076"/>
                  <a:pt x="1205" y="2076"/>
                </a:cubicBezTo>
                <a:cubicBezTo>
                  <a:pt x="1205" y="2076"/>
                  <a:pt x="1205" y="2076"/>
                  <a:pt x="1205" y="2076"/>
                </a:cubicBezTo>
                <a:cubicBezTo>
                  <a:pt x="1189" y="2076"/>
                  <a:pt x="1174" y="2076"/>
                  <a:pt x="1158" y="2077"/>
                </a:cubicBezTo>
                <a:cubicBezTo>
                  <a:pt x="1156" y="2077"/>
                  <a:pt x="1154" y="2076"/>
                  <a:pt x="1152" y="2076"/>
                </a:cubicBezTo>
                <a:cubicBezTo>
                  <a:pt x="1152" y="2076"/>
                  <a:pt x="1151" y="2076"/>
                  <a:pt x="1151" y="2076"/>
                </a:cubicBezTo>
                <a:cubicBezTo>
                  <a:pt x="1149" y="2076"/>
                  <a:pt x="1148" y="2075"/>
                  <a:pt x="1146" y="2075"/>
                </a:cubicBezTo>
                <a:cubicBezTo>
                  <a:pt x="1146" y="2075"/>
                  <a:pt x="1146" y="2075"/>
                  <a:pt x="1146" y="2075"/>
                </a:cubicBezTo>
                <a:cubicBezTo>
                  <a:pt x="1145" y="2075"/>
                  <a:pt x="1145" y="2075"/>
                  <a:pt x="1145" y="2075"/>
                </a:cubicBezTo>
                <a:cubicBezTo>
                  <a:pt x="1138" y="2073"/>
                  <a:pt x="1132" y="2069"/>
                  <a:pt x="1128" y="2064"/>
                </a:cubicBezTo>
                <a:cubicBezTo>
                  <a:pt x="1128" y="2064"/>
                  <a:pt x="1128" y="2064"/>
                  <a:pt x="1128" y="2064"/>
                </a:cubicBezTo>
                <a:cubicBezTo>
                  <a:pt x="1128" y="2064"/>
                  <a:pt x="1128" y="2064"/>
                  <a:pt x="1128" y="2064"/>
                </a:cubicBezTo>
                <a:cubicBezTo>
                  <a:pt x="1127" y="2063"/>
                  <a:pt x="1126" y="2062"/>
                  <a:pt x="1126" y="2060"/>
                </a:cubicBezTo>
                <a:cubicBezTo>
                  <a:pt x="1126" y="2060"/>
                  <a:pt x="1126" y="2059"/>
                  <a:pt x="1125" y="2059"/>
                </a:cubicBezTo>
                <a:cubicBezTo>
                  <a:pt x="1125" y="2058"/>
                  <a:pt x="1125" y="2057"/>
                  <a:pt x="1125" y="2057"/>
                </a:cubicBezTo>
                <a:cubicBezTo>
                  <a:pt x="1125" y="2056"/>
                  <a:pt x="1125" y="2056"/>
                  <a:pt x="1125" y="2056"/>
                </a:cubicBezTo>
                <a:cubicBezTo>
                  <a:pt x="1125" y="2055"/>
                  <a:pt x="1125" y="2055"/>
                  <a:pt x="1125" y="2055"/>
                </a:cubicBezTo>
                <a:cubicBezTo>
                  <a:pt x="1125" y="2055"/>
                  <a:pt x="1125" y="2055"/>
                  <a:pt x="1125" y="2055"/>
                </a:cubicBezTo>
                <a:cubicBezTo>
                  <a:pt x="1124" y="2046"/>
                  <a:pt x="1123" y="2037"/>
                  <a:pt x="1123" y="2029"/>
                </a:cubicBezTo>
                <a:cubicBezTo>
                  <a:pt x="1123" y="2027"/>
                  <a:pt x="1122" y="2026"/>
                  <a:pt x="1122" y="2024"/>
                </a:cubicBezTo>
                <a:cubicBezTo>
                  <a:pt x="1122" y="2020"/>
                  <a:pt x="1122" y="2020"/>
                  <a:pt x="1122" y="2020"/>
                </a:cubicBezTo>
                <a:cubicBezTo>
                  <a:pt x="1122" y="2019"/>
                  <a:pt x="1122" y="2019"/>
                  <a:pt x="1122" y="2019"/>
                </a:cubicBezTo>
                <a:cubicBezTo>
                  <a:pt x="1122" y="2018"/>
                  <a:pt x="1122" y="2017"/>
                  <a:pt x="1122" y="2016"/>
                </a:cubicBezTo>
                <a:cubicBezTo>
                  <a:pt x="1122" y="2016"/>
                  <a:pt x="1123" y="2016"/>
                  <a:pt x="1123" y="2015"/>
                </a:cubicBezTo>
                <a:cubicBezTo>
                  <a:pt x="1123" y="2014"/>
                  <a:pt x="1123" y="2014"/>
                  <a:pt x="1123" y="2013"/>
                </a:cubicBezTo>
                <a:cubicBezTo>
                  <a:pt x="1124" y="2013"/>
                  <a:pt x="1124" y="2013"/>
                  <a:pt x="1124" y="2012"/>
                </a:cubicBezTo>
                <a:cubicBezTo>
                  <a:pt x="1124" y="2012"/>
                  <a:pt x="1124" y="2012"/>
                  <a:pt x="1124" y="2012"/>
                </a:cubicBezTo>
                <a:cubicBezTo>
                  <a:pt x="1125" y="2011"/>
                  <a:pt x="1125" y="2010"/>
                  <a:pt x="1126" y="2010"/>
                </a:cubicBezTo>
                <a:cubicBezTo>
                  <a:pt x="1126" y="2009"/>
                  <a:pt x="1127" y="2009"/>
                  <a:pt x="1127" y="2009"/>
                </a:cubicBezTo>
                <a:cubicBezTo>
                  <a:pt x="1128" y="2008"/>
                  <a:pt x="1128" y="2008"/>
                  <a:pt x="1129" y="2007"/>
                </a:cubicBezTo>
                <a:cubicBezTo>
                  <a:pt x="1129" y="2007"/>
                  <a:pt x="1129" y="2007"/>
                  <a:pt x="1130" y="2006"/>
                </a:cubicBezTo>
                <a:cubicBezTo>
                  <a:pt x="1130" y="2006"/>
                  <a:pt x="1130" y="2006"/>
                  <a:pt x="1130" y="2006"/>
                </a:cubicBezTo>
                <a:cubicBezTo>
                  <a:pt x="1131" y="2006"/>
                  <a:pt x="1132" y="2005"/>
                  <a:pt x="1133" y="2004"/>
                </a:cubicBezTo>
                <a:cubicBezTo>
                  <a:pt x="1134" y="2004"/>
                  <a:pt x="1134" y="2004"/>
                  <a:pt x="1134" y="2004"/>
                </a:cubicBezTo>
                <a:cubicBezTo>
                  <a:pt x="1134" y="2004"/>
                  <a:pt x="1135" y="2004"/>
                  <a:pt x="1135" y="2004"/>
                </a:cubicBezTo>
                <a:cubicBezTo>
                  <a:pt x="1135" y="2004"/>
                  <a:pt x="1135" y="2004"/>
                  <a:pt x="1136" y="2004"/>
                </a:cubicBezTo>
                <a:cubicBezTo>
                  <a:pt x="1137" y="2003"/>
                  <a:pt x="1138" y="2003"/>
                  <a:pt x="1139" y="2003"/>
                </a:cubicBezTo>
                <a:cubicBezTo>
                  <a:pt x="1139" y="2002"/>
                  <a:pt x="1140" y="2002"/>
                  <a:pt x="1140" y="2002"/>
                </a:cubicBezTo>
                <a:cubicBezTo>
                  <a:pt x="1141" y="2002"/>
                  <a:pt x="1141" y="2002"/>
                  <a:pt x="1142" y="2002"/>
                </a:cubicBezTo>
                <a:cubicBezTo>
                  <a:pt x="1143" y="2002"/>
                  <a:pt x="1145" y="2001"/>
                  <a:pt x="1147" y="2001"/>
                </a:cubicBezTo>
                <a:cubicBezTo>
                  <a:pt x="1147" y="2001"/>
                  <a:pt x="1148" y="2001"/>
                  <a:pt x="1148" y="2001"/>
                </a:cubicBezTo>
                <a:cubicBezTo>
                  <a:pt x="1149" y="2001"/>
                  <a:pt x="1149" y="2001"/>
                  <a:pt x="1150" y="2001"/>
                </a:cubicBezTo>
                <a:cubicBezTo>
                  <a:pt x="1153" y="2001"/>
                  <a:pt x="1153" y="2001"/>
                  <a:pt x="1153" y="2001"/>
                </a:cubicBezTo>
                <a:cubicBezTo>
                  <a:pt x="1155" y="2001"/>
                  <a:pt x="1158" y="2001"/>
                  <a:pt x="1160" y="2001"/>
                </a:cubicBezTo>
                <a:cubicBezTo>
                  <a:pt x="1163" y="2001"/>
                  <a:pt x="1165" y="2001"/>
                  <a:pt x="1168" y="2001"/>
                </a:cubicBezTo>
                <a:cubicBezTo>
                  <a:pt x="1191" y="2001"/>
                  <a:pt x="1191" y="2001"/>
                  <a:pt x="1191" y="2001"/>
                </a:cubicBezTo>
                <a:cubicBezTo>
                  <a:pt x="1197" y="2001"/>
                  <a:pt x="1203" y="2001"/>
                  <a:pt x="1209" y="2001"/>
                </a:cubicBezTo>
                <a:cubicBezTo>
                  <a:pt x="1210" y="2001"/>
                  <a:pt x="1211" y="2001"/>
                  <a:pt x="1212" y="2002"/>
                </a:cubicBezTo>
                <a:cubicBezTo>
                  <a:pt x="1212" y="2002"/>
                  <a:pt x="1213" y="2002"/>
                  <a:pt x="1214" y="2002"/>
                </a:cubicBezTo>
                <a:cubicBezTo>
                  <a:pt x="1214" y="2002"/>
                  <a:pt x="1214" y="2002"/>
                  <a:pt x="1215" y="2002"/>
                </a:cubicBezTo>
                <a:cubicBezTo>
                  <a:pt x="1215" y="2002"/>
                  <a:pt x="1216" y="2002"/>
                  <a:pt x="1216" y="2002"/>
                </a:cubicBezTo>
                <a:cubicBezTo>
                  <a:pt x="1216" y="2002"/>
                  <a:pt x="1216" y="2003"/>
                  <a:pt x="1217" y="2003"/>
                </a:cubicBezTo>
                <a:cubicBezTo>
                  <a:pt x="1218" y="2003"/>
                  <a:pt x="1219" y="2003"/>
                  <a:pt x="1220" y="2004"/>
                </a:cubicBezTo>
                <a:cubicBezTo>
                  <a:pt x="1221" y="2004"/>
                  <a:pt x="1221" y="2004"/>
                  <a:pt x="1222" y="2004"/>
                </a:cubicBezTo>
                <a:cubicBezTo>
                  <a:pt x="1222" y="2005"/>
                  <a:pt x="1223" y="2005"/>
                  <a:pt x="1223" y="2005"/>
                </a:cubicBezTo>
                <a:cubicBezTo>
                  <a:pt x="1224" y="2005"/>
                  <a:pt x="1225" y="2006"/>
                  <a:pt x="1226" y="2006"/>
                </a:cubicBezTo>
                <a:cubicBezTo>
                  <a:pt x="1229" y="2008"/>
                  <a:pt x="1231" y="2010"/>
                  <a:pt x="1233" y="2012"/>
                </a:cubicBezTo>
                <a:cubicBezTo>
                  <a:pt x="1235" y="2014"/>
                  <a:pt x="1237" y="2017"/>
                  <a:pt x="1237" y="2019"/>
                </a:cubicBezTo>
                <a:cubicBezTo>
                  <a:pt x="1240" y="2034"/>
                  <a:pt x="1240" y="2034"/>
                  <a:pt x="1240" y="2034"/>
                </a:cubicBezTo>
                <a:cubicBezTo>
                  <a:pt x="1241" y="2040"/>
                  <a:pt x="1243" y="2046"/>
                  <a:pt x="1244" y="2052"/>
                </a:cubicBezTo>
                <a:cubicBezTo>
                  <a:pt x="1244" y="2052"/>
                  <a:pt x="1244" y="2052"/>
                  <a:pt x="1244" y="2052"/>
                </a:cubicBezTo>
                <a:cubicBezTo>
                  <a:pt x="1244" y="2055"/>
                  <a:pt x="1244" y="2055"/>
                  <a:pt x="1244" y="2055"/>
                </a:cubicBezTo>
                <a:cubicBezTo>
                  <a:pt x="1245" y="2058"/>
                  <a:pt x="1245" y="2061"/>
                  <a:pt x="1244" y="2063"/>
                </a:cubicBezTo>
                <a:close/>
                <a:moveTo>
                  <a:pt x="1349" y="1880"/>
                </a:moveTo>
                <a:cubicBezTo>
                  <a:pt x="1346" y="1879"/>
                  <a:pt x="1344" y="1878"/>
                  <a:pt x="1342" y="1876"/>
                </a:cubicBezTo>
                <a:cubicBezTo>
                  <a:pt x="1340" y="1875"/>
                  <a:pt x="1338" y="1873"/>
                  <a:pt x="1338" y="1871"/>
                </a:cubicBezTo>
                <a:cubicBezTo>
                  <a:pt x="1337" y="1868"/>
                  <a:pt x="1337" y="1868"/>
                  <a:pt x="1337" y="1868"/>
                </a:cubicBezTo>
                <a:cubicBezTo>
                  <a:pt x="1335" y="1863"/>
                  <a:pt x="1333" y="1859"/>
                  <a:pt x="1332" y="1854"/>
                </a:cubicBezTo>
                <a:cubicBezTo>
                  <a:pt x="1331" y="1852"/>
                  <a:pt x="1329" y="1848"/>
                  <a:pt x="1329" y="1845"/>
                </a:cubicBezTo>
                <a:cubicBezTo>
                  <a:pt x="1329" y="1845"/>
                  <a:pt x="1329" y="1845"/>
                  <a:pt x="1329" y="1844"/>
                </a:cubicBezTo>
                <a:cubicBezTo>
                  <a:pt x="1329" y="1844"/>
                  <a:pt x="1329" y="1844"/>
                  <a:pt x="1329" y="1844"/>
                </a:cubicBezTo>
                <a:cubicBezTo>
                  <a:pt x="1329" y="1844"/>
                  <a:pt x="1329" y="1843"/>
                  <a:pt x="1329" y="1843"/>
                </a:cubicBezTo>
                <a:cubicBezTo>
                  <a:pt x="1329" y="1843"/>
                  <a:pt x="1329" y="1843"/>
                  <a:pt x="1329" y="1842"/>
                </a:cubicBezTo>
                <a:cubicBezTo>
                  <a:pt x="1329" y="1842"/>
                  <a:pt x="1329" y="1842"/>
                  <a:pt x="1329" y="1842"/>
                </a:cubicBezTo>
                <a:cubicBezTo>
                  <a:pt x="1333" y="1834"/>
                  <a:pt x="1348" y="1835"/>
                  <a:pt x="1355" y="1835"/>
                </a:cubicBezTo>
                <a:cubicBezTo>
                  <a:pt x="1392" y="1835"/>
                  <a:pt x="1392" y="1835"/>
                  <a:pt x="1392" y="1835"/>
                </a:cubicBezTo>
                <a:cubicBezTo>
                  <a:pt x="1396" y="1835"/>
                  <a:pt x="1399" y="1835"/>
                  <a:pt x="1402" y="1836"/>
                </a:cubicBezTo>
                <a:cubicBezTo>
                  <a:pt x="1403" y="1836"/>
                  <a:pt x="1404" y="1836"/>
                  <a:pt x="1405" y="1836"/>
                </a:cubicBezTo>
                <a:cubicBezTo>
                  <a:pt x="1405" y="1836"/>
                  <a:pt x="1405" y="1837"/>
                  <a:pt x="1406" y="1837"/>
                </a:cubicBezTo>
                <a:cubicBezTo>
                  <a:pt x="1406" y="1837"/>
                  <a:pt x="1407" y="1837"/>
                  <a:pt x="1408" y="1837"/>
                </a:cubicBezTo>
                <a:cubicBezTo>
                  <a:pt x="1409" y="1837"/>
                  <a:pt x="1410" y="1838"/>
                  <a:pt x="1411" y="1838"/>
                </a:cubicBezTo>
                <a:cubicBezTo>
                  <a:pt x="1411" y="1838"/>
                  <a:pt x="1411" y="1838"/>
                  <a:pt x="1411" y="1838"/>
                </a:cubicBezTo>
                <a:cubicBezTo>
                  <a:pt x="1411" y="1838"/>
                  <a:pt x="1411" y="1838"/>
                  <a:pt x="1411" y="1838"/>
                </a:cubicBezTo>
                <a:cubicBezTo>
                  <a:pt x="1412" y="1839"/>
                  <a:pt x="1413" y="1839"/>
                  <a:pt x="1414" y="1840"/>
                </a:cubicBezTo>
                <a:cubicBezTo>
                  <a:pt x="1415" y="1840"/>
                  <a:pt x="1415" y="1840"/>
                  <a:pt x="1416" y="1841"/>
                </a:cubicBezTo>
                <a:cubicBezTo>
                  <a:pt x="1416" y="1841"/>
                  <a:pt x="1416" y="1841"/>
                  <a:pt x="1417" y="1841"/>
                </a:cubicBezTo>
                <a:cubicBezTo>
                  <a:pt x="1417" y="1841"/>
                  <a:pt x="1417" y="1841"/>
                  <a:pt x="1417" y="1842"/>
                </a:cubicBezTo>
                <a:cubicBezTo>
                  <a:pt x="1418" y="1842"/>
                  <a:pt x="1418" y="1842"/>
                  <a:pt x="1418" y="1842"/>
                </a:cubicBezTo>
                <a:cubicBezTo>
                  <a:pt x="1420" y="1844"/>
                  <a:pt x="1422" y="1845"/>
                  <a:pt x="1423" y="1847"/>
                </a:cubicBezTo>
                <a:cubicBezTo>
                  <a:pt x="1423" y="1847"/>
                  <a:pt x="1423" y="1847"/>
                  <a:pt x="1423" y="1847"/>
                </a:cubicBezTo>
                <a:cubicBezTo>
                  <a:pt x="1426" y="1852"/>
                  <a:pt x="1428" y="1859"/>
                  <a:pt x="1431" y="1864"/>
                </a:cubicBezTo>
                <a:cubicBezTo>
                  <a:pt x="1431" y="1864"/>
                  <a:pt x="1431" y="1864"/>
                  <a:pt x="1431" y="1864"/>
                </a:cubicBezTo>
                <a:cubicBezTo>
                  <a:pt x="1432" y="1867"/>
                  <a:pt x="1434" y="1870"/>
                  <a:pt x="1435" y="1873"/>
                </a:cubicBezTo>
                <a:cubicBezTo>
                  <a:pt x="1435" y="1873"/>
                  <a:pt x="1435" y="1873"/>
                  <a:pt x="1435" y="1873"/>
                </a:cubicBezTo>
                <a:cubicBezTo>
                  <a:pt x="1435" y="1873"/>
                  <a:pt x="1435" y="1873"/>
                  <a:pt x="1435" y="1874"/>
                </a:cubicBezTo>
                <a:cubicBezTo>
                  <a:pt x="1436" y="1879"/>
                  <a:pt x="1431" y="1882"/>
                  <a:pt x="1425" y="1883"/>
                </a:cubicBezTo>
                <a:cubicBezTo>
                  <a:pt x="1425" y="1883"/>
                  <a:pt x="1425" y="1883"/>
                  <a:pt x="1425" y="1883"/>
                </a:cubicBezTo>
                <a:cubicBezTo>
                  <a:pt x="1425" y="1883"/>
                  <a:pt x="1424" y="1883"/>
                  <a:pt x="1424" y="1883"/>
                </a:cubicBezTo>
                <a:cubicBezTo>
                  <a:pt x="1423" y="1884"/>
                  <a:pt x="1422" y="1884"/>
                  <a:pt x="1421" y="1884"/>
                </a:cubicBezTo>
                <a:cubicBezTo>
                  <a:pt x="1421" y="1884"/>
                  <a:pt x="1420" y="1884"/>
                  <a:pt x="1420" y="1884"/>
                </a:cubicBezTo>
                <a:cubicBezTo>
                  <a:pt x="1419" y="1884"/>
                  <a:pt x="1418" y="1884"/>
                  <a:pt x="1417" y="1884"/>
                </a:cubicBezTo>
                <a:cubicBezTo>
                  <a:pt x="1417" y="1884"/>
                  <a:pt x="1416" y="1884"/>
                  <a:pt x="1416" y="1884"/>
                </a:cubicBezTo>
                <a:cubicBezTo>
                  <a:pt x="1416" y="1884"/>
                  <a:pt x="1416" y="1884"/>
                  <a:pt x="1415" y="1884"/>
                </a:cubicBezTo>
                <a:cubicBezTo>
                  <a:pt x="1414" y="1884"/>
                  <a:pt x="1414" y="1884"/>
                  <a:pt x="1414" y="1884"/>
                </a:cubicBezTo>
                <a:cubicBezTo>
                  <a:pt x="1408" y="1884"/>
                  <a:pt x="1403" y="1884"/>
                  <a:pt x="1397" y="1884"/>
                </a:cubicBezTo>
                <a:cubicBezTo>
                  <a:pt x="1387" y="1884"/>
                  <a:pt x="1378" y="1884"/>
                  <a:pt x="1368" y="1884"/>
                </a:cubicBezTo>
                <a:cubicBezTo>
                  <a:pt x="1362" y="1884"/>
                  <a:pt x="1355" y="1883"/>
                  <a:pt x="1349" y="1880"/>
                </a:cubicBezTo>
                <a:cubicBezTo>
                  <a:pt x="1349" y="1880"/>
                  <a:pt x="1349" y="1880"/>
                  <a:pt x="1349" y="1880"/>
                </a:cubicBezTo>
                <a:close/>
                <a:moveTo>
                  <a:pt x="1373" y="1961"/>
                </a:moveTo>
                <a:cubicBezTo>
                  <a:pt x="1371" y="1959"/>
                  <a:pt x="1369" y="1956"/>
                  <a:pt x="1369" y="1954"/>
                </a:cubicBezTo>
                <a:cubicBezTo>
                  <a:pt x="1363" y="1940"/>
                  <a:pt x="1363" y="1940"/>
                  <a:pt x="1363" y="1940"/>
                </a:cubicBezTo>
                <a:cubicBezTo>
                  <a:pt x="1362" y="1935"/>
                  <a:pt x="1360" y="1931"/>
                  <a:pt x="1359" y="1927"/>
                </a:cubicBezTo>
                <a:cubicBezTo>
                  <a:pt x="1359" y="1927"/>
                  <a:pt x="1359" y="1927"/>
                  <a:pt x="1359" y="1927"/>
                </a:cubicBezTo>
                <a:cubicBezTo>
                  <a:pt x="1358" y="1925"/>
                  <a:pt x="1358" y="1925"/>
                  <a:pt x="1358" y="1925"/>
                </a:cubicBezTo>
                <a:cubicBezTo>
                  <a:pt x="1357" y="1923"/>
                  <a:pt x="1357" y="1921"/>
                  <a:pt x="1358" y="1919"/>
                </a:cubicBezTo>
                <a:cubicBezTo>
                  <a:pt x="1358" y="1918"/>
                  <a:pt x="1359" y="1917"/>
                  <a:pt x="1360" y="1916"/>
                </a:cubicBezTo>
                <a:cubicBezTo>
                  <a:pt x="1360" y="1916"/>
                  <a:pt x="1361" y="1916"/>
                  <a:pt x="1361" y="1915"/>
                </a:cubicBezTo>
                <a:cubicBezTo>
                  <a:pt x="1361" y="1915"/>
                  <a:pt x="1361" y="1915"/>
                  <a:pt x="1362" y="1915"/>
                </a:cubicBezTo>
                <a:cubicBezTo>
                  <a:pt x="1364" y="1913"/>
                  <a:pt x="1366" y="1912"/>
                  <a:pt x="1369" y="1911"/>
                </a:cubicBezTo>
                <a:cubicBezTo>
                  <a:pt x="1371" y="1911"/>
                  <a:pt x="1374" y="1910"/>
                  <a:pt x="1376" y="1910"/>
                </a:cubicBezTo>
                <a:cubicBezTo>
                  <a:pt x="1386" y="1909"/>
                  <a:pt x="1397" y="1910"/>
                  <a:pt x="1402" y="1910"/>
                </a:cubicBezTo>
                <a:cubicBezTo>
                  <a:pt x="1420" y="1910"/>
                  <a:pt x="1451" y="1906"/>
                  <a:pt x="1461" y="1925"/>
                </a:cubicBezTo>
                <a:cubicBezTo>
                  <a:pt x="1461" y="1925"/>
                  <a:pt x="1461" y="1925"/>
                  <a:pt x="1461" y="1925"/>
                </a:cubicBezTo>
                <a:cubicBezTo>
                  <a:pt x="1461" y="1925"/>
                  <a:pt x="1461" y="1925"/>
                  <a:pt x="1461" y="1925"/>
                </a:cubicBezTo>
                <a:cubicBezTo>
                  <a:pt x="1461" y="1925"/>
                  <a:pt x="1461" y="1925"/>
                  <a:pt x="1461" y="1925"/>
                </a:cubicBezTo>
                <a:cubicBezTo>
                  <a:pt x="1465" y="1933"/>
                  <a:pt x="1469" y="1940"/>
                  <a:pt x="1473" y="1948"/>
                </a:cubicBezTo>
                <a:cubicBezTo>
                  <a:pt x="1474" y="1951"/>
                  <a:pt x="1476" y="1953"/>
                  <a:pt x="1476" y="1956"/>
                </a:cubicBezTo>
                <a:cubicBezTo>
                  <a:pt x="1476" y="1956"/>
                  <a:pt x="1476" y="1956"/>
                  <a:pt x="1476" y="1957"/>
                </a:cubicBezTo>
                <a:cubicBezTo>
                  <a:pt x="1477" y="1957"/>
                  <a:pt x="1477" y="1958"/>
                  <a:pt x="1477" y="1958"/>
                </a:cubicBezTo>
                <a:cubicBezTo>
                  <a:pt x="1477" y="1959"/>
                  <a:pt x="1477" y="1959"/>
                  <a:pt x="1477" y="1960"/>
                </a:cubicBezTo>
                <a:cubicBezTo>
                  <a:pt x="1477" y="1960"/>
                  <a:pt x="1477" y="1960"/>
                  <a:pt x="1477" y="1960"/>
                </a:cubicBezTo>
                <a:cubicBezTo>
                  <a:pt x="1477" y="1960"/>
                  <a:pt x="1476" y="1961"/>
                  <a:pt x="1476" y="1961"/>
                </a:cubicBezTo>
                <a:cubicBezTo>
                  <a:pt x="1476" y="1962"/>
                  <a:pt x="1476" y="1962"/>
                  <a:pt x="1475" y="1963"/>
                </a:cubicBezTo>
                <a:cubicBezTo>
                  <a:pt x="1475" y="1963"/>
                  <a:pt x="1475" y="1963"/>
                  <a:pt x="1475" y="1963"/>
                </a:cubicBezTo>
                <a:cubicBezTo>
                  <a:pt x="1475" y="1964"/>
                  <a:pt x="1474" y="1965"/>
                  <a:pt x="1474" y="1965"/>
                </a:cubicBezTo>
                <a:cubicBezTo>
                  <a:pt x="1473" y="1965"/>
                  <a:pt x="1473" y="1965"/>
                  <a:pt x="1473" y="1966"/>
                </a:cubicBezTo>
                <a:cubicBezTo>
                  <a:pt x="1473" y="1966"/>
                  <a:pt x="1473" y="1966"/>
                  <a:pt x="1472" y="1966"/>
                </a:cubicBezTo>
                <a:cubicBezTo>
                  <a:pt x="1472" y="1966"/>
                  <a:pt x="1472" y="1967"/>
                  <a:pt x="1471" y="1967"/>
                </a:cubicBezTo>
                <a:cubicBezTo>
                  <a:pt x="1470" y="1968"/>
                  <a:pt x="1468" y="1969"/>
                  <a:pt x="1466" y="1969"/>
                </a:cubicBezTo>
                <a:cubicBezTo>
                  <a:pt x="1465" y="1969"/>
                  <a:pt x="1465" y="1969"/>
                  <a:pt x="1464" y="1970"/>
                </a:cubicBezTo>
                <a:cubicBezTo>
                  <a:pt x="1463" y="1970"/>
                  <a:pt x="1462" y="1970"/>
                  <a:pt x="1462" y="1970"/>
                </a:cubicBezTo>
                <a:cubicBezTo>
                  <a:pt x="1461" y="1970"/>
                  <a:pt x="1461" y="1970"/>
                  <a:pt x="1461" y="1970"/>
                </a:cubicBezTo>
                <a:cubicBezTo>
                  <a:pt x="1460" y="1970"/>
                  <a:pt x="1460" y="1970"/>
                  <a:pt x="1460" y="1970"/>
                </a:cubicBezTo>
                <a:cubicBezTo>
                  <a:pt x="1441" y="1972"/>
                  <a:pt x="1422" y="1971"/>
                  <a:pt x="1403" y="1971"/>
                </a:cubicBezTo>
                <a:cubicBezTo>
                  <a:pt x="1401" y="1971"/>
                  <a:pt x="1399" y="1971"/>
                  <a:pt x="1397" y="1970"/>
                </a:cubicBezTo>
                <a:cubicBezTo>
                  <a:pt x="1397" y="1970"/>
                  <a:pt x="1397" y="1970"/>
                  <a:pt x="1397" y="1970"/>
                </a:cubicBezTo>
                <a:cubicBezTo>
                  <a:pt x="1390" y="1970"/>
                  <a:pt x="1383" y="1967"/>
                  <a:pt x="1377" y="1964"/>
                </a:cubicBezTo>
                <a:cubicBezTo>
                  <a:pt x="1376" y="1963"/>
                  <a:pt x="1374" y="1962"/>
                  <a:pt x="1373" y="1961"/>
                </a:cubicBezTo>
                <a:close/>
                <a:moveTo>
                  <a:pt x="1527" y="2063"/>
                </a:moveTo>
                <a:cubicBezTo>
                  <a:pt x="1527" y="2063"/>
                  <a:pt x="1527" y="2064"/>
                  <a:pt x="1527" y="2064"/>
                </a:cubicBezTo>
                <a:cubicBezTo>
                  <a:pt x="1527" y="2065"/>
                  <a:pt x="1526" y="2065"/>
                  <a:pt x="1526" y="2065"/>
                </a:cubicBezTo>
                <a:cubicBezTo>
                  <a:pt x="1526" y="2066"/>
                  <a:pt x="1526" y="2066"/>
                  <a:pt x="1525" y="2067"/>
                </a:cubicBezTo>
                <a:cubicBezTo>
                  <a:pt x="1525" y="2067"/>
                  <a:pt x="1525" y="2068"/>
                  <a:pt x="1525" y="2068"/>
                </a:cubicBezTo>
                <a:cubicBezTo>
                  <a:pt x="1525" y="2068"/>
                  <a:pt x="1524" y="2068"/>
                  <a:pt x="1524" y="2069"/>
                </a:cubicBezTo>
                <a:cubicBezTo>
                  <a:pt x="1524" y="2069"/>
                  <a:pt x="1524" y="2069"/>
                  <a:pt x="1524" y="2069"/>
                </a:cubicBezTo>
                <a:cubicBezTo>
                  <a:pt x="1524" y="2069"/>
                  <a:pt x="1523" y="2070"/>
                  <a:pt x="1523" y="2070"/>
                </a:cubicBezTo>
                <a:cubicBezTo>
                  <a:pt x="1520" y="2073"/>
                  <a:pt x="1515" y="2074"/>
                  <a:pt x="1511" y="2075"/>
                </a:cubicBezTo>
                <a:cubicBezTo>
                  <a:pt x="1510" y="2075"/>
                  <a:pt x="1510" y="2075"/>
                  <a:pt x="1510" y="2075"/>
                </a:cubicBezTo>
                <a:cubicBezTo>
                  <a:pt x="1508" y="2075"/>
                  <a:pt x="1506" y="2076"/>
                  <a:pt x="1504" y="2076"/>
                </a:cubicBezTo>
                <a:cubicBezTo>
                  <a:pt x="1504" y="2076"/>
                  <a:pt x="1504" y="2076"/>
                  <a:pt x="1504" y="2076"/>
                </a:cubicBezTo>
                <a:cubicBezTo>
                  <a:pt x="1503" y="2076"/>
                  <a:pt x="1503" y="2076"/>
                  <a:pt x="1503" y="2076"/>
                </a:cubicBezTo>
                <a:cubicBezTo>
                  <a:pt x="1501" y="2076"/>
                  <a:pt x="1499" y="2076"/>
                  <a:pt x="1497" y="2076"/>
                </a:cubicBezTo>
                <a:cubicBezTo>
                  <a:pt x="1446" y="2076"/>
                  <a:pt x="1446" y="2076"/>
                  <a:pt x="1446" y="2076"/>
                </a:cubicBezTo>
                <a:cubicBezTo>
                  <a:pt x="1444" y="2076"/>
                  <a:pt x="1441" y="2076"/>
                  <a:pt x="1439" y="2075"/>
                </a:cubicBezTo>
                <a:cubicBezTo>
                  <a:pt x="1439" y="2075"/>
                  <a:pt x="1438" y="2075"/>
                  <a:pt x="1438" y="2075"/>
                </a:cubicBezTo>
                <a:cubicBezTo>
                  <a:pt x="1427" y="2074"/>
                  <a:pt x="1414" y="2069"/>
                  <a:pt x="1408" y="2059"/>
                </a:cubicBezTo>
                <a:cubicBezTo>
                  <a:pt x="1407" y="2058"/>
                  <a:pt x="1407" y="2056"/>
                  <a:pt x="1406" y="2055"/>
                </a:cubicBezTo>
                <a:cubicBezTo>
                  <a:pt x="1406" y="2055"/>
                  <a:pt x="1406" y="2055"/>
                  <a:pt x="1406" y="2055"/>
                </a:cubicBezTo>
                <a:cubicBezTo>
                  <a:pt x="1406" y="2055"/>
                  <a:pt x="1406" y="2055"/>
                  <a:pt x="1406" y="2055"/>
                </a:cubicBezTo>
                <a:cubicBezTo>
                  <a:pt x="1403" y="2047"/>
                  <a:pt x="1400" y="2040"/>
                  <a:pt x="1398" y="2032"/>
                </a:cubicBezTo>
                <a:cubicBezTo>
                  <a:pt x="1396" y="2029"/>
                  <a:pt x="1394" y="2024"/>
                  <a:pt x="1393" y="2019"/>
                </a:cubicBezTo>
                <a:cubicBezTo>
                  <a:pt x="1393" y="2019"/>
                  <a:pt x="1393" y="2019"/>
                  <a:pt x="1393" y="2019"/>
                </a:cubicBezTo>
                <a:cubicBezTo>
                  <a:pt x="1393" y="2019"/>
                  <a:pt x="1393" y="2019"/>
                  <a:pt x="1393" y="2019"/>
                </a:cubicBezTo>
                <a:cubicBezTo>
                  <a:pt x="1392" y="2018"/>
                  <a:pt x="1392" y="2018"/>
                  <a:pt x="1392" y="2017"/>
                </a:cubicBezTo>
                <a:cubicBezTo>
                  <a:pt x="1392" y="2015"/>
                  <a:pt x="1392" y="2013"/>
                  <a:pt x="1392" y="2012"/>
                </a:cubicBezTo>
                <a:cubicBezTo>
                  <a:pt x="1393" y="2011"/>
                  <a:pt x="1393" y="2010"/>
                  <a:pt x="1394" y="2009"/>
                </a:cubicBezTo>
                <a:cubicBezTo>
                  <a:pt x="1394" y="2009"/>
                  <a:pt x="1394" y="2009"/>
                  <a:pt x="1394" y="2009"/>
                </a:cubicBezTo>
                <a:cubicBezTo>
                  <a:pt x="1397" y="2004"/>
                  <a:pt x="1403" y="2002"/>
                  <a:pt x="1409" y="2001"/>
                </a:cubicBezTo>
                <a:cubicBezTo>
                  <a:pt x="1409" y="2001"/>
                  <a:pt x="1409" y="2001"/>
                  <a:pt x="1410" y="2001"/>
                </a:cubicBezTo>
                <a:cubicBezTo>
                  <a:pt x="1411" y="2001"/>
                  <a:pt x="1413" y="2001"/>
                  <a:pt x="1414" y="2000"/>
                </a:cubicBezTo>
                <a:cubicBezTo>
                  <a:pt x="1414" y="2000"/>
                  <a:pt x="1415" y="2000"/>
                  <a:pt x="1415" y="2000"/>
                </a:cubicBezTo>
                <a:cubicBezTo>
                  <a:pt x="1418" y="2000"/>
                  <a:pt x="1418" y="2000"/>
                  <a:pt x="1418" y="2000"/>
                </a:cubicBezTo>
                <a:cubicBezTo>
                  <a:pt x="1419" y="2000"/>
                  <a:pt x="1420" y="2000"/>
                  <a:pt x="1421" y="2000"/>
                </a:cubicBezTo>
                <a:cubicBezTo>
                  <a:pt x="1437" y="2000"/>
                  <a:pt x="1453" y="2000"/>
                  <a:pt x="1469" y="2000"/>
                </a:cubicBezTo>
                <a:cubicBezTo>
                  <a:pt x="1469" y="2000"/>
                  <a:pt x="1469" y="2000"/>
                  <a:pt x="1469" y="2000"/>
                </a:cubicBezTo>
                <a:cubicBezTo>
                  <a:pt x="1469" y="2000"/>
                  <a:pt x="1469" y="2000"/>
                  <a:pt x="1469" y="2000"/>
                </a:cubicBezTo>
                <a:cubicBezTo>
                  <a:pt x="1471" y="2000"/>
                  <a:pt x="1473" y="2000"/>
                  <a:pt x="1475" y="2001"/>
                </a:cubicBezTo>
                <a:cubicBezTo>
                  <a:pt x="1475" y="2001"/>
                  <a:pt x="1476" y="2001"/>
                  <a:pt x="1476" y="2001"/>
                </a:cubicBezTo>
                <a:cubicBezTo>
                  <a:pt x="1487" y="2002"/>
                  <a:pt x="1499" y="2006"/>
                  <a:pt x="1505" y="2015"/>
                </a:cubicBezTo>
                <a:cubicBezTo>
                  <a:pt x="1506" y="2016"/>
                  <a:pt x="1507" y="2017"/>
                  <a:pt x="1508" y="2019"/>
                </a:cubicBezTo>
                <a:cubicBezTo>
                  <a:pt x="1509" y="2022"/>
                  <a:pt x="1509" y="2022"/>
                  <a:pt x="1509" y="2022"/>
                </a:cubicBezTo>
                <a:cubicBezTo>
                  <a:pt x="1512" y="2028"/>
                  <a:pt x="1516" y="2035"/>
                  <a:pt x="1519" y="2041"/>
                </a:cubicBezTo>
                <a:cubicBezTo>
                  <a:pt x="1521" y="2045"/>
                  <a:pt x="1524" y="2051"/>
                  <a:pt x="1526" y="2056"/>
                </a:cubicBezTo>
                <a:cubicBezTo>
                  <a:pt x="1527" y="2058"/>
                  <a:pt x="1527" y="2061"/>
                  <a:pt x="1527" y="2063"/>
                </a:cubicBezTo>
                <a:close/>
                <a:moveTo>
                  <a:pt x="1640" y="2000"/>
                </a:moveTo>
                <a:cubicBezTo>
                  <a:pt x="1642" y="2000"/>
                  <a:pt x="1643" y="2000"/>
                  <a:pt x="1645" y="2000"/>
                </a:cubicBezTo>
                <a:cubicBezTo>
                  <a:pt x="1645" y="2000"/>
                  <a:pt x="1645" y="2000"/>
                  <a:pt x="1646" y="2000"/>
                </a:cubicBezTo>
                <a:cubicBezTo>
                  <a:pt x="1657" y="2002"/>
                  <a:pt x="1669" y="2006"/>
                  <a:pt x="1677" y="2014"/>
                </a:cubicBezTo>
                <a:cubicBezTo>
                  <a:pt x="1678" y="2014"/>
                  <a:pt x="1678" y="2015"/>
                  <a:pt x="1678" y="2015"/>
                </a:cubicBezTo>
                <a:cubicBezTo>
                  <a:pt x="1679" y="2016"/>
                  <a:pt x="1679" y="2016"/>
                  <a:pt x="1680" y="2017"/>
                </a:cubicBezTo>
                <a:cubicBezTo>
                  <a:pt x="1680" y="2017"/>
                  <a:pt x="1680" y="2017"/>
                  <a:pt x="1680" y="2018"/>
                </a:cubicBezTo>
                <a:cubicBezTo>
                  <a:pt x="1681" y="2018"/>
                  <a:pt x="1681" y="2018"/>
                  <a:pt x="1681" y="2018"/>
                </a:cubicBezTo>
                <a:cubicBezTo>
                  <a:pt x="1682" y="2019"/>
                  <a:pt x="1682" y="2019"/>
                  <a:pt x="1682" y="2019"/>
                </a:cubicBezTo>
                <a:cubicBezTo>
                  <a:pt x="1685" y="2024"/>
                  <a:pt x="1688" y="2029"/>
                  <a:pt x="1692" y="2034"/>
                </a:cubicBezTo>
                <a:cubicBezTo>
                  <a:pt x="1692" y="2034"/>
                  <a:pt x="1692" y="2034"/>
                  <a:pt x="1692" y="2034"/>
                </a:cubicBezTo>
                <a:cubicBezTo>
                  <a:pt x="1697" y="2041"/>
                  <a:pt x="1703" y="2049"/>
                  <a:pt x="1707" y="2056"/>
                </a:cubicBezTo>
                <a:cubicBezTo>
                  <a:pt x="1707" y="2057"/>
                  <a:pt x="1707" y="2057"/>
                  <a:pt x="1708" y="2058"/>
                </a:cubicBezTo>
                <a:cubicBezTo>
                  <a:pt x="1708" y="2058"/>
                  <a:pt x="1708" y="2058"/>
                  <a:pt x="1708" y="2058"/>
                </a:cubicBezTo>
                <a:cubicBezTo>
                  <a:pt x="1709" y="2063"/>
                  <a:pt x="1709" y="2066"/>
                  <a:pt x="1707" y="2068"/>
                </a:cubicBezTo>
                <a:cubicBezTo>
                  <a:pt x="1706" y="2069"/>
                  <a:pt x="1706" y="2069"/>
                  <a:pt x="1706" y="2069"/>
                </a:cubicBezTo>
                <a:cubicBezTo>
                  <a:pt x="1705" y="2071"/>
                  <a:pt x="1702" y="2072"/>
                  <a:pt x="1699" y="2073"/>
                </a:cubicBezTo>
                <a:cubicBezTo>
                  <a:pt x="1696" y="2074"/>
                  <a:pt x="1692" y="2075"/>
                  <a:pt x="1688" y="2075"/>
                </a:cubicBezTo>
                <a:cubicBezTo>
                  <a:pt x="1684" y="2075"/>
                  <a:pt x="1684" y="2075"/>
                  <a:pt x="1684" y="2075"/>
                </a:cubicBezTo>
                <a:cubicBezTo>
                  <a:pt x="1684" y="2075"/>
                  <a:pt x="1684" y="2075"/>
                  <a:pt x="1684" y="2075"/>
                </a:cubicBezTo>
                <a:cubicBezTo>
                  <a:pt x="1666" y="2075"/>
                  <a:pt x="1648" y="2075"/>
                  <a:pt x="1629" y="2075"/>
                </a:cubicBezTo>
                <a:cubicBezTo>
                  <a:pt x="1627" y="2075"/>
                  <a:pt x="1625" y="2075"/>
                  <a:pt x="1623" y="2075"/>
                </a:cubicBezTo>
                <a:cubicBezTo>
                  <a:pt x="1623" y="2075"/>
                  <a:pt x="1623" y="2075"/>
                  <a:pt x="1623" y="2075"/>
                </a:cubicBezTo>
                <a:cubicBezTo>
                  <a:pt x="1610" y="2073"/>
                  <a:pt x="1597" y="2068"/>
                  <a:pt x="1589" y="2059"/>
                </a:cubicBezTo>
                <a:cubicBezTo>
                  <a:pt x="1588" y="2057"/>
                  <a:pt x="1587" y="2056"/>
                  <a:pt x="1586" y="2055"/>
                </a:cubicBezTo>
                <a:cubicBezTo>
                  <a:pt x="1586" y="2054"/>
                  <a:pt x="1586" y="2054"/>
                  <a:pt x="1586" y="2054"/>
                </a:cubicBezTo>
                <a:cubicBezTo>
                  <a:pt x="1586" y="2054"/>
                  <a:pt x="1586" y="2054"/>
                  <a:pt x="1586" y="2054"/>
                </a:cubicBezTo>
                <a:cubicBezTo>
                  <a:pt x="1582" y="2047"/>
                  <a:pt x="1578" y="2041"/>
                  <a:pt x="1574" y="2034"/>
                </a:cubicBezTo>
                <a:cubicBezTo>
                  <a:pt x="1571" y="2029"/>
                  <a:pt x="1566" y="2021"/>
                  <a:pt x="1564" y="2015"/>
                </a:cubicBezTo>
                <a:cubicBezTo>
                  <a:pt x="1564" y="2015"/>
                  <a:pt x="1564" y="2015"/>
                  <a:pt x="1564" y="2014"/>
                </a:cubicBezTo>
                <a:cubicBezTo>
                  <a:pt x="1564" y="2014"/>
                  <a:pt x="1564" y="2013"/>
                  <a:pt x="1564" y="2013"/>
                </a:cubicBezTo>
                <a:cubicBezTo>
                  <a:pt x="1564" y="2006"/>
                  <a:pt x="1568" y="2003"/>
                  <a:pt x="1574" y="2002"/>
                </a:cubicBezTo>
                <a:cubicBezTo>
                  <a:pt x="1574" y="2001"/>
                  <a:pt x="1574" y="2001"/>
                  <a:pt x="1574" y="2001"/>
                </a:cubicBezTo>
                <a:cubicBezTo>
                  <a:pt x="1574" y="2001"/>
                  <a:pt x="1575" y="2001"/>
                  <a:pt x="1575" y="2001"/>
                </a:cubicBezTo>
                <a:cubicBezTo>
                  <a:pt x="1575" y="2001"/>
                  <a:pt x="1576" y="2001"/>
                  <a:pt x="1576" y="2001"/>
                </a:cubicBezTo>
                <a:cubicBezTo>
                  <a:pt x="1579" y="2000"/>
                  <a:pt x="1581" y="2000"/>
                  <a:pt x="1585" y="2000"/>
                </a:cubicBezTo>
                <a:cubicBezTo>
                  <a:pt x="1621" y="2000"/>
                  <a:pt x="1621" y="2000"/>
                  <a:pt x="1621" y="2000"/>
                </a:cubicBezTo>
                <a:cubicBezTo>
                  <a:pt x="1627" y="2000"/>
                  <a:pt x="1633" y="2000"/>
                  <a:pt x="1639" y="2000"/>
                </a:cubicBezTo>
                <a:cubicBezTo>
                  <a:pt x="1639" y="2000"/>
                  <a:pt x="1639" y="2000"/>
                  <a:pt x="1639" y="2000"/>
                </a:cubicBezTo>
                <a:cubicBezTo>
                  <a:pt x="1639" y="2000"/>
                  <a:pt x="1640" y="2000"/>
                  <a:pt x="1640" y="2000"/>
                </a:cubicBezTo>
                <a:close/>
                <a:moveTo>
                  <a:pt x="1617" y="1924"/>
                </a:moveTo>
                <a:cubicBezTo>
                  <a:pt x="1621" y="1930"/>
                  <a:pt x="1625" y="1937"/>
                  <a:pt x="1629" y="1943"/>
                </a:cubicBezTo>
                <a:cubicBezTo>
                  <a:pt x="1631" y="1946"/>
                  <a:pt x="1635" y="1950"/>
                  <a:pt x="1637" y="1955"/>
                </a:cubicBezTo>
                <a:cubicBezTo>
                  <a:pt x="1638" y="1956"/>
                  <a:pt x="1639" y="1958"/>
                  <a:pt x="1639" y="1960"/>
                </a:cubicBezTo>
                <a:cubicBezTo>
                  <a:pt x="1639" y="1961"/>
                  <a:pt x="1638" y="1962"/>
                  <a:pt x="1638" y="1963"/>
                </a:cubicBezTo>
                <a:cubicBezTo>
                  <a:pt x="1637" y="1964"/>
                  <a:pt x="1637" y="1964"/>
                  <a:pt x="1636" y="1965"/>
                </a:cubicBezTo>
                <a:cubicBezTo>
                  <a:pt x="1636" y="1965"/>
                  <a:pt x="1636" y="1965"/>
                  <a:pt x="1636" y="1965"/>
                </a:cubicBezTo>
                <a:cubicBezTo>
                  <a:pt x="1636" y="1965"/>
                  <a:pt x="1636" y="1965"/>
                  <a:pt x="1636" y="1965"/>
                </a:cubicBezTo>
                <a:cubicBezTo>
                  <a:pt x="1636" y="1966"/>
                  <a:pt x="1635" y="1966"/>
                  <a:pt x="1635" y="1966"/>
                </a:cubicBezTo>
                <a:cubicBezTo>
                  <a:pt x="1635" y="1966"/>
                  <a:pt x="1634" y="1967"/>
                  <a:pt x="1634" y="1967"/>
                </a:cubicBezTo>
                <a:cubicBezTo>
                  <a:pt x="1634" y="1967"/>
                  <a:pt x="1633" y="1967"/>
                  <a:pt x="1632" y="1968"/>
                </a:cubicBezTo>
                <a:cubicBezTo>
                  <a:pt x="1632" y="1968"/>
                  <a:pt x="1631" y="1968"/>
                  <a:pt x="1630" y="1969"/>
                </a:cubicBezTo>
                <a:cubicBezTo>
                  <a:pt x="1630" y="1969"/>
                  <a:pt x="1630" y="1969"/>
                  <a:pt x="1630" y="1969"/>
                </a:cubicBezTo>
                <a:cubicBezTo>
                  <a:pt x="1630" y="1969"/>
                  <a:pt x="1630" y="1969"/>
                  <a:pt x="1629" y="1969"/>
                </a:cubicBezTo>
                <a:cubicBezTo>
                  <a:pt x="1620" y="1972"/>
                  <a:pt x="1607" y="1970"/>
                  <a:pt x="1598" y="1970"/>
                </a:cubicBezTo>
                <a:cubicBezTo>
                  <a:pt x="1588" y="1970"/>
                  <a:pt x="1578" y="1970"/>
                  <a:pt x="1567" y="1970"/>
                </a:cubicBezTo>
                <a:cubicBezTo>
                  <a:pt x="1558" y="1970"/>
                  <a:pt x="1547" y="1968"/>
                  <a:pt x="1539" y="1962"/>
                </a:cubicBezTo>
                <a:cubicBezTo>
                  <a:pt x="1538" y="1962"/>
                  <a:pt x="1536" y="1961"/>
                  <a:pt x="1535" y="1960"/>
                </a:cubicBezTo>
                <a:cubicBezTo>
                  <a:pt x="1533" y="1958"/>
                  <a:pt x="1531" y="1956"/>
                  <a:pt x="1530" y="1954"/>
                </a:cubicBezTo>
                <a:cubicBezTo>
                  <a:pt x="1529" y="1952"/>
                  <a:pt x="1529" y="1952"/>
                  <a:pt x="1529" y="1952"/>
                </a:cubicBezTo>
                <a:cubicBezTo>
                  <a:pt x="1529" y="1952"/>
                  <a:pt x="1529" y="1952"/>
                  <a:pt x="1529" y="1952"/>
                </a:cubicBezTo>
                <a:cubicBezTo>
                  <a:pt x="1524" y="1944"/>
                  <a:pt x="1520" y="1936"/>
                  <a:pt x="1515" y="1928"/>
                </a:cubicBezTo>
                <a:cubicBezTo>
                  <a:pt x="1513" y="1925"/>
                  <a:pt x="1513" y="1925"/>
                  <a:pt x="1513" y="1925"/>
                </a:cubicBezTo>
                <a:cubicBezTo>
                  <a:pt x="1512" y="1923"/>
                  <a:pt x="1512" y="1921"/>
                  <a:pt x="1512" y="1919"/>
                </a:cubicBezTo>
                <a:cubicBezTo>
                  <a:pt x="1512" y="1917"/>
                  <a:pt x="1513" y="1915"/>
                  <a:pt x="1515" y="1914"/>
                </a:cubicBezTo>
                <a:cubicBezTo>
                  <a:pt x="1517" y="1913"/>
                  <a:pt x="1519" y="1912"/>
                  <a:pt x="1522" y="1911"/>
                </a:cubicBezTo>
                <a:cubicBezTo>
                  <a:pt x="1524" y="1910"/>
                  <a:pt x="1528" y="1910"/>
                  <a:pt x="1531" y="1910"/>
                </a:cubicBezTo>
                <a:cubicBezTo>
                  <a:pt x="1532" y="1910"/>
                  <a:pt x="1532" y="1910"/>
                  <a:pt x="1532" y="1910"/>
                </a:cubicBezTo>
                <a:cubicBezTo>
                  <a:pt x="1540" y="1909"/>
                  <a:pt x="1548" y="1910"/>
                  <a:pt x="1553" y="1910"/>
                </a:cubicBezTo>
                <a:cubicBezTo>
                  <a:pt x="1573" y="1910"/>
                  <a:pt x="1604" y="1906"/>
                  <a:pt x="1617" y="1924"/>
                </a:cubicBezTo>
                <a:close/>
                <a:moveTo>
                  <a:pt x="366" y="1441"/>
                </a:moveTo>
                <a:cubicBezTo>
                  <a:pt x="372" y="1443"/>
                  <a:pt x="377" y="1446"/>
                  <a:pt x="382" y="1448"/>
                </a:cubicBezTo>
                <a:cubicBezTo>
                  <a:pt x="392" y="1453"/>
                  <a:pt x="403" y="1458"/>
                  <a:pt x="413" y="1462"/>
                </a:cubicBezTo>
                <a:cubicBezTo>
                  <a:pt x="418" y="1464"/>
                  <a:pt x="422" y="1466"/>
                  <a:pt x="426" y="1468"/>
                </a:cubicBezTo>
                <a:cubicBezTo>
                  <a:pt x="430" y="1469"/>
                  <a:pt x="433" y="1470"/>
                  <a:pt x="437" y="1472"/>
                </a:cubicBezTo>
                <a:cubicBezTo>
                  <a:pt x="458" y="1479"/>
                  <a:pt x="479" y="1486"/>
                  <a:pt x="502" y="1492"/>
                </a:cubicBezTo>
                <a:cubicBezTo>
                  <a:pt x="527" y="1499"/>
                  <a:pt x="552" y="1505"/>
                  <a:pt x="578" y="1510"/>
                </a:cubicBezTo>
                <a:cubicBezTo>
                  <a:pt x="683" y="1532"/>
                  <a:pt x="786" y="1541"/>
                  <a:pt x="819" y="1542"/>
                </a:cubicBezTo>
                <a:cubicBezTo>
                  <a:pt x="819" y="1610"/>
                  <a:pt x="819" y="1610"/>
                  <a:pt x="819" y="1610"/>
                </a:cubicBezTo>
                <a:cubicBezTo>
                  <a:pt x="857" y="1570"/>
                  <a:pt x="857" y="1570"/>
                  <a:pt x="857" y="1570"/>
                </a:cubicBezTo>
                <a:cubicBezTo>
                  <a:pt x="906" y="1518"/>
                  <a:pt x="906" y="1518"/>
                  <a:pt x="906" y="1518"/>
                </a:cubicBezTo>
                <a:cubicBezTo>
                  <a:pt x="1019" y="1399"/>
                  <a:pt x="1019" y="1399"/>
                  <a:pt x="1019" y="1399"/>
                </a:cubicBezTo>
                <a:cubicBezTo>
                  <a:pt x="933" y="1308"/>
                  <a:pt x="933" y="1308"/>
                  <a:pt x="933" y="1308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271"/>
                  <a:pt x="819" y="1271"/>
                  <a:pt x="819" y="1271"/>
                </a:cubicBezTo>
                <a:cubicBezTo>
                  <a:pt x="740" y="1279"/>
                  <a:pt x="653" y="1266"/>
                  <a:pt x="578" y="1249"/>
                </a:cubicBezTo>
                <a:cubicBezTo>
                  <a:pt x="550" y="1242"/>
                  <a:pt x="525" y="1235"/>
                  <a:pt x="502" y="1229"/>
                </a:cubicBezTo>
                <a:cubicBezTo>
                  <a:pt x="471" y="1219"/>
                  <a:pt x="445" y="1211"/>
                  <a:pt x="426" y="1204"/>
                </a:cubicBezTo>
                <a:cubicBezTo>
                  <a:pt x="422" y="1202"/>
                  <a:pt x="418" y="1201"/>
                  <a:pt x="415" y="1199"/>
                </a:cubicBezTo>
                <a:cubicBezTo>
                  <a:pt x="414" y="1199"/>
                  <a:pt x="414" y="1199"/>
                  <a:pt x="413" y="1199"/>
                </a:cubicBezTo>
                <a:cubicBezTo>
                  <a:pt x="413" y="1199"/>
                  <a:pt x="413" y="1199"/>
                  <a:pt x="413" y="1199"/>
                </a:cubicBezTo>
                <a:cubicBezTo>
                  <a:pt x="354" y="1175"/>
                  <a:pt x="300" y="1147"/>
                  <a:pt x="253" y="1115"/>
                </a:cubicBezTo>
                <a:cubicBezTo>
                  <a:pt x="189" y="1073"/>
                  <a:pt x="142" y="1028"/>
                  <a:pt x="110" y="981"/>
                </a:cubicBezTo>
                <a:cubicBezTo>
                  <a:pt x="94" y="963"/>
                  <a:pt x="80" y="944"/>
                  <a:pt x="68" y="925"/>
                </a:cubicBezTo>
                <a:cubicBezTo>
                  <a:pt x="33" y="870"/>
                  <a:pt x="13" y="811"/>
                  <a:pt x="11" y="751"/>
                </a:cubicBezTo>
                <a:cubicBezTo>
                  <a:pt x="7" y="768"/>
                  <a:pt x="4" y="785"/>
                  <a:pt x="3" y="802"/>
                </a:cubicBezTo>
                <a:cubicBezTo>
                  <a:pt x="0" y="834"/>
                  <a:pt x="4" y="864"/>
                  <a:pt x="7" y="893"/>
                </a:cubicBezTo>
                <a:cubicBezTo>
                  <a:pt x="8" y="898"/>
                  <a:pt x="9" y="904"/>
                  <a:pt x="9" y="909"/>
                </a:cubicBezTo>
                <a:cubicBezTo>
                  <a:pt x="22" y="1021"/>
                  <a:pt x="22" y="1021"/>
                  <a:pt x="22" y="1021"/>
                </a:cubicBezTo>
                <a:cubicBezTo>
                  <a:pt x="23" y="1025"/>
                  <a:pt x="23" y="1029"/>
                  <a:pt x="24" y="1033"/>
                </a:cubicBezTo>
                <a:cubicBezTo>
                  <a:pt x="25" y="1048"/>
                  <a:pt x="27" y="1064"/>
                  <a:pt x="30" y="1080"/>
                </a:cubicBezTo>
                <a:cubicBezTo>
                  <a:pt x="34" y="1101"/>
                  <a:pt x="40" y="1121"/>
                  <a:pt x="47" y="1140"/>
                </a:cubicBezTo>
                <a:cubicBezTo>
                  <a:pt x="61" y="1175"/>
                  <a:pt x="80" y="1208"/>
                  <a:pt x="103" y="1239"/>
                </a:cubicBezTo>
                <a:cubicBezTo>
                  <a:pt x="146" y="1295"/>
                  <a:pt x="202" y="1344"/>
                  <a:pt x="275" y="1390"/>
                </a:cubicBezTo>
                <a:cubicBezTo>
                  <a:pt x="304" y="1409"/>
                  <a:pt x="335" y="1426"/>
                  <a:pt x="366" y="1441"/>
                </a:cubicBezTo>
                <a:close/>
                <a:moveTo>
                  <a:pt x="64" y="773"/>
                </a:moveTo>
                <a:cubicBezTo>
                  <a:pt x="67" y="798"/>
                  <a:pt x="74" y="823"/>
                  <a:pt x="84" y="848"/>
                </a:cubicBezTo>
                <a:cubicBezTo>
                  <a:pt x="107" y="785"/>
                  <a:pt x="165" y="713"/>
                  <a:pt x="209" y="677"/>
                </a:cubicBezTo>
                <a:cubicBezTo>
                  <a:pt x="272" y="628"/>
                  <a:pt x="353" y="583"/>
                  <a:pt x="451" y="545"/>
                </a:cubicBezTo>
                <a:cubicBezTo>
                  <a:pt x="515" y="521"/>
                  <a:pt x="582" y="501"/>
                  <a:pt x="652" y="486"/>
                </a:cubicBezTo>
                <a:cubicBezTo>
                  <a:pt x="652" y="314"/>
                  <a:pt x="652" y="314"/>
                  <a:pt x="652" y="314"/>
                </a:cubicBezTo>
                <a:cubicBezTo>
                  <a:pt x="640" y="317"/>
                  <a:pt x="627" y="320"/>
                  <a:pt x="615" y="323"/>
                </a:cubicBezTo>
                <a:cubicBezTo>
                  <a:pt x="544" y="340"/>
                  <a:pt x="476" y="361"/>
                  <a:pt x="413" y="386"/>
                </a:cubicBezTo>
                <a:cubicBezTo>
                  <a:pt x="345" y="413"/>
                  <a:pt x="288" y="442"/>
                  <a:pt x="238" y="474"/>
                </a:cubicBezTo>
                <a:cubicBezTo>
                  <a:pt x="204" y="496"/>
                  <a:pt x="178" y="516"/>
                  <a:pt x="153" y="537"/>
                </a:cubicBezTo>
                <a:cubicBezTo>
                  <a:pt x="142" y="547"/>
                  <a:pt x="131" y="556"/>
                  <a:pt x="122" y="566"/>
                </a:cubicBezTo>
                <a:cubicBezTo>
                  <a:pt x="81" y="622"/>
                  <a:pt x="60" y="684"/>
                  <a:pt x="62" y="747"/>
                </a:cubicBezTo>
                <a:cubicBezTo>
                  <a:pt x="62" y="756"/>
                  <a:pt x="63" y="764"/>
                  <a:pt x="64" y="773"/>
                </a:cubicBezTo>
                <a:close/>
                <a:moveTo>
                  <a:pt x="1928" y="693"/>
                </a:moveTo>
                <a:cubicBezTo>
                  <a:pt x="1966" y="727"/>
                  <a:pt x="2007" y="795"/>
                  <a:pt x="2021" y="856"/>
                </a:cubicBezTo>
                <a:cubicBezTo>
                  <a:pt x="2034" y="828"/>
                  <a:pt x="2042" y="798"/>
                  <a:pt x="2045" y="768"/>
                </a:cubicBezTo>
                <a:cubicBezTo>
                  <a:pt x="2046" y="761"/>
                  <a:pt x="2047" y="754"/>
                  <a:pt x="2047" y="747"/>
                </a:cubicBezTo>
                <a:cubicBezTo>
                  <a:pt x="2049" y="670"/>
                  <a:pt x="2018" y="595"/>
                  <a:pt x="1958" y="530"/>
                </a:cubicBezTo>
                <a:cubicBezTo>
                  <a:pt x="1924" y="501"/>
                  <a:pt x="1884" y="473"/>
                  <a:pt x="1839" y="447"/>
                </a:cubicBezTo>
                <a:cubicBezTo>
                  <a:pt x="1782" y="415"/>
                  <a:pt x="1718" y="387"/>
                  <a:pt x="1639" y="359"/>
                </a:cubicBezTo>
                <a:cubicBezTo>
                  <a:pt x="1584" y="340"/>
                  <a:pt x="1524" y="324"/>
                  <a:pt x="1457" y="310"/>
                </a:cubicBezTo>
                <a:cubicBezTo>
                  <a:pt x="1457" y="482"/>
                  <a:pt x="1457" y="482"/>
                  <a:pt x="1457" y="482"/>
                </a:cubicBezTo>
                <a:cubicBezTo>
                  <a:pt x="1542" y="500"/>
                  <a:pt x="1625" y="525"/>
                  <a:pt x="1700" y="556"/>
                </a:cubicBezTo>
                <a:cubicBezTo>
                  <a:pt x="1795" y="595"/>
                  <a:pt x="1871" y="642"/>
                  <a:pt x="1928" y="693"/>
                </a:cubicBezTo>
                <a:close/>
                <a:moveTo>
                  <a:pt x="1054" y="814"/>
                </a:moveTo>
                <a:cubicBezTo>
                  <a:pt x="1186" y="814"/>
                  <a:pt x="1408" y="789"/>
                  <a:pt x="1408" y="696"/>
                </a:cubicBezTo>
                <a:cubicBezTo>
                  <a:pt x="1408" y="118"/>
                  <a:pt x="1408" y="118"/>
                  <a:pt x="1408" y="118"/>
                </a:cubicBezTo>
                <a:cubicBezTo>
                  <a:pt x="1408" y="25"/>
                  <a:pt x="1186" y="0"/>
                  <a:pt x="1054" y="0"/>
                </a:cubicBezTo>
                <a:cubicBezTo>
                  <a:pt x="923" y="0"/>
                  <a:pt x="701" y="25"/>
                  <a:pt x="701" y="118"/>
                </a:cubicBezTo>
                <a:cubicBezTo>
                  <a:pt x="701" y="696"/>
                  <a:pt x="701" y="696"/>
                  <a:pt x="701" y="696"/>
                </a:cubicBezTo>
                <a:cubicBezTo>
                  <a:pt x="701" y="789"/>
                  <a:pt x="923" y="814"/>
                  <a:pt x="1054" y="814"/>
                </a:cubicBezTo>
                <a:close/>
                <a:moveTo>
                  <a:pt x="1054" y="35"/>
                </a:moveTo>
                <a:cubicBezTo>
                  <a:pt x="1219" y="35"/>
                  <a:pt x="1352" y="71"/>
                  <a:pt x="1352" y="116"/>
                </a:cubicBezTo>
                <a:cubicBezTo>
                  <a:pt x="1352" y="161"/>
                  <a:pt x="1219" y="197"/>
                  <a:pt x="1054" y="197"/>
                </a:cubicBezTo>
                <a:cubicBezTo>
                  <a:pt x="890" y="197"/>
                  <a:pt x="757" y="161"/>
                  <a:pt x="757" y="116"/>
                </a:cubicBezTo>
                <a:cubicBezTo>
                  <a:pt x="757" y="71"/>
                  <a:pt x="890" y="35"/>
                  <a:pt x="1054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7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학사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DB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연계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학사정보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외부 시스템 연계를 위해서는 시스템의 데이터 필드 유형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 데이터 등록 여부 등 데이터 적합성을 고려하여 반영하며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방식은 시스템 요구사항에서 정리합니다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48296" y="2035467"/>
            <a:ext cx="8153626" cy="4337129"/>
          </a:xfrm>
          <a:prstGeom prst="roundRect">
            <a:avLst>
              <a:gd name="adj" fmla="val 2463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 flipH="1">
            <a:off x="6855211" y="5267713"/>
            <a:ext cx="1044606" cy="499739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 flipH="1">
            <a:off x="6855211" y="2469572"/>
            <a:ext cx="1044606" cy="499739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6"/>
          <p:cNvSpPr/>
          <p:nvPr/>
        </p:nvSpPr>
        <p:spPr>
          <a:xfrm>
            <a:off x="7685591" y="2196133"/>
            <a:ext cx="1005907" cy="405918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29768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9536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9304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19072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48840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578608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08376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438144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학사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Picture 7" descr="\\MAGNUM\Projects\Microsoft\Cloud Power FY12\Design\Icons\PNGs\Pooled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</a:blip>
          <a:srcRect/>
          <a:stretch>
            <a:fillRect/>
          </a:stretch>
        </p:blipFill>
        <p:spPr bwMode="auto">
          <a:xfrm>
            <a:off x="7738729" y="5175271"/>
            <a:ext cx="899632" cy="899632"/>
          </a:xfrm>
          <a:prstGeom prst="rect">
            <a:avLst/>
          </a:prstGeom>
          <a:noFill/>
        </p:spPr>
      </p:pic>
      <p:sp>
        <p:nvSpPr>
          <p:cNvPr id="13" name="Folded Corner 9"/>
          <p:cNvSpPr/>
          <p:nvPr/>
        </p:nvSpPr>
        <p:spPr bwMode="gray">
          <a:xfrm>
            <a:off x="2264182" y="4869573"/>
            <a:ext cx="4403654" cy="1416432"/>
          </a:xfrm>
          <a:prstGeom prst="roundRect">
            <a:avLst>
              <a:gd name="adj" fmla="val 523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4" name="오른쪽 화살표 13"/>
          <p:cNvSpPr/>
          <p:nvPr/>
        </p:nvSpPr>
        <p:spPr bwMode="auto">
          <a:xfrm flipH="1">
            <a:off x="1763753" y="5267713"/>
            <a:ext cx="975479" cy="499739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 bwMode="auto">
          <a:xfrm rot="10800000" flipH="1">
            <a:off x="6626611" y="3829932"/>
            <a:ext cx="1044606" cy="499739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12700" cap="rnd" cmpd="sng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Folded Corner 9"/>
          <p:cNvSpPr/>
          <p:nvPr/>
        </p:nvSpPr>
        <p:spPr bwMode="gray">
          <a:xfrm>
            <a:off x="2264182" y="3348261"/>
            <a:ext cx="4403654" cy="1416432"/>
          </a:xfrm>
          <a:prstGeom prst="roundRect">
            <a:avLst>
              <a:gd name="adj" fmla="val 456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8" name="Folded Corner 26"/>
          <p:cNvSpPr/>
          <p:nvPr/>
        </p:nvSpPr>
        <p:spPr bwMode="gray">
          <a:xfrm>
            <a:off x="5113777" y="2406120"/>
            <a:ext cx="1666665" cy="525897"/>
          </a:xfrm>
          <a:prstGeom prst="foldedCorner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학사 기본 정보</a:t>
            </a:r>
            <a:endParaRPr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19" name="Folded Corner 27"/>
          <p:cNvSpPr/>
          <p:nvPr/>
        </p:nvSpPr>
        <p:spPr bwMode="gray">
          <a:xfrm>
            <a:off x="4855869" y="2608018"/>
            <a:ext cx="1666665" cy="525897"/>
          </a:xfrm>
          <a:prstGeom prst="foldedCorner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학적 정보</a:t>
            </a:r>
            <a:endParaRPr lang="ja-JP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0" name="Folded Corner 28"/>
          <p:cNvSpPr/>
          <p:nvPr/>
        </p:nvSpPr>
        <p:spPr bwMode="gray">
          <a:xfrm>
            <a:off x="4633130" y="2805650"/>
            <a:ext cx="1666665" cy="525897"/>
          </a:xfrm>
          <a:prstGeom prst="foldedCorner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수강</a:t>
            </a:r>
            <a:r>
              <a:rPr lang="en-US" altLang="ja-JP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정보</a:t>
            </a:r>
            <a:endParaRPr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1" name="Rectangle 29"/>
          <p:cNvSpPr/>
          <p:nvPr/>
        </p:nvSpPr>
        <p:spPr bwMode="gray">
          <a:xfrm>
            <a:off x="5893826" y="3023770"/>
            <a:ext cx="304892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…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Rectangle 30"/>
          <p:cNvSpPr/>
          <p:nvPr/>
        </p:nvSpPr>
        <p:spPr bwMode="gray">
          <a:xfrm>
            <a:off x="4739631" y="3060878"/>
            <a:ext cx="552973" cy="181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604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kumimoji="1" lang="ko-KR" altLang="en-US" sz="1000" b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과목</a:t>
            </a:r>
            <a:endParaRPr kumimoji="1" lang="ja-JP" altLang="en-US" sz="10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3" name="Rectangle 31"/>
          <p:cNvSpPr/>
          <p:nvPr/>
        </p:nvSpPr>
        <p:spPr bwMode="gray">
          <a:xfrm>
            <a:off x="5320816" y="3060878"/>
            <a:ext cx="552973" cy="1810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604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kumimoji="1" lang="ko-KR" altLang="en-US" sz="1000" b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시간</a:t>
            </a:r>
            <a:endParaRPr kumimoji="1" lang="ja-JP" altLang="en-US" sz="10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4" name="Rectangle 32"/>
          <p:cNvSpPr/>
          <p:nvPr/>
        </p:nvSpPr>
        <p:spPr bwMode="gray">
          <a:xfrm>
            <a:off x="6425192" y="3501574"/>
            <a:ext cx="304892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kumimoji="1"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…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Rectangle 37"/>
          <p:cNvSpPr/>
          <p:nvPr/>
        </p:nvSpPr>
        <p:spPr bwMode="gray">
          <a:xfrm>
            <a:off x="1550002" y="2700189"/>
            <a:ext cx="18865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2.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데이터</a:t>
            </a:r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필드유형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/ </a:t>
            </a:r>
          </a:p>
          <a:p>
            <a:pPr algn="l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 관련정보 등록여부 등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  <a:p>
            <a:pPr algn="l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 데이터 적합성 확인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7" name="Rectangle 38"/>
          <p:cNvSpPr/>
          <p:nvPr/>
        </p:nvSpPr>
        <p:spPr bwMode="gray">
          <a:xfrm>
            <a:off x="6695006" y="3420269"/>
            <a:ext cx="1043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l"/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3.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오류 데이터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  <a:p>
            <a:pPr marL="265113" indent="-265113" algn="l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재요청</a:t>
            </a:r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55280" y="2579012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1</a:t>
            </a:r>
            <a:endParaRPr lang="ja-JP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55280" y="5377022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4</a:t>
            </a:r>
            <a:endParaRPr lang="ja-JP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graphicFrame>
        <p:nvGraphicFramePr>
          <p:cNvPr id="30" name="Group 2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121967"/>
              </p:ext>
            </p:extLst>
          </p:nvPr>
        </p:nvGraphicFramePr>
        <p:xfrm>
          <a:off x="2457867" y="3416396"/>
          <a:ext cx="3933824" cy="1243920"/>
        </p:xfrm>
        <a:graphic>
          <a:graphicData uri="http://schemas.openxmlformats.org/drawingml/2006/table">
            <a:tbl>
              <a:tblPr/>
              <a:tblGrid>
                <a:gridCol w="12668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65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학생명</a:t>
                      </a:r>
                      <a:endParaRPr kumimoji="1" lang="ko-KR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연락전화번호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정보반영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07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홍길동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홍길서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홍길남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홍길북</a:t>
                      </a:r>
                      <a:endParaRPr lang="en-US" altLang="ko-KR" sz="11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?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1" name="Rounded Rectangle 36"/>
          <p:cNvSpPr/>
          <p:nvPr/>
        </p:nvSpPr>
        <p:spPr bwMode="gray">
          <a:xfrm>
            <a:off x="3714150" y="3653394"/>
            <a:ext cx="2663509" cy="1004557"/>
          </a:xfrm>
          <a:custGeom>
            <a:avLst/>
            <a:gdLst>
              <a:gd name="connsiteX0" fmla="*/ 0 w 611318"/>
              <a:gd name="connsiteY0" fmla="*/ 101888 h 1193187"/>
              <a:gd name="connsiteX1" fmla="*/ 101888 w 611318"/>
              <a:gd name="connsiteY1" fmla="*/ 0 h 1193187"/>
              <a:gd name="connsiteX2" fmla="*/ 509430 w 611318"/>
              <a:gd name="connsiteY2" fmla="*/ 0 h 1193187"/>
              <a:gd name="connsiteX3" fmla="*/ 611318 w 611318"/>
              <a:gd name="connsiteY3" fmla="*/ 101888 h 1193187"/>
              <a:gd name="connsiteX4" fmla="*/ 611318 w 611318"/>
              <a:gd name="connsiteY4" fmla="*/ 1091299 h 1193187"/>
              <a:gd name="connsiteX5" fmla="*/ 509430 w 611318"/>
              <a:gd name="connsiteY5" fmla="*/ 1193187 h 1193187"/>
              <a:gd name="connsiteX6" fmla="*/ 101888 w 611318"/>
              <a:gd name="connsiteY6" fmla="*/ 1193187 h 1193187"/>
              <a:gd name="connsiteX7" fmla="*/ 0 w 611318"/>
              <a:gd name="connsiteY7" fmla="*/ 1091299 h 1193187"/>
              <a:gd name="connsiteX8" fmla="*/ 0 w 611318"/>
              <a:gd name="connsiteY8" fmla="*/ 101888 h 1193187"/>
              <a:gd name="connsiteX0" fmla="*/ 95796 w 707114"/>
              <a:gd name="connsiteY0" fmla="*/ 101888 h 1193187"/>
              <a:gd name="connsiteX1" fmla="*/ 13439 w 707114"/>
              <a:gd name="connsiteY1" fmla="*/ 0 h 1193187"/>
              <a:gd name="connsiteX2" fmla="*/ 605226 w 707114"/>
              <a:gd name="connsiteY2" fmla="*/ 0 h 1193187"/>
              <a:gd name="connsiteX3" fmla="*/ 707114 w 707114"/>
              <a:gd name="connsiteY3" fmla="*/ 101888 h 1193187"/>
              <a:gd name="connsiteX4" fmla="*/ 707114 w 707114"/>
              <a:gd name="connsiteY4" fmla="*/ 1091299 h 1193187"/>
              <a:gd name="connsiteX5" fmla="*/ 605226 w 707114"/>
              <a:gd name="connsiteY5" fmla="*/ 1193187 h 1193187"/>
              <a:gd name="connsiteX6" fmla="*/ 197684 w 707114"/>
              <a:gd name="connsiteY6" fmla="*/ 1193187 h 1193187"/>
              <a:gd name="connsiteX7" fmla="*/ 95796 w 707114"/>
              <a:gd name="connsiteY7" fmla="*/ 1091299 h 1193187"/>
              <a:gd name="connsiteX8" fmla="*/ 95796 w 707114"/>
              <a:gd name="connsiteY8" fmla="*/ 101888 h 1193187"/>
              <a:gd name="connsiteX0" fmla="*/ 524 w 741495"/>
              <a:gd name="connsiteY0" fmla="*/ 122359 h 1193187"/>
              <a:gd name="connsiteX1" fmla="*/ 47820 w 741495"/>
              <a:gd name="connsiteY1" fmla="*/ 0 h 1193187"/>
              <a:gd name="connsiteX2" fmla="*/ 639607 w 741495"/>
              <a:gd name="connsiteY2" fmla="*/ 0 h 1193187"/>
              <a:gd name="connsiteX3" fmla="*/ 741495 w 741495"/>
              <a:gd name="connsiteY3" fmla="*/ 101888 h 1193187"/>
              <a:gd name="connsiteX4" fmla="*/ 741495 w 741495"/>
              <a:gd name="connsiteY4" fmla="*/ 1091299 h 1193187"/>
              <a:gd name="connsiteX5" fmla="*/ 639607 w 741495"/>
              <a:gd name="connsiteY5" fmla="*/ 1193187 h 1193187"/>
              <a:gd name="connsiteX6" fmla="*/ 232065 w 741495"/>
              <a:gd name="connsiteY6" fmla="*/ 1193187 h 1193187"/>
              <a:gd name="connsiteX7" fmla="*/ 130177 w 741495"/>
              <a:gd name="connsiteY7" fmla="*/ 1091299 h 1193187"/>
              <a:gd name="connsiteX8" fmla="*/ 524 w 741495"/>
              <a:gd name="connsiteY8" fmla="*/ 122359 h 1193187"/>
              <a:gd name="connsiteX0" fmla="*/ 524 w 741495"/>
              <a:gd name="connsiteY0" fmla="*/ 122359 h 1193187"/>
              <a:gd name="connsiteX1" fmla="*/ 47820 w 741495"/>
              <a:gd name="connsiteY1" fmla="*/ 0 h 1193187"/>
              <a:gd name="connsiteX2" fmla="*/ 639607 w 741495"/>
              <a:gd name="connsiteY2" fmla="*/ 0 h 1193187"/>
              <a:gd name="connsiteX3" fmla="*/ 741495 w 741495"/>
              <a:gd name="connsiteY3" fmla="*/ 101888 h 1193187"/>
              <a:gd name="connsiteX4" fmla="*/ 741495 w 741495"/>
              <a:gd name="connsiteY4" fmla="*/ 1091299 h 1193187"/>
              <a:gd name="connsiteX5" fmla="*/ 639607 w 741495"/>
              <a:gd name="connsiteY5" fmla="*/ 1193187 h 1193187"/>
              <a:gd name="connsiteX6" fmla="*/ 232065 w 741495"/>
              <a:gd name="connsiteY6" fmla="*/ 1193187 h 1193187"/>
              <a:gd name="connsiteX7" fmla="*/ 130177 w 741495"/>
              <a:gd name="connsiteY7" fmla="*/ 1091299 h 1193187"/>
              <a:gd name="connsiteX8" fmla="*/ 524 w 741495"/>
              <a:gd name="connsiteY8" fmla="*/ 122359 h 1193187"/>
              <a:gd name="connsiteX0" fmla="*/ 2867 w 743838"/>
              <a:gd name="connsiteY0" fmla="*/ 122359 h 1193187"/>
              <a:gd name="connsiteX1" fmla="*/ 50163 w 743838"/>
              <a:gd name="connsiteY1" fmla="*/ 0 h 1193187"/>
              <a:gd name="connsiteX2" fmla="*/ 641950 w 743838"/>
              <a:gd name="connsiteY2" fmla="*/ 0 h 1193187"/>
              <a:gd name="connsiteX3" fmla="*/ 743838 w 743838"/>
              <a:gd name="connsiteY3" fmla="*/ 101888 h 1193187"/>
              <a:gd name="connsiteX4" fmla="*/ 743838 w 743838"/>
              <a:gd name="connsiteY4" fmla="*/ 1091299 h 1193187"/>
              <a:gd name="connsiteX5" fmla="*/ 641950 w 743838"/>
              <a:gd name="connsiteY5" fmla="*/ 1193187 h 1193187"/>
              <a:gd name="connsiteX6" fmla="*/ 234408 w 743838"/>
              <a:gd name="connsiteY6" fmla="*/ 1193187 h 1193187"/>
              <a:gd name="connsiteX7" fmla="*/ 23337 w 743838"/>
              <a:gd name="connsiteY7" fmla="*/ 524917 h 1193187"/>
              <a:gd name="connsiteX8" fmla="*/ 2867 w 743838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20995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524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14171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14171 w 741496"/>
              <a:gd name="connsiteY7" fmla="*/ 524917 h 1193187"/>
              <a:gd name="connsiteX8" fmla="*/ 525 w 741496"/>
              <a:gd name="connsiteY8" fmla="*/ 122359 h 1193187"/>
              <a:gd name="connsiteX0" fmla="*/ 658 w 741629"/>
              <a:gd name="connsiteY0" fmla="*/ 122359 h 1193187"/>
              <a:gd name="connsiteX1" fmla="*/ 47954 w 741629"/>
              <a:gd name="connsiteY1" fmla="*/ 0 h 1193187"/>
              <a:gd name="connsiteX2" fmla="*/ 639741 w 741629"/>
              <a:gd name="connsiteY2" fmla="*/ 0 h 1193187"/>
              <a:gd name="connsiteX3" fmla="*/ 741629 w 741629"/>
              <a:gd name="connsiteY3" fmla="*/ 101888 h 1193187"/>
              <a:gd name="connsiteX4" fmla="*/ 741629 w 741629"/>
              <a:gd name="connsiteY4" fmla="*/ 1091299 h 1193187"/>
              <a:gd name="connsiteX5" fmla="*/ 639741 w 741629"/>
              <a:gd name="connsiteY5" fmla="*/ 1193187 h 1193187"/>
              <a:gd name="connsiteX6" fmla="*/ 232199 w 741629"/>
              <a:gd name="connsiteY6" fmla="*/ 1193187 h 1193187"/>
              <a:gd name="connsiteX7" fmla="*/ 656 w 741629"/>
              <a:gd name="connsiteY7" fmla="*/ 531741 h 1193187"/>
              <a:gd name="connsiteX8" fmla="*/ 658 w 741629"/>
              <a:gd name="connsiteY8" fmla="*/ 122359 h 1193187"/>
              <a:gd name="connsiteX0" fmla="*/ 84432 w 825403"/>
              <a:gd name="connsiteY0" fmla="*/ 122359 h 1193187"/>
              <a:gd name="connsiteX1" fmla="*/ 131728 w 825403"/>
              <a:gd name="connsiteY1" fmla="*/ 0 h 1193187"/>
              <a:gd name="connsiteX2" fmla="*/ 723515 w 825403"/>
              <a:gd name="connsiteY2" fmla="*/ 0 h 1193187"/>
              <a:gd name="connsiteX3" fmla="*/ 825403 w 825403"/>
              <a:gd name="connsiteY3" fmla="*/ 101888 h 1193187"/>
              <a:gd name="connsiteX4" fmla="*/ 825403 w 825403"/>
              <a:gd name="connsiteY4" fmla="*/ 1091299 h 1193187"/>
              <a:gd name="connsiteX5" fmla="*/ 723515 w 825403"/>
              <a:gd name="connsiteY5" fmla="*/ 1193187 h 1193187"/>
              <a:gd name="connsiteX6" fmla="*/ 315973 w 825403"/>
              <a:gd name="connsiteY6" fmla="*/ 1193187 h 1193187"/>
              <a:gd name="connsiteX7" fmla="*/ 7621 w 825403"/>
              <a:gd name="connsiteY7" fmla="*/ 640275 h 1193187"/>
              <a:gd name="connsiteX8" fmla="*/ 84430 w 825403"/>
              <a:gd name="connsiteY8" fmla="*/ 531741 h 1193187"/>
              <a:gd name="connsiteX9" fmla="*/ 84432 w 825403"/>
              <a:gd name="connsiteY9" fmla="*/ 122359 h 1193187"/>
              <a:gd name="connsiteX0" fmla="*/ 76811 w 817782"/>
              <a:gd name="connsiteY0" fmla="*/ 122359 h 1193187"/>
              <a:gd name="connsiteX1" fmla="*/ 124107 w 817782"/>
              <a:gd name="connsiteY1" fmla="*/ 0 h 1193187"/>
              <a:gd name="connsiteX2" fmla="*/ 715894 w 817782"/>
              <a:gd name="connsiteY2" fmla="*/ 0 h 1193187"/>
              <a:gd name="connsiteX3" fmla="*/ 817782 w 817782"/>
              <a:gd name="connsiteY3" fmla="*/ 101888 h 1193187"/>
              <a:gd name="connsiteX4" fmla="*/ 817782 w 817782"/>
              <a:gd name="connsiteY4" fmla="*/ 1091299 h 1193187"/>
              <a:gd name="connsiteX5" fmla="*/ 715894 w 817782"/>
              <a:gd name="connsiteY5" fmla="*/ 1193187 h 1193187"/>
              <a:gd name="connsiteX6" fmla="*/ 308352 w 817782"/>
              <a:gd name="connsiteY6" fmla="*/ 1193187 h 1193187"/>
              <a:gd name="connsiteX7" fmla="*/ 0 w 817782"/>
              <a:gd name="connsiteY7" fmla="*/ 640275 h 1193187"/>
              <a:gd name="connsiteX8" fmla="*/ 76809 w 817782"/>
              <a:gd name="connsiteY8" fmla="*/ 531741 h 1193187"/>
              <a:gd name="connsiteX9" fmla="*/ 76811 w 817782"/>
              <a:gd name="connsiteY9" fmla="*/ 122359 h 1193187"/>
              <a:gd name="connsiteX0" fmla="*/ 144480 w 885451"/>
              <a:gd name="connsiteY0" fmla="*/ 122359 h 1193187"/>
              <a:gd name="connsiteX1" fmla="*/ 191776 w 885451"/>
              <a:gd name="connsiteY1" fmla="*/ 0 h 1193187"/>
              <a:gd name="connsiteX2" fmla="*/ 783563 w 885451"/>
              <a:gd name="connsiteY2" fmla="*/ 0 h 1193187"/>
              <a:gd name="connsiteX3" fmla="*/ 885451 w 885451"/>
              <a:gd name="connsiteY3" fmla="*/ 101888 h 1193187"/>
              <a:gd name="connsiteX4" fmla="*/ 885451 w 885451"/>
              <a:gd name="connsiteY4" fmla="*/ 1091299 h 1193187"/>
              <a:gd name="connsiteX5" fmla="*/ 783563 w 885451"/>
              <a:gd name="connsiteY5" fmla="*/ 1193187 h 1193187"/>
              <a:gd name="connsiteX6" fmla="*/ 376021 w 885451"/>
              <a:gd name="connsiteY6" fmla="*/ 1193187 h 1193187"/>
              <a:gd name="connsiteX7" fmla="*/ 67669 w 885451"/>
              <a:gd name="connsiteY7" fmla="*/ 640275 h 1193187"/>
              <a:gd name="connsiteX8" fmla="*/ 144478 w 885451"/>
              <a:gd name="connsiteY8" fmla="*/ 531741 h 1193187"/>
              <a:gd name="connsiteX9" fmla="*/ 144480 w 885451"/>
              <a:gd name="connsiteY9" fmla="*/ 122359 h 1193187"/>
              <a:gd name="connsiteX0" fmla="*/ 789011 w 1529982"/>
              <a:gd name="connsiteY0" fmla="*/ 122359 h 1193187"/>
              <a:gd name="connsiteX1" fmla="*/ 836307 w 1529982"/>
              <a:gd name="connsiteY1" fmla="*/ 0 h 1193187"/>
              <a:gd name="connsiteX2" fmla="*/ 1428094 w 1529982"/>
              <a:gd name="connsiteY2" fmla="*/ 0 h 1193187"/>
              <a:gd name="connsiteX3" fmla="*/ 1529982 w 1529982"/>
              <a:gd name="connsiteY3" fmla="*/ 101888 h 1193187"/>
              <a:gd name="connsiteX4" fmla="*/ 1529982 w 1529982"/>
              <a:gd name="connsiteY4" fmla="*/ 1091299 h 1193187"/>
              <a:gd name="connsiteX5" fmla="*/ 1428094 w 1529982"/>
              <a:gd name="connsiteY5" fmla="*/ 1193187 h 1193187"/>
              <a:gd name="connsiteX6" fmla="*/ 1020552 w 1529982"/>
              <a:gd name="connsiteY6" fmla="*/ 1193187 h 1193187"/>
              <a:gd name="connsiteX7" fmla="*/ 2516 w 1529982"/>
              <a:gd name="connsiteY7" fmla="*/ 681219 h 1193187"/>
              <a:gd name="connsiteX8" fmla="*/ 712200 w 1529982"/>
              <a:gd name="connsiteY8" fmla="*/ 640275 h 1193187"/>
              <a:gd name="connsiteX9" fmla="*/ 789009 w 1529982"/>
              <a:gd name="connsiteY9" fmla="*/ 531741 h 1193187"/>
              <a:gd name="connsiteX10" fmla="*/ 789011 w 1529982"/>
              <a:gd name="connsiteY10" fmla="*/ 122359 h 1193187"/>
              <a:gd name="connsiteX0" fmla="*/ 923805 w 1664776"/>
              <a:gd name="connsiteY0" fmla="*/ 122359 h 1193187"/>
              <a:gd name="connsiteX1" fmla="*/ 971101 w 1664776"/>
              <a:gd name="connsiteY1" fmla="*/ 0 h 1193187"/>
              <a:gd name="connsiteX2" fmla="*/ 1562888 w 1664776"/>
              <a:gd name="connsiteY2" fmla="*/ 0 h 1193187"/>
              <a:gd name="connsiteX3" fmla="*/ 1664776 w 1664776"/>
              <a:gd name="connsiteY3" fmla="*/ 101888 h 1193187"/>
              <a:gd name="connsiteX4" fmla="*/ 1664776 w 1664776"/>
              <a:gd name="connsiteY4" fmla="*/ 1091299 h 1193187"/>
              <a:gd name="connsiteX5" fmla="*/ 1562888 w 1664776"/>
              <a:gd name="connsiteY5" fmla="*/ 1193187 h 1193187"/>
              <a:gd name="connsiteX6" fmla="*/ 1155346 w 1664776"/>
              <a:gd name="connsiteY6" fmla="*/ 1193187 h 1193187"/>
              <a:gd name="connsiteX7" fmla="*/ 82719 w 1664776"/>
              <a:gd name="connsiteY7" fmla="*/ 756281 h 1193187"/>
              <a:gd name="connsiteX8" fmla="*/ 137310 w 1664776"/>
              <a:gd name="connsiteY8" fmla="*/ 681219 h 1193187"/>
              <a:gd name="connsiteX9" fmla="*/ 846994 w 1664776"/>
              <a:gd name="connsiteY9" fmla="*/ 640275 h 1193187"/>
              <a:gd name="connsiteX10" fmla="*/ 923803 w 1664776"/>
              <a:gd name="connsiteY10" fmla="*/ 531741 h 1193187"/>
              <a:gd name="connsiteX11" fmla="*/ 923805 w 1664776"/>
              <a:gd name="connsiteY11" fmla="*/ 122359 h 1193187"/>
              <a:gd name="connsiteX0" fmla="*/ 896605 w 1637576"/>
              <a:gd name="connsiteY0" fmla="*/ 122359 h 1193187"/>
              <a:gd name="connsiteX1" fmla="*/ 943901 w 1637576"/>
              <a:gd name="connsiteY1" fmla="*/ 0 h 1193187"/>
              <a:gd name="connsiteX2" fmla="*/ 1535688 w 1637576"/>
              <a:gd name="connsiteY2" fmla="*/ 0 h 1193187"/>
              <a:gd name="connsiteX3" fmla="*/ 1637576 w 1637576"/>
              <a:gd name="connsiteY3" fmla="*/ 101888 h 1193187"/>
              <a:gd name="connsiteX4" fmla="*/ 1637576 w 1637576"/>
              <a:gd name="connsiteY4" fmla="*/ 1091299 h 1193187"/>
              <a:gd name="connsiteX5" fmla="*/ 1535688 w 1637576"/>
              <a:gd name="connsiteY5" fmla="*/ 1193187 h 1193187"/>
              <a:gd name="connsiteX6" fmla="*/ 1128146 w 1637576"/>
              <a:gd name="connsiteY6" fmla="*/ 1193187 h 1193187"/>
              <a:gd name="connsiteX7" fmla="*/ 75991 w 1637576"/>
              <a:gd name="connsiteY7" fmla="*/ 831344 h 1193187"/>
              <a:gd name="connsiteX8" fmla="*/ 55519 w 1637576"/>
              <a:gd name="connsiteY8" fmla="*/ 756281 h 1193187"/>
              <a:gd name="connsiteX9" fmla="*/ 110110 w 1637576"/>
              <a:gd name="connsiteY9" fmla="*/ 681219 h 1193187"/>
              <a:gd name="connsiteX10" fmla="*/ 819794 w 1637576"/>
              <a:gd name="connsiteY10" fmla="*/ 640275 h 1193187"/>
              <a:gd name="connsiteX11" fmla="*/ 896603 w 1637576"/>
              <a:gd name="connsiteY11" fmla="*/ 531741 h 1193187"/>
              <a:gd name="connsiteX12" fmla="*/ 896605 w 1637576"/>
              <a:gd name="connsiteY12" fmla="*/ 122359 h 1193187"/>
              <a:gd name="connsiteX0" fmla="*/ 939174 w 1680145"/>
              <a:gd name="connsiteY0" fmla="*/ 122359 h 1193187"/>
              <a:gd name="connsiteX1" fmla="*/ 986470 w 1680145"/>
              <a:gd name="connsiteY1" fmla="*/ 0 h 1193187"/>
              <a:gd name="connsiteX2" fmla="*/ 1578257 w 1680145"/>
              <a:gd name="connsiteY2" fmla="*/ 0 h 1193187"/>
              <a:gd name="connsiteX3" fmla="*/ 1680145 w 1680145"/>
              <a:gd name="connsiteY3" fmla="*/ 101888 h 1193187"/>
              <a:gd name="connsiteX4" fmla="*/ 1680145 w 1680145"/>
              <a:gd name="connsiteY4" fmla="*/ 1091299 h 1193187"/>
              <a:gd name="connsiteX5" fmla="*/ 1578257 w 1680145"/>
              <a:gd name="connsiteY5" fmla="*/ 1193187 h 1193187"/>
              <a:gd name="connsiteX6" fmla="*/ 1170715 w 1680145"/>
              <a:gd name="connsiteY6" fmla="*/ 1193187 h 1193187"/>
              <a:gd name="connsiteX7" fmla="*/ 57145 w 1680145"/>
              <a:gd name="connsiteY7" fmla="*/ 913231 h 1193187"/>
              <a:gd name="connsiteX8" fmla="*/ 118560 w 1680145"/>
              <a:gd name="connsiteY8" fmla="*/ 831344 h 1193187"/>
              <a:gd name="connsiteX9" fmla="*/ 98088 w 1680145"/>
              <a:gd name="connsiteY9" fmla="*/ 756281 h 1193187"/>
              <a:gd name="connsiteX10" fmla="*/ 152679 w 1680145"/>
              <a:gd name="connsiteY10" fmla="*/ 681219 h 1193187"/>
              <a:gd name="connsiteX11" fmla="*/ 862363 w 1680145"/>
              <a:gd name="connsiteY11" fmla="*/ 640275 h 1193187"/>
              <a:gd name="connsiteX12" fmla="*/ 939172 w 1680145"/>
              <a:gd name="connsiteY12" fmla="*/ 531741 h 1193187"/>
              <a:gd name="connsiteX13" fmla="*/ 939174 w 1680145"/>
              <a:gd name="connsiteY13" fmla="*/ 122359 h 1193187"/>
              <a:gd name="connsiteX0" fmla="*/ 1529254 w 2270225"/>
              <a:gd name="connsiteY0" fmla="*/ 122359 h 1193187"/>
              <a:gd name="connsiteX1" fmla="*/ 1576550 w 2270225"/>
              <a:gd name="connsiteY1" fmla="*/ 0 h 1193187"/>
              <a:gd name="connsiteX2" fmla="*/ 2168337 w 2270225"/>
              <a:gd name="connsiteY2" fmla="*/ 0 h 1193187"/>
              <a:gd name="connsiteX3" fmla="*/ 2270225 w 2270225"/>
              <a:gd name="connsiteY3" fmla="*/ 101888 h 1193187"/>
              <a:gd name="connsiteX4" fmla="*/ 2270225 w 2270225"/>
              <a:gd name="connsiteY4" fmla="*/ 1091299 h 1193187"/>
              <a:gd name="connsiteX5" fmla="*/ 2168337 w 2270225"/>
              <a:gd name="connsiteY5" fmla="*/ 1193187 h 1193187"/>
              <a:gd name="connsiteX6" fmla="*/ 1760795 w 2270225"/>
              <a:gd name="connsiteY6" fmla="*/ 1193187 h 1193187"/>
              <a:gd name="connsiteX7" fmla="*/ 26253 w 2270225"/>
              <a:gd name="connsiteY7" fmla="*/ 920054 h 1193187"/>
              <a:gd name="connsiteX8" fmla="*/ 647225 w 2270225"/>
              <a:gd name="connsiteY8" fmla="*/ 913231 h 1193187"/>
              <a:gd name="connsiteX9" fmla="*/ 708640 w 2270225"/>
              <a:gd name="connsiteY9" fmla="*/ 831344 h 1193187"/>
              <a:gd name="connsiteX10" fmla="*/ 688168 w 2270225"/>
              <a:gd name="connsiteY10" fmla="*/ 756281 h 1193187"/>
              <a:gd name="connsiteX11" fmla="*/ 742759 w 2270225"/>
              <a:gd name="connsiteY11" fmla="*/ 681219 h 1193187"/>
              <a:gd name="connsiteX12" fmla="*/ 1452443 w 2270225"/>
              <a:gd name="connsiteY12" fmla="*/ 640275 h 1193187"/>
              <a:gd name="connsiteX13" fmla="*/ 1529252 w 2270225"/>
              <a:gd name="connsiteY13" fmla="*/ 531741 h 1193187"/>
              <a:gd name="connsiteX14" fmla="*/ 1529254 w 2270225"/>
              <a:gd name="connsiteY14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1910986 w 2420416"/>
              <a:gd name="connsiteY6" fmla="*/ 1193187 h 1193187"/>
              <a:gd name="connsiteX7" fmla="*/ 121853 w 2420416"/>
              <a:gd name="connsiteY7" fmla="*/ 981469 h 1193187"/>
              <a:gd name="connsiteX8" fmla="*/ 176444 w 2420416"/>
              <a:gd name="connsiteY8" fmla="*/ 920054 h 1193187"/>
              <a:gd name="connsiteX9" fmla="*/ 797416 w 2420416"/>
              <a:gd name="connsiteY9" fmla="*/ 913231 h 1193187"/>
              <a:gd name="connsiteX10" fmla="*/ 858831 w 2420416"/>
              <a:gd name="connsiteY10" fmla="*/ 831344 h 1193187"/>
              <a:gd name="connsiteX11" fmla="*/ 838359 w 2420416"/>
              <a:gd name="connsiteY11" fmla="*/ 756281 h 1193187"/>
              <a:gd name="connsiteX12" fmla="*/ 892950 w 2420416"/>
              <a:gd name="connsiteY12" fmla="*/ 681219 h 1193187"/>
              <a:gd name="connsiteX13" fmla="*/ 1602634 w 2420416"/>
              <a:gd name="connsiteY13" fmla="*/ 640275 h 1193187"/>
              <a:gd name="connsiteX14" fmla="*/ 1679443 w 2420416"/>
              <a:gd name="connsiteY14" fmla="*/ 531741 h 1193187"/>
              <a:gd name="connsiteX15" fmla="*/ 1679445 w 2420416"/>
              <a:gd name="connsiteY15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1910986 w 2420416"/>
              <a:gd name="connsiteY6" fmla="*/ 1193187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396084 w 2420416"/>
              <a:gd name="connsiteY6" fmla="*/ 1193187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396084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205016 w 2420416"/>
              <a:gd name="connsiteY6" fmla="*/ 1186363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05016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05016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266431 w 2420416"/>
              <a:gd name="connsiteY6" fmla="*/ 1186363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80078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506"/>
              <a:gd name="connsiteX1" fmla="*/ 1726741 w 2420416"/>
              <a:gd name="connsiteY1" fmla="*/ 0 h 1193506"/>
              <a:gd name="connsiteX2" fmla="*/ 2318528 w 2420416"/>
              <a:gd name="connsiteY2" fmla="*/ 0 h 1193506"/>
              <a:gd name="connsiteX3" fmla="*/ 2420416 w 2420416"/>
              <a:gd name="connsiteY3" fmla="*/ 101888 h 1193506"/>
              <a:gd name="connsiteX4" fmla="*/ 2420416 w 2420416"/>
              <a:gd name="connsiteY4" fmla="*/ 1091299 h 1193506"/>
              <a:gd name="connsiteX5" fmla="*/ 2318528 w 2420416"/>
              <a:gd name="connsiteY5" fmla="*/ 1193187 h 1193506"/>
              <a:gd name="connsiteX6" fmla="*/ 280078 w 2420416"/>
              <a:gd name="connsiteY6" fmla="*/ 1193187 h 1193506"/>
              <a:gd name="connsiteX7" fmla="*/ 149148 w 2420416"/>
              <a:gd name="connsiteY7" fmla="*/ 1090651 h 1193506"/>
              <a:gd name="connsiteX8" fmla="*/ 121853 w 2420416"/>
              <a:gd name="connsiteY8" fmla="*/ 981469 h 1193506"/>
              <a:gd name="connsiteX9" fmla="*/ 176444 w 2420416"/>
              <a:gd name="connsiteY9" fmla="*/ 920054 h 1193506"/>
              <a:gd name="connsiteX10" fmla="*/ 797416 w 2420416"/>
              <a:gd name="connsiteY10" fmla="*/ 913231 h 1193506"/>
              <a:gd name="connsiteX11" fmla="*/ 858831 w 2420416"/>
              <a:gd name="connsiteY11" fmla="*/ 831344 h 1193506"/>
              <a:gd name="connsiteX12" fmla="*/ 838359 w 2420416"/>
              <a:gd name="connsiteY12" fmla="*/ 756281 h 1193506"/>
              <a:gd name="connsiteX13" fmla="*/ 892950 w 2420416"/>
              <a:gd name="connsiteY13" fmla="*/ 681219 h 1193506"/>
              <a:gd name="connsiteX14" fmla="*/ 1602634 w 2420416"/>
              <a:gd name="connsiteY14" fmla="*/ 640275 h 1193506"/>
              <a:gd name="connsiteX15" fmla="*/ 1679443 w 2420416"/>
              <a:gd name="connsiteY15" fmla="*/ 531741 h 1193506"/>
              <a:gd name="connsiteX16" fmla="*/ 1679445 w 2420416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4158"/>
              <a:gd name="connsiteX1" fmla="*/ 1604888 w 2298563"/>
              <a:gd name="connsiteY1" fmla="*/ 0 h 1194158"/>
              <a:gd name="connsiteX2" fmla="*/ 2196675 w 2298563"/>
              <a:gd name="connsiteY2" fmla="*/ 0 h 1194158"/>
              <a:gd name="connsiteX3" fmla="*/ 2298563 w 2298563"/>
              <a:gd name="connsiteY3" fmla="*/ 101888 h 1194158"/>
              <a:gd name="connsiteX4" fmla="*/ 2298563 w 2298563"/>
              <a:gd name="connsiteY4" fmla="*/ 1091299 h 1194158"/>
              <a:gd name="connsiteX5" fmla="*/ 2196675 w 2298563"/>
              <a:gd name="connsiteY5" fmla="*/ 1193187 h 1194158"/>
              <a:gd name="connsiteX6" fmla="*/ 158225 w 2298563"/>
              <a:gd name="connsiteY6" fmla="*/ 1193187 h 1194158"/>
              <a:gd name="connsiteX7" fmla="*/ 6824 w 2298563"/>
              <a:gd name="connsiteY7" fmla="*/ 1124770 h 1194158"/>
              <a:gd name="connsiteX8" fmla="*/ 0 w 2298563"/>
              <a:gd name="connsiteY8" fmla="*/ 981469 h 1194158"/>
              <a:gd name="connsiteX9" fmla="*/ 54591 w 2298563"/>
              <a:gd name="connsiteY9" fmla="*/ 920054 h 1194158"/>
              <a:gd name="connsiteX10" fmla="*/ 675563 w 2298563"/>
              <a:gd name="connsiteY10" fmla="*/ 913231 h 1194158"/>
              <a:gd name="connsiteX11" fmla="*/ 736978 w 2298563"/>
              <a:gd name="connsiteY11" fmla="*/ 831344 h 1194158"/>
              <a:gd name="connsiteX12" fmla="*/ 716506 w 2298563"/>
              <a:gd name="connsiteY12" fmla="*/ 756281 h 1194158"/>
              <a:gd name="connsiteX13" fmla="*/ 771097 w 2298563"/>
              <a:gd name="connsiteY13" fmla="*/ 681219 h 1194158"/>
              <a:gd name="connsiteX14" fmla="*/ 1480781 w 2298563"/>
              <a:gd name="connsiteY14" fmla="*/ 640275 h 1194158"/>
              <a:gd name="connsiteX15" fmla="*/ 1557590 w 2298563"/>
              <a:gd name="connsiteY15" fmla="*/ 531741 h 1194158"/>
              <a:gd name="connsiteX16" fmla="*/ 1557592 w 2298563"/>
              <a:gd name="connsiteY16" fmla="*/ 122359 h 1194158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58225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81219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81219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59933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59933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61915 w 2298563"/>
              <a:gd name="connsiteY10" fmla="*/ 926878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55092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30154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24520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60166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5016 w 2298563"/>
              <a:gd name="connsiteY0" fmla="*/ 117207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7207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209554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209554 w 2298563"/>
              <a:gd name="connsiteY5" fmla="*/ 1193187 h 1193510"/>
              <a:gd name="connsiteX6" fmla="*/ 70918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187"/>
              <a:gd name="connsiteX1" fmla="*/ 1604888 w 2298563"/>
              <a:gd name="connsiteY1" fmla="*/ 0 h 1193187"/>
              <a:gd name="connsiteX2" fmla="*/ 2227585 w 2298563"/>
              <a:gd name="connsiteY2" fmla="*/ 0 h 1193187"/>
              <a:gd name="connsiteX3" fmla="*/ 2298563 w 2298563"/>
              <a:gd name="connsiteY3" fmla="*/ 83857 h 1193187"/>
              <a:gd name="connsiteX4" fmla="*/ 2298563 w 2298563"/>
              <a:gd name="connsiteY4" fmla="*/ 1127360 h 1193187"/>
              <a:gd name="connsiteX5" fmla="*/ 2209554 w 2298563"/>
              <a:gd name="connsiteY5" fmla="*/ 1193187 h 1193187"/>
              <a:gd name="connsiteX6" fmla="*/ 70918 w 2298563"/>
              <a:gd name="connsiteY6" fmla="*/ 1193187 h 1193187"/>
              <a:gd name="connsiteX7" fmla="*/ 6824 w 2298563"/>
              <a:gd name="connsiteY7" fmla="*/ 1124770 h 1193187"/>
              <a:gd name="connsiteX8" fmla="*/ 0 w 2298563"/>
              <a:gd name="connsiteY8" fmla="*/ 981469 h 1193187"/>
              <a:gd name="connsiteX9" fmla="*/ 54591 w 2298563"/>
              <a:gd name="connsiteY9" fmla="*/ 920054 h 1193187"/>
              <a:gd name="connsiteX10" fmla="*/ 634620 w 2298563"/>
              <a:gd name="connsiteY10" fmla="*/ 920055 h 1193187"/>
              <a:gd name="connsiteX11" fmla="*/ 716506 w 2298563"/>
              <a:gd name="connsiteY11" fmla="*/ 838168 h 1193187"/>
              <a:gd name="connsiteX12" fmla="*/ 716506 w 2298563"/>
              <a:gd name="connsiteY12" fmla="*/ 708514 h 1193187"/>
              <a:gd name="connsiteX13" fmla="*/ 771097 w 2298563"/>
              <a:gd name="connsiteY13" fmla="*/ 633452 h 1193187"/>
              <a:gd name="connsiteX14" fmla="*/ 1494429 w 2298563"/>
              <a:gd name="connsiteY14" fmla="*/ 633452 h 1193187"/>
              <a:gd name="connsiteX15" fmla="*/ 1557590 w 2298563"/>
              <a:gd name="connsiteY15" fmla="*/ 547196 h 1193187"/>
              <a:gd name="connsiteX16" fmla="*/ 1555016 w 2298563"/>
              <a:gd name="connsiteY16" fmla="*/ 114632 h 1193187"/>
              <a:gd name="connsiteX0" fmla="*/ 1549864 w 2293411"/>
              <a:gd name="connsiteY0" fmla="*/ 114632 h 1193187"/>
              <a:gd name="connsiteX1" fmla="*/ 1599736 w 2293411"/>
              <a:gd name="connsiteY1" fmla="*/ 0 h 1193187"/>
              <a:gd name="connsiteX2" fmla="*/ 2222433 w 2293411"/>
              <a:gd name="connsiteY2" fmla="*/ 0 h 1193187"/>
              <a:gd name="connsiteX3" fmla="*/ 2293411 w 2293411"/>
              <a:gd name="connsiteY3" fmla="*/ 83857 h 1193187"/>
              <a:gd name="connsiteX4" fmla="*/ 2293411 w 2293411"/>
              <a:gd name="connsiteY4" fmla="*/ 1127360 h 1193187"/>
              <a:gd name="connsiteX5" fmla="*/ 2204402 w 2293411"/>
              <a:gd name="connsiteY5" fmla="*/ 1193187 h 1193187"/>
              <a:gd name="connsiteX6" fmla="*/ 65766 w 2293411"/>
              <a:gd name="connsiteY6" fmla="*/ 1193187 h 1193187"/>
              <a:gd name="connsiteX7" fmla="*/ 1672 w 2293411"/>
              <a:gd name="connsiteY7" fmla="*/ 1124770 h 1193187"/>
              <a:gd name="connsiteX8" fmla="*/ 0 w 2293411"/>
              <a:gd name="connsiteY8" fmla="*/ 978893 h 1193187"/>
              <a:gd name="connsiteX9" fmla="*/ 49439 w 2293411"/>
              <a:gd name="connsiteY9" fmla="*/ 920054 h 1193187"/>
              <a:gd name="connsiteX10" fmla="*/ 629468 w 2293411"/>
              <a:gd name="connsiteY10" fmla="*/ 920055 h 1193187"/>
              <a:gd name="connsiteX11" fmla="*/ 711354 w 2293411"/>
              <a:gd name="connsiteY11" fmla="*/ 838168 h 1193187"/>
              <a:gd name="connsiteX12" fmla="*/ 711354 w 2293411"/>
              <a:gd name="connsiteY12" fmla="*/ 708514 h 1193187"/>
              <a:gd name="connsiteX13" fmla="*/ 765945 w 2293411"/>
              <a:gd name="connsiteY13" fmla="*/ 633452 h 1193187"/>
              <a:gd name="connsiteX14" fmla="*/ 1489277 w 2293411"/>
              <a:gd name="connsiteY14" fmla="*/ 633452 h 1193187"/>
              <a:gd name="connsiteX15" fmla="*/ 1552438 w 2293411"/>
              <a:gd name="connsiteY15" fmla="*/ 547196 h 1193187"/>
              <a:gd name="connsiteX16" fmla="*/ 1549864 w 2293411"/>
              <a:gd name="connsiteY16" fmla="*/ 114632 h 1193187"/>
              <a:gd name="connsiteX0" fmla="*/ 1549903 w 2293450"/>
              <a:gd name="connsiteY0" fmla="*/ 114632 h 1193187"/>
              <a:gd name="connsiteX1" fmla="*/ 1599775 w 2293450"/>
              <a:gd name="connsiteY1" fmla="*/ 0 h 1193187"/>
              <a:gd name="connsiteX2" fmla="*/ 2222472 w 2293450"/>
              <a:gd name="connsiteY2" fmla="*/ 0 h 1193187"/>
              <a:gd name="connsiteX3" fmla="*/ 2293450 w 2293450"/>
              <a:gd name="connsiteY3" fmla="*/ 83857 h 1193187"/>
              <a:gd name="connsiteX4" fmla="*/ 2293450 w 2293450"/>
              <a:gd name="connsiteY4" fmla="*/ 1127360 h 1193187"/>
              <a:gd name="connsiteX5" fmla="*/ 2204441 w 2293450"/>
              <a:gd name="connsiteY5" fmla="*/ 1193187 h 1193187"/>
              <a:gd name="connsiteX6" fmla="*/ 65805 w 2293450"/>
              <a:gd name="connsiteY6" fmla="*/ 1193187 h 1193187"/>
              <a:gd name="connsiteX7" fmla="*/ 1711 w 2293450"/>
              <a:gd name="connsiteY7" fmla="*/ 1124770 h 1193187"/>
              <a:gd name="connsiteX8" fmla="*/ 39 w 2293450"/>
              <a:gd name="connsiteY8" fmla="*/ 978893 h 1193187"/>
              <a:gd name="connsiteX9" fmla="*/ 49478 w 2293450"/>
              <a:gd name="connsiteY9" fmla="*/ 920054 h 1193187"/>
              <a:gd name="connsiteX10" fmla="*/ 629507 w 2293450"/>
              <a:gd name="connsiteY10" fmla="*/ 920055 h 1193187"/>
              <a:gd name="connsiteX11" fmla="*/ 711393 w 2293450"/>
              <a:gd name="connsiteY11" fmla="*/ 838168 h 1193187"/>
              <a:gd name="connsiteX12" fmla="*/ 711393 w 2293450"/>
              <a:gd name="connsiteY12" fmla="*/ 708514 h 1193187"/>
              <a:gd name="connsiteX13" fmla="*/ 765984 w 2293450"/>
              <a:gd name="connsiteY13" fmla="*/ 633452 h 1193187"/>
              <a:gd name="connsiteX14" fmla="*/ 1489316 w 2293450"/>
              <a:gd name="connsiteY14" fmla="*/ 633452 h 1193187"/>
              <a:gd name="connsiteX15" fmla="*/ 1552477 w 2293450"/>
              <a:gd name="connsiteY15" fmla="*/ 547196 h 1193187"/>
              <a:gd name="connsiteX16" fmla="*/ 1549903 w 2293450"/>
              <a:gd name="connsiteY16" fmla="*/ 114632 h 1193187"/>
              <a:gd name="connsiteX0" fmla="*/ 1549879 w 2293426"/>
              <a:gd name="connsiteY0" fmla="*/ 114632 h 1193187"/>
              <a:gd name="connsiteX1" fmla="*/ 1599751 w 2293426"/>
              <a:gd name="connsiteY1" fmla="*/ 0 h 1193187"/>
              <a:gd name="connsiteX2" fmla="*/ 2222448 w 2293426"/>
              <a:gd name="connsiteY2" fmla="*/ 0 h 1193187"/>
              <a:gd name="connsiteX3" fmla="*/ 2293426 w 2293426"/>
              <a:gd name="connsiteY3" fmla="*/ 83857 h 1193187"/>
              <a:gd name="connsiteX4" fmla="*/ 2293426 w 2293426"/>
              <a:gd name="connsiteY4" fmla="*/ 1127360 h 1193187"/>
              <a:gd name="connsiteX5" fmla="*/ 2204417 w 2293426"/>
              <a:gd name="connsiteY5" fmla="*/ 1193187 h 1193187"/>
              <a:gd name="connsiteX6" fmla="*/ 65781 w 2293426"/>
              <a:gd name="connsiteY6" fmla="*/ 1193187 h 1193187"/>
              <a:gd name="connsiteX7" fmla="*/ 1687 w 2293426"/>
              <a:gd name="connsiteY7" fmla="*/ 1124770 h 1193187"/>
              <a:gd name="connsiteX8" fmla="*/ 15 w 2293426"/>
              <a:gd name="connsiteY8" fmla="*/ 978893 h 1193187"/>
              <a:gd name="connsiteX9" fmla="*/ 72636 w 2293426"/>
              <a:gd name="connsiteY9" fmla="*/ 917478 h 1193187"/>
              <a:gd name="connsiteX10" fmla="*/ 629483 w 2293426"/>
              <a:gd name="connsiteY10" fmla="*/ 920055 h 1193187"/>
              <a:gd name="connsiteX11" fmla="*/ 711369 w 2293426"/>
              <a:gd name="connsiteY11" fmla="*/ 838168 h 1193187"/>
              <a:gd name="connsiteX12" fmla="*/ 711369 w 2293426"/>
              <a:gd name="connsiteY12" fmla="*/ 708514 h 1193187"/>
              <a:gd name="connsiteX13" fmla="*/ 765960 w 2293426"/>
              <a:gd name="connsiteY13" fmla="*/ 633452 h 1193187"/>
              <a:gd name="connsiteX14" fmla="*/ 1489292 w 2293426"/>
              <a:gd name="connsiteY14" fmla="*/ 633452 h 1193187"/>
              <a:gd name="connsiteX15" fmla="*/ 1552453 w 2293426"/>
              <a:gd name="connsiteY15" fmla="*/ 547196 h 1193187"/>
              <a:gd name="connsiteX16" fmla="*/ 1549879 w 2293426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17478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17478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20054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2846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0270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0270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7220 w 2293435"/>
              <a:gd name="connsiteY10" fmla="*/ 90202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04684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2714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912797 w 2656344"/>
              <a:gd name="connsiteY0" fmla="*/ 114632 h 1193187"/>
              <a:gd name="connsiteX1" fmla="*/ 1962669 w 2656344"/>
              <a:gd name="connsiteY1" fmla="*/ 0 h 1193187"/>
              <a:gd name="connsiteX2" fmla="*/ 2585366 w 2656344"/>
              <a:gd name="connsiteY2" fmla="*/ 0 h 1193187"/>
              <a:gd name="connsiteX3" fmla="*/ 2656344 w 2656344"/>
              <a:gd name="connsiteY3" fmla="*/ 83857 h 1193187"/>
              <a:gd name="connsiteX4" fmla="*/ 2656344 w 2656344"/>
              <a:gd name="connsiteY4" fmla="*/ 1127360 h 1193187"/>
              <a:gd name="connsiteX5" fmla="*/ 2567335 w 2656344"/>
              <a:gd name="connsiteY5" fmla="*/ 1193187 h 1193187"/>
              <a:gd name="connsiteX6" fmla="*/ 428699 w 2656344"/>
              <a:gd name="connsiteY6" fmla="*/ 1193187 h 1193187"/>
              <a:gd name="connsiteX7" fmla="*/ 364605 w 2656344"/>
              <a:gd name="connsiteY7" fmla="*/ 1124770 h 1193187"/>
              <a:gd name="connsiteX8" fmla="*/ 1 w 2656344"/>
              <a:gd name="connsiteY8" fmla="*/ 964408 h 1193187"/>
              <a:gd name="connsiteX9" fmla="*/ 427827 w 2656344"/>
              <a:gd name="connsiteY9" fmla="*/ 902024 h 1193187"/>
              <a:gd name="connsiteX10" fmla="*/ 1000129 w 2656344"/>
              <a:gd name="connsiteY10" fmla="*/ 902025 h 1193187"/>
              <a:gd name="connsiteX11" fmla="*/ 1071711 w 2656344"/>
              <a:gd name="connsiteY11" fmla="*/ 825290 h 1193187"/>
              <a:gd name="connsiteX12" fmla="*/ 1069136 w 2656344"/>
              <a:gd name="connsiteY12" fmla="*/ 677605 h 1193187"/>
              <a:gd name="connsiteX13" fmla="*/ 1115999 w 2656344"/>
              <a:gd name="connsiteY13" fmla="*/ 607695 h 1193187"/>
              <a:gd name="connsiteX14" fmla="*/ 1844482 w 2656344"/>
              <a:gd name="connsiteY14" fmla="*/ 607695 h 1193187"/>
              <a:gd name="connsiteX15" fmla="*/ 1915371 w 2656344"/>
              <a:gd name="connsiteY15" fmla="*/ 547196 h 1193187"/>
              <a:gd name="connsiteX16" fmla="*/ 1912797 w 2656344"/>
              <a:gd name="connsiteY16" fmla="*/ 114632 h 1193187"/>
              <a:gd name="connsiteX0" fmla="*/ 1912797 w 2656344"/>
              <a:gd name="connsiteY0" fmla="*/ 114632 h 1193187"/>
              <a:gd name="connsiteX1" fmla="*/ 1962669 w 2656344"/>
              <a:gd name="connsiteY1" fmla="*/ 0 h 1193187"/>
              <a:gd name="connsiteX2" fmla="*/ 2585366 w 2656344"/>
              <a:gd name="connsiteY2" fmla="*/ 0 h 1193187"/>
              <a:gd name="connsiteX3" fmla="*/ 2656344 w 2656344"/>
              <a:gd name="connsiteY3" fmla="*/ 83857 h 1193187"/>
              <a:gd name="connsiteX4" fmla="*/ 2656344 w 2656344"/>
              <a:gd name="connsiteY4" fmla="*/ 1127360 h 1193187"/>
              <a:gd name="connsiteX5" fmla="*/ 2567335 w 2656344"/>
              <a:gd name="connsiteY5" fmla="*/ 1193187 h 1193187"/>
              <a:gd name="connsiteX6" fmla="*/ 428699 w 2656344"/>
              <a:gd name="connsiteY6" fmla="*/ 1193187 h 1193187"/>
              <a:gd name="connsiteX7" fmla="*/ 6386 w 2656344"/>
              <a:gd name="connsiteY7" fmla="*/ 1134426 h 1193187"/>
              <a:gd name="connsiteX8" fmla="*/ 1 w 2656344"/>
              <a:gd name="connsiteY8" fmla="*/ 964408 h 1193187"/>
              <a:gd name="connsiteX9" fmla="*/ 427827 w 2656344"/>
              <a:gd name="connsiteY9" fmla="*/ 902024 h 1193187"/>
              <a:gd name="connsiteX10" fmla="*/ 1000129 w 2656344"/>
              <a:gd name="connsiteY10" fmla="*/ 902025 h 1193187"/>
              <a:gd name="connsiteX11" fmla="*/ 1071711 w 2656344"/>
              <a:gd name="connsiteY11" fmla="*/ 825290 h 1193187"/>
              <a:gd name="connsiteX12" fmla="*/ 1069136 w 2656344"/>
              <a:gd name="connsiteY12" fmla="*/ 677605 h 1193187"/>
              <a:gd name="connsiteX13" fmla="*/ 1115999 w 2656344"/>
              <a:gd name="connsiteY13" fmla="*/ 607695 h 1193187"/>
              <a:gd name="connsiteX14" fmla="*/ 1844482 w 2656344"/>
              <a:gd name="connsiteY14" fmla="*/ 607695 h 1193187"/>
              <a:gd name="connsiteX15" fmla="*/ 1915371 w 2656344"/>
              <a:gd name="connsiteY15" fmla="*/ 547196 h 1193187"/>
              <a:gd name="connsiteX16" fmla="*/ 1912797 w 2656344"/>
              <a:gd name="connsiteY16" fmla="*/ 114632 h 1193187"/>
              <a:gd name="connsiteX0" fmla="*/ 1912828 w 2656375"/>
              <a:gd name="connsiteY0" fmla="*/ 114632 h 1193187"/>
              <a:gd name="connsiteX1" fmla="*/ 1962700 w 2656375"/>
              <a:gd name="connsiteY1" fmla="*/ 0 h 1193187"/>
              <a:gd name="connsiteX2" fmla="*/ 2585397 w 2656375"/>
              <a:gd name="connsiteY2" fmla="*/ 0 h 1193187"/>
              <a:gd name="connsiteX3" fmla="*/ 2656375 w 2656375"/>
              <a:gd name="connsiteY3" fmla="*/ 83857 h 1193187"/>
              <a:gd name="connsiteX4" fmla="*/ 2656375 w 2656375"/>
              <a:gd name="connsiteY4" fmla="*/ 1127360 h 1193187"/>
              <a:gd name="connsiteX5" fmla="*/ 2567366 w 2656375"/>
              <a:gd name="connsiteY5" fmla="*/ 1193187 h 1193187"/>
              <a:gd name="connsiteX6" fmla="*/ 428730 w 2656375"/>
              <a:gd name="connsiteY6" fmla="*/ 1193187 h 1193187"/>
              <a:gd name="connsiteX7" fmla="*/ 6417 w 2656375"/>
              <a:gd name="connsiteY7" fmla="*/ 1134426 h 1193187"/>
              <a:gd name="connsiteX8" fmla="*/ 32 w 2656375"/>
              <a:gd name="connsiteY8" fmla="*/ 964408 h 1193187"/>
              <a:gd name="connsiteX9" fmla="*/ 62756 w 2656375"/>
              <a:gd name="connsiteY9" fmla="*/ 902024 h 1193187"/>
              <a:gd name="connsiteX10" fmla="*/ 1000160 w 2656375"/>
              <a:gd name="connsiteY10" fmla="*/ 902025 h 1193187"/>
              <a:gd name="connsiteX11" fmla="*/ 1071742 w 2656375"/>
              <a:gd name="connsiteY11" fmla="*/ 825290 h 1193187"/>
              <a:gd name="connsiteX12" fmla="*/ 1069167 w 2656375"/>
              <a:gd name="connsiteY12" fmla="*/ 677605 h 1193187"/>
              <a:gd name="connsiteX13" fmla="*/ 1116030 w 2656375"/>
              <a:gd name="connsiteY13" fmla="*/ 607695 h 1193187"/>
              <a:gd name="connsiteX14" fmla="*/ 1844513 w 2656375"/>
              <a:gd name="connsiteY14" fmla="*/ 607695 h 1193187"/>
              <a:gd name="connsiteX15" fmla="*/ 1915402 w 2656375"/>
              <a:gd name="connsiteY15" fmla="*/ 547196 h 1193187"/>
              <a:gd name="connsiteX16" fmla="*/ 1912828 w 2656375"/>
              <a:gd name="connsiteY16" fmla="*/ 114632 h 1193187"/>
              <a:gd name="connsiteX0" fmla="*/ 1927099 w 2670646"/>
              <a:gd name="connsiteY0" fmla="*/ 114632 h 1193187"/>
              <a:gd name="connsiteX1" fmla="*/ 1976971 w 2670646"/>
              <a:gd name="connsiteY1" fmla="*/ 0 h 1193187"/>
              <a:gd name="connsiteX2" fmla="*/ 2599668 w 2670646"/>
              <a:gd name="connsiteY2" fmla="*/ 0 h 1193187"/>
              <a:gd name="connsiteX3" fmla="*/ 2670646 w 2670646"/>
              <a:gd name="connsiteY3" fmla="*/ 83857 h 1193187"/>
              <a:gd name="connsiteX4" fmla="*/ 2670646 w 2670646"/>
              <a:gd name="connsiteY4" fmla="*/ 1127360 h 1193187"/>
              <a:gd name="connsiteX5" fmla="*/ 2581637 w 2670646"/>
              <a:gd name="connsiteY5" fmla="*/ 1193187 h 1193187"/>
              <a:gd name="connsiteX6" fmla="*/ 443001 w 2670646"/>
              <a:gd name="connsiteY6" fmla="*/ 1193187 h 1193187"/>
              <a:gd name="connsiteX7" fmla="*/ 20688 w 2670646"/>
              <a:gd name="connsiteY7" fmla="*/ 1134426 h 1193187"/>
              <a:gd name="connsiteX8" fmla="*/ 16 w 2670646"/>
              <a:gd name="connsiteY8" fmla="*/ 964408 h 1193187"/>
              <a:gd name="connsiteX9" fmla="*/ 77027 w 2670646"/>
              <a:gd name="connsiteY9" fmla="*/ 902024 h 1193187"/>
              <a:gd name="connsiteX10" fmla="*/ 1014431 w 2670646"/>
              <a:gd name="connsiteY10" fmla="*/ 902025 h 1193187"/>
              <a:gd name="connsiteX11" fmla="*/ 1086013 w 2670646"/>
              <a:gd name="connsiteY11" fmla="*/ 825290 h 1193187"/>
              <a:gd name="connsiteX12" fmla="*/ 1083438 w 2670646"/>
              <a:gd name="connsiteY12" fmla="*/ 677605 h 1193187"/>
              <a:gd name="connsiteX13" fmla="*/ 1130301 w 2670646"/>
              <a:gd name="connsiteY13" fmla="*/ 607695 h 1193187"/>
              <a:gd name="connsiteX14" fmla="*/ 1858784 w 2670646"/>
              <a:gd name="connsiteY14" fmla="*/ 607695 h 1193187"/>
              <a:gd name="connsiteX15" fmla="*/ 1929673 w 2670646"/>
              <a:gd name="connsiteY15" fmla="*/ 547196 h 1193187"/>
              <a:gd name="connsiteX16" fmla="*/ 1927099 w 2670646"/>
              <a:gd name="connsiteY16" fmla="*/ 114632 h 1193187"/>
              <a:gd name="connsiteX0" fmla="*/ 1927099 w 2670646"/>
              <a:gd name="connsiteY0" fmla="*/ 114632 h 1193187"/>
              <a:gd name="connsiteX1" fmla="*/ 1976971 w 2670646"/>
              <a:gd name="connsiteY1" fmla="*/ 0 h 1193187"/>
              <a:gd name="connsiteX2" fmla="*/ 2599668 w 2670646"/>
              <a:gd name="connsiteY2" fmla="*/ 0 h 1193187"/>
              <a:gd name="connsiteX3" fmla="*/ 2670646 w 2670646"/>
              <a:gd name="connsiteY3" fmla="*/ 83857 h 1193187"/>
              <a:gd name="connsiteX4" fmla="*/ 2670646 w 2670646"/>
              <a:gd name="connsiteY4" fmla="*/ 1127360 h 1193187"/>
              <a:gd name="connsiteX5" fmla="*/ 2581637 w 2670646"/>
              <a:gd name="connsiteY5" fmla="*/ 1193187 h 1193187"/>
              <a:gd name="connsiteX6" fmla="*/ 443001 w 2670646"/>
              <a:gd name="connsiteY6" fmla="*/ 1193187 h 1193187"/>
              <a:gd name="connsiteX7" fmla="*/ 8782 w 2670646"/>
              <a:gd name="connsiteY7" fmla="*/ 1134426 h 1193187"/>
              <a:gd name="connsiteX8" fmla="*/ 16 w 2670646"/>
              <a:gd name="connsiteY8" fmla="*/ 964408 h 1193187"/>
              <a:gd name="connsiteX9" fmla="*/ 77027 w 2670646"/>
              <a:gd name="connsiteY9" fmla="*/ 902024 h 1193187"/>
              <a:gd name="connsiteX10" fmla="*/ 1014431 w 2670646"/>
              <a:gd name="connsiteY10" fmla="*/ 902025 h 1193187"/>
              <a:gd name="connsiteX11" fmla="*/ 1086013 w 2670646"/>
              <a:gd name="connsiteY11" fmla="*/ 825290 h 1193187"/>
              <a:gd name="connsiteX12" fmla="*/ 1083438 w 2670646"/>
              <a:gd name="connsiteY12" fmla="*/ 677605 h 1193187"/>
              <a:gd name="connsiteX13" fmla="*/ 1130301 w 2670646"/>
              <a:gd name="connsiteY13" fmla="*/ 607695 h 1193187"/>
              <a:gd name="connsiteX14" fmla="*/ 1858784 w 2670646"/>
              <a:gd name="connsiteY14" fmla="*/ 607695 h 1193187"/>
              <a:gd name="connsiteX15" fmla="*/ 1929673 w 2670646"/>
              <a:gd name="connsiteY15" fmla="*/ 547196 h 1193187"/>
              <a:gd name="connsiteX16" fmla="*/ 1927099 w 2670646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435864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119158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112014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7727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5346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5346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509" h="1193187">
                <a:moveTo>
                  <a:pt x="1919962" y="114632"/>
                </a:moveTo>
                <a:cubicBezTo>
                  <a:pt x="1919962" y="58361"/>
                  <a:pt x="1913563" y="0"/>
                  <a:pt x="1969834" y="0"/>
                </a:cubicBezTo>
                <a:lnTo>
                  <a:pt x="2592531" y="0"/>
                </a:lnTo>
                <a:cubicBezTo>
                  <a:pt x="2648802" y="0"/>
                  <a:pt x="2663509" y="27586"/>
                  <a:pt x="2663509" y="83857"/>
                </a:cubicBezTo>
                <a:lnTo>
                  <a:pt x="2663509" y="1127360"/>
                </a:lnTo>
                <a:cubicBezTo>
                  <a:pt x="2663509" y="1183631"/>
                  <a:pt x="2630771" y="1193187"/>
                  <a:pt x="2574500" y="1193187"/>
                </a:cubicBezTo>
                <a:lnTo>
                  <a:pt x="95346" y="1193187"/>
                </a:lnTo>
                <a:cubicBezTo>
                  <a:pt x="21724" y="1192526"/>
                  <a:pt x="4346" y="1164055"/>
                  <a:pt x="1645" y="1134426"/>
                </a:cubicBezTo>
                <a:cubicBezTo>
                  <a:pt x="1088" y="1085800"/>
                  <a:pt x="580" y="1013034"/>
                  <a:pt x="23" y="964408"/>
                </a:cubicBezTo>
                <a:cubicBezTo>
                  <a:pt x="-792" y="929189"/>
                  <a:pt x="20918" y="905805"/>
                  <a:pt x="69890" y="902024"/>
                </a:cubicBezTo>
                <a:lnTo>
                  <a:pt x="1007294" y="902025"/>
                </a:lnTo>
                <a:cubicBezTo>
                  <a:pt x="1065364" y="899518"/>
                  <a:pt x="1077505" y="870716"/>
                  <a:pt x="1078876" y="825290"/>
                </a:cubicBezTo>
                <a:cubicBezTo>
                  <a:pt x="1077805" y="760162"/>
                  <a:pt x="1077739" y="740225"/>
                  <a:pt x="1076301" y="677605"/>
                </a:cubicBezTo>
                <a:cubicBezTo>
                  <a:pt x="1075765" y="628767"/>
                  <a:pt x="1081451" y="611408"/>
                  <a:pt x="1123164" y="607695"/>
                </a:cubicBezTo>
                <a:lnTo>
                  <a:pt x="1851647" y="607695"/>
                </a:lnTo>
                <a:cubicBezTo>
                  <a:pt x="1893135" y="608308"/>
                  <a:pt x="1922779" y="602005"/>
                  <a:pt x="1922536" y="547196"/>
                </a:cubicBezTo>
                <a:cubicBezTo>
                  <a:pt x="1922837" y="347450"/>
                  <a:pt x="1922237" y="226072"/>
                  <a:pt x="1919962" y="114632"/>
                </a:cubicBezTo>
                <a:close/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kumimoji="1"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graphicFrame>
        <p:nvGraphicFramePr>
          <p:cNvPr id="32" name="Group 2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804725"/>
              </p:ext>
            </p:extLst>
          </p:nvPr>
        </p:nvGraphicFramePr>
        <p:xfrm>
          <a:off x="2457867" y="4948155"/>
          <a:ext cx="3933824" cy="1243920"/>
        </p:xfrm>
        <a:graphic>
          <a:graphicData uri="http://schemas.openxmlformats.org/drawingml/2006/table">
            <a:tbl>
              <a:tblPr/>
              <a:tblGrid>
                <a:gridCol w="12668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65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학생명</a:t>
                      </a:r>
                      <a:endParaRPr kumimoji="1" lang="ko-KR" altLang="en-US" sz="1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연락전화번호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정보반영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07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홍길동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YES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홍길서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</a:t>
                      </a:r>
                      <a:r>
                        <a:rPr lang="ko-KR" altLang="en-US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100" b="0" i="0" u="none" strike="noStrike" kern="12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NO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홍길남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</a:t>
                      </a:r>
                      <a:r>
                        <a:rPr lang="ko-KR" altLang="en-US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200" b="1" i="0" u="none" strike="noStrike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NO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u="none" strike="noStrik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홍길북</a:t>
                      </a:r>
                      <a:endParaRPr lang="en-US" altLang="ko-KR" sz="1100" b="0" i="0" u="none" strike="noStrike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02-xxxx-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</a:t>
                      </a:r>
                      <a:r>
                        <a:rPr lang="ko-KR" altLang="en-US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학과</a:t>
                      </a:r>
                      <a:endParaRPr lang="en-US" altLang="ko-KR" sz="1200" b="1" i="0" u="none" strike="noStrike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YES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3" name="Rounded Rectangle 36"/>
          <p:cNvSpPr/>
          <p:nvPr/>
        </p:nvSpPr>
        <p:spPr bwMode="gray">
          <a:xfrm>
            <a:off x="3714150" y="5199169"/>
            <a:ext cx="2663509" cy="1004557"/>
          </a:xfrm>
          <a:custGeom>
            <a:avLst/>
            <a:gdLst>
              <a:gd name="connsiteX0" fmla="*/ 0 w 611318"/>
              <a:gd name="connsiteY0" fmla="*/ 101888 h 1193187"/>
              <a:gd name="connsiteX1" fmla="*/ 101888 w 611318"/>
              <a:gd name="connsiteY1" fmla="*/ 0 h 1193187"/>
              <a:gd name="connsiteX2" fmla="*/ 509430 w 611318"/>
              <a:gd name="connsiteY2" fmla="*/ 0 h 1193187"/>
              <a:gd name="connsiteX3" fmla="*/ 611318 w 611318"/>
              <a:gd name="connsiteY3" fmla="*/ 101888 h 1193187"/>
              <a:gd name="connsiteX4" fmla="*/ 611318 w 611318"/>
              <a:gd name="connsiteY4" fmla="*/ 1091299 h 1193187"/>
              <a:gd name="connsiteX5" fmla="*/ 509430 w 611318"/>
              <a:gd name="connsiteY5" fmla="*/ 1193187 h 1193187"/>
              <a:gd name="connsiteX6" fmla="*/ 101888 w 611318"/>
              <a:gd name="connsiteY6" fmla="*/ 1193187 h 1193187"/>
              <a:gd name="connsiteX7" fmla="*/ 0 w 611318"/>
              <a:gd name="connsiteY7" fmla="*/ 1091299 h 1193187"/>
              <a:gd name="connsiteX8" fmla="*/ 0 w 611318"/>
              <a:gd name="connsiteY8" fmla="*/ 101888 h 1193187"/>
              <a:gd name="connsiteX0" fmla="*/ 95796 w 707114"/>
              <a:gd name="connsiteY0" fmla="*/ 101888 h 1193187"/>
              <a:gd name="connsiteX1" fmla="*/ 13439 w 707114"/>
              <a:gd name="connsiteY1" fmla="*/ 0 h 1193187"/>
              <a:gd name="connsiteX2" fmla="*/ 605226 w 707114"/>
              <a:gd name="connsiteY2" fmla="*/ 0 h 1193187"/>
              <a:gd name="connsiteX3" fmla="*/ 707114 w 707114"/>
              <a:gd name="connsiteY3" fmla="*/ 101888 h 1193187"/>
              <a:gd name="connsiteX4" fmla="*/ 707114 w 707114"/>
              <a:gd name="connsiteY4" fmla="*/ 1091299 h 1193187"/>
              <a:gd name="connsiteX5" fmla="*/ 605226 w 707114"/>
              <a:gd name="connsiteY5" fmla="*/ 1193187 h 1193187"/>
              <a:gd name="connsiteX6" fmla="*/ 197684 w 707114"/>
              <a:gd name="connsiteY6" fmla="*/ 1193187 h 1193187"/>
              <a:gd name="connsiteX7" fmla="*/ 95796 w 707114"/>
              <a:gd name="connsiteY7" fmla="*/ 1091299 h 1193187"/>
              <a:gd name="connsiteX8" fmla="*/ 95796 w 707114"/>
              <a:gd name="connsiteY8" fmla="*/ 101888 h 1193187"/>
              <a:gd name="connsiteX0" fmla="*/ 524 w 741495"/>
              <a:gd name="connsiteY0" fmla="*/ 122359 h 1193187"/>
              <a:gd name="connsiteX1" fmla="*/ 47820 w 741495"/>
              <a:gd name="connsiteY1" fmla="*/ 0 h 1193187"/>
              <a:gd name="connsiteX2" fmla="*/ 639607 w 741495"/>
              <a:gd name="connsiteY2" fmla="*/ 0 h 1193187"/>
              <a:gd name="connsiteX3" fmla="*/ 741495 w 741495"/>
              <a:gd name="connsiteY3" fmla="*/ 101888 h 1193187"/>
              <a:gd name="connsiteX4" fmla="*/ 741495 w 741495"/>
              <a:gd name="connsiteY4" fmla="*/ 1091299 h 1193187"/>
              <a:gd name="connsiteX5" fmla="*/ 639607 w 741495"/>
              <a:gd name="connsiteY5" fmla="*/ 1193187 h 1193187"/>
              <a:gd name="connsiteX6" fmla="*/ 232065 w 741495"/>
              <a:gd name="connsiteY6" fmla="*/ 1193187 h 1193187"/>
              <a:gd name="connsiteX7" fmla="*/ 130177 w 741495"/>
              <a:gd name="connsiteY7" fmla="*/ 1091299 h 1193187"/>
              <a:gd name="connsiteX8" fmla="*/ 524 w 741495"/>
              <a:gd name="connsiteY8" fmla="*/ 122359 h 1193187"/>
              <a:gd name="connsiteX0" fmla="*/ 524 w 741495"/>
              <a:gd name="connsiteY0" fmla="*/ 122359 h 1193187"/>
              <a:gd name="connsiteX1" fmla="*/ 47820 w 741495"/>
              <a:gd name="connsiteY1" fmla="*/ 0 h 1193187"/>
              <a:gd name="connsiteX2" fmla="*/ 639607 w 741495"/>
              <a:gd name="connsiteY2" fmla="*/ 0 h 1193187"/>
              <a:gd name="connsiteX3" fmla="*/ 741495 w 741495"/>
              <a:gd name="connsiteY3" fmla="*/ 101888 h 1193187"/>
              <a:gd name="connsiteX4" fmla="*/ 741495 w 741495"/>
              <a:gd name="connsiteY4" fmla="*/ 1091299 h 1193187"/>
              <a:gd name="connsiteX5" fmla="*/ 639607 w 741495"/>
              <a:gd name="connsiteY5" fmla="*/ 1193187 h 1193187"/>
              <a:gd name="connsiteX6" fmla="*/ 232065 w 741495"/>
              <a:gd name="connsiteY6" fmla="*/ 1193187 h 1193187"/>
              <a:gd name="connsiteX7" fmla="*/ 130177 w 741495"/>
              <a:gd name="connsiteY7" fmla="*/ 1091299 h 1193187"/>
              <a:gd name="connsiteX8" fmla="*/ 524 w 741495"/>
              <a:gd name="connsiteY8" fmla="*/ 122359 h 1193187"/>
              <a:gd name="connsiteX0" fmla="*/ 2867 w 743838"/>
              <a:gd name="connsiteY0" fmla="*/ 122359 h 1193187"/>
              <a:gd name="connsiteX1" fmla="*/ 50163 w 743838"/>
              <a:gd name="connsiteY1" fmla="*/ 0 h 1193187"/>
              <a:gd name="connsiteX2" fmla="*/ 641950 w 743838"/>
              <a:gd name="connsiteY2" fmla="*/ 0 h 1193187"/>
              <a:gd name="connsiteX3" fmla="*/ 743838 w 743838"/>
              <a:gd name="connsiteY3" fmla="*/ 101888 h 1193187"/>
              <a:gd name="connsiteX4" fmla="*/ 743838 w 743838"/>
              <a:gd name="connsiteY4" fmla="*/ 1091299 h 1193187"/>
              <a:gd name="connsiteX5" fmla="*/ 641950 w 743838"/>
              <a:gd name="connsiteY5" fmla="*/ 1193187 h 1193187"/>
              <a:gd name="connsiteX6" fmla="*/ 234408 w 743838"/>
              <a:gd name="connsiteY6" fmla="*/ 1193187 h 1193187"/>
              <a:gd name="connsiteX7" fmla="*/ 23337 w 743838"/>
              <a:gd name="connsiteY7" fmla="*/ 524917 h 1193187"/>
              <a:gd name="connsiteX8" fmla="*/ 2867 w 743838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20995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524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14171 w 741496"/>
              <a:gd name="connsiteY7" fmla="*/ 524917 h 1193187"/>
              <a:gd name="connsiteX8" fmla="*/ 525 w 741496"/>
              <a:gd name="connsiteY8" fmla="*/ 122359 h 1193187"/>
              <a:gd name="connsiteX0" fmla="*/ 525 w 741496"/>
              <a:gd name="connsiteY0" fmla="*/ 122359 h 1193187"/>
              <a:gd name="connsiteX1" fmla="*/ 47821 w 741496"/>
              <a:gd name="connsiteY1" fmla="*/ 0 h 1193187"/>
              <a:gd name="connsiteX2" fmla="*/ 639608 w 741496"/>
              <a:gd name="connsiteY2" fmla="*/ 0 h 1193187"/>
              <a:gd name="connsiteX3" fmla="*/ 741496 w 741496"/>
              <a:gd name="connsiteY3" fmla="*/ 101888 h 1193187"/>
              <a:gd name="connsiteX4" fmla="*/ 741496 w 741496"/>
              <a:gd name="connsiteY4" fmla="*/ 1091299 h 1193187"/>
              <a:gd name="connsiteX5" fmla="*/ 639608 w 741496"/>
              <a:gd name="connsiteY5" fmla="*/ 1193187 h 1193187"/>
              <a:gd name="connsiteX6" fmla="*/ 232066 w 741496"/>
              <a:gd name="connsiteY6" fmla="*/ 1193187 h 1193187"/>
              <a:gd name="connsiteX7" fmla="*/ 14171 w 741496"/>
              <a:gd name="connsiteY7" fmla="*/ 524917 h 1193187"/>
              <a:gd name="connsiteX8" fmla="*/ 525 w 741496"/>
              <a:gd name="connsiteY8" fmla="*/ 122359 h 1193187"/>
              <a:gd name="connsiteX0" fmla="*/ 658 w 741629"/>
              <a:gd name="connsiteY0" fmla="*/ 122359 h 1193187"/>
              <a:gd name="connsiteX1" fmla="*/ 47954 w 741629"/>
              <a:gd name="connsiteY1" fmla="*/ 0 h 1193187"/>
              <a:gd name="connsiteX2" fmla="*/ 639741 w 741629"/>
              <a:gd name="connsiteY2" fmla="*/ 0 h 1193187"/>
              <a:gd name="connsiteX3" fmla="*/ 741629 w 741629"/>
              <a:gd name="connsiteY3" fmla="*/ 101888 h 1193187"/>
              <a:gd name="connsiteX4" fmla="*/ 741629 w 741629"/>
              <a:gd name="connsiteY4" fmla="*/ 1091299 h 1193187"/>
              <a:gd name="connsiteX5" fmla="*/ 639741 w 741629"/>
              <a:gd name="connsiteY5" fmla="*/ 1193187 h 1193187"/>
              <a:gd name="connsiteX6" fmla="*/ 232199 w 741629"/>
              <a:gd name="connsiteY6" fmla="*/ 1193187 h 1193187"/>
              <a:gd name="connsiteX7" fmla="*/ 656 w 741629"/>
              <a:gd name="connsiteY7" fmla="*/ 531741 h 1193187"/>
              <a:gd name="connsiteX8" fmla="*/ 658 w 741629"/>
              <a:gd name="connsiteY8" fmla="*/ 122359 h 1193187"/>
              <a:gd name="connsiteX0" fmla="*/ 84432 w 825403"/>
              <a:gd name="connsiteY0" fmla="*/ 122359 h 1193187"/>
              <a:gd name="connsiteX1" fmla="*/ 131728 w 825403"/>
              <a:gd name="connsiteY1" fmla="*/ 0 h 1193187"/>
              <a:gd name="connsiteX2" fmla="*/ 723515 w 825403"/>
              <a:gd name="connsiteY2" fmla="*/ 0 h 1193187"/>
              <a:gd name="connsiteX3" fmla="*/ 825403 w 825403"/>
              <a:gd name="connsiteY3" fmla="*/ 101888 h 1193187"/>
              <a:gd name="connsiteX4" fmla="*/ 825403 w 825403"/>
              <a:gd name="connsiteY4" fmla="*/ 1091299 h 1193187"/>
              <a:gd name="connsiteX5" fmla="*/ 723515 w 825403"/>
              <a:gd name="connsiteY5" fmla="*/ 1193187 h 1193187"/>
              <a:gd name="connsiteX6" fmla="*/ 315973 w 825403"/>
              <a:gd name="connsiteY6" fmla="*/ 1193187 h 1193187"/>
              <a:gd name="connsiteX7" fmla="*/ 7621 w 825403"/>
              <a:gd name="connsiteY7" fmla="*/ 640275 h 1193187"/>
              <a:gd name="connsiteX8" fmla="*/ 84430 w 825403"/>
              <a:gd name="connsiteY8" fmla="*/ 531741 h 1193187"/>
              <a:gd name="connsiteX9" fmla="*/ 84432 w 825403"/>
              <a:gd name="connsiteY9" fmla="*/ 122359 h 1193187"/>
              <a:gd name="connsiteX0" fmla="*/ 76811 w 817782"/>
              <a:gd name="connsiteY0" fmla="*/ 122359 h 1193187"/>
              <a:gd name="connsiteX1" fmla="*/ 124107 w 817782"/>
              <a:gd name="connsiteY1" fmla="*/ 0 h 1193187"/>
              <a:gd name="connsiteX2" fmla="*/ 715894 w 817782"/>
              <a:gd name="connsiteY2" fmla="*/ 0 h 1193187"/>
              <a:gd name="connsiteX3" fmla="*/ 817782 w 817782"/>
              <a:gd name="connsiteY3" fmla="*/ 101888 h 1193187"/>
              <a:gd name="connsiteX4" fmla="*/ 817782 w 817782"/>
              <a:gd name="connsiteY4" fmla="*/ 1091299 h 1193187"/>
              <a:gd name="connsiteX5" fmla="*/ 715894 w 817782"/>
              <a:gd name="connsiteY5" fmla="*/ 1193187 h 1193187"/>
              <a:gd name="connsiteX6" fmla="*/ 308352 w 817782"/>
              <a:gd name="connsiteY6" fmla="*/ 1193187 h 1193187"/>
              <a:gd name="connsiteX7" fmla="*/ 0 w 817782"/>
              <a:gd name="connsiteY7" fmla="*/ 640275 h 1193187"/>
              <a:gd name="connsiteX8" fmla="*/ 76809 w 817782"/>
              <a:gd name="connsiteY8" fmla="*/ 531741 h 1193187"/>
              <a:gd name="connsiteX9" fmla="*/ 76811 w 817782"/>
              <a:gd name="connsiteY9" fmla="*/ 122359 h 1193187"/>
              <a:gd name="connsiteX0" fmla="*/ 144480 w 885451"/>
              <a:gd name="connsiteY0" fmla="*/ 122359 h 1193187"/>
              <a:gd name="connsiteX1" fmla="*/ 191776 w 885451"/>
              <a:gd name="connsiteY1" fmla="*/ 0 h 1193187"/>
              <a:gd name="connsiteX2" fmla="*/ 783563 w 885451"/>
              <a:gd name="connsiteY2" fmla="*/ 0 h 1193187"/>
              <a:gd name="connsiteX3" fmla="*/ 885451 w 885451"/>
              <a:gd name="connsiteY3" fmla="*/ 101888 h 1193187"/>
              <a:gd name="connsiteX4" fmla="*/ 885451 w 885451"/>
              <a:gd name="connsiteY4" fmla="*/ 1091299 h 1193187"/>
              <a:gd name="connsiteX5" fmla="*/ 783563 w 885451"/>
              <a:gd name="connsiteY5" fmla="*/ 1193187 h 1193187"/>
              <a:gd name="connsiteX6" fmla="*/ 376021 w 885451"/>
              <a:gd name="connsiteY6" fmla="*/ 1193187 h 1193187"/>
              <a:gd name="connsiteX7" fmla="*/ 67669 w 885451"/>
              <a:gd name="connsiteY7" fmla="*/ 640275 h 1193187"/>
              <a:gd name="connsiteX8" fmla="*/ 144478 w 885451"/>
              <a:gd name="connsiteY8" fmla="*/ 531741 h 1193187"/>
              <a:gd name="connsiteX9" fmla="*/ 144480 w 885451"/>
              <a:gd name="connsiteY9" fmla="*/ 122359 h 1193187"/>
              <a:gd name="connsiteX0" fmla="*/ 789011 w 1529982"/>
              <a:gd name="connsiteY0" fmla="*/ 122359 h 1193187"/>
              <a:gd name="connsiteX1" fmla="*/ 836307 w 1529982"/>
              <a:gd name="connsiteY1" fmla="*/ 0 h 1193187"/>
              <a:gd name="connsiteX2" fmla="*/ 1428094 w 1529982"/>
              <a:gd name="connsiteY2" fmla="*/ 0 h 1193187"/>
              <a:gd name="connsiteX3" fmla="*/ 1529982 w 1529982"/>
              <a:gd name="connsiteY3" fmla="*/ 101888 h 1193187"/>
              <a:gd name="connsiteX4" fmla="*/ 1529982 w 1529982"/>
              <a:gd name="connsiteY4" fmla="*/ 1091299 h 1193187"/>
              <a:gd name="connsiteX5" fmla="*/ 1428094 w 1529982"/>
              <a:gd name="connsiteY5" fmla="*/ 1193187 h 1193187"/>
              <a:gd name="connsiteX6" fmla="*/ 1020552 w 1529982"/>
              <a:gd name="connsiteY6" fmla="*/ 1193187 h 1193187"/>
              <a:gd name="connsiteX7" fmla="*/ 2516 w 1529982"/>
              <a:gd name="connsiteY7" fmla="*/ 681219 h 1193187"/>
              <a:gd name="connsiteX8" fmla="*/ 712200 w 1529982"/>
              <a:gd name="connsiteY8" fmla="*/ 640275 h 1193187"/>
              <a:gd name="connsiteX9" fmla="*/ 789009 w 1529982"/>
              <a:gd name="connsiteY9" fmla="*/ 531741 h 1193187"/>
              <a:gd name="connsiteX10" fmla="*/ 789011 w 1529982"/>
              <a:gd name="connsiteY10" fmla="*/ 122359 h 1193187"/>
              <a:gd name="connsiteX0" fmla="*/ 923805 w 1664776"/>
              <a:gd name="connsiteY0" fmla="*/ 122359 h 1193187"/>
              <a:gd name="connsiteX1" fmla="*/ 971101 w 1664776"/>
              <a:gd name="connsiteY1" fmla="*/ 0 h 1193187"/>
              <a:gd name="connsiteX2" fmla="*/ 1562888 w 1664776"/>
              <a:gd name="connsiteY2" fmla="*/ 0 h 1193187"/>
              <a:gd name="connsiteX3" fmla="*/ 1664776 w 1664776"/>
              <a:gd name="connsiteY3" fmla="*/ 101888 h 1193187"/>
              <a:gd name="connsiteX4" fmla="*/ 1664776 w 1664776"/>
              <a:gd name="connsiteY4" fmla="*/ 1091299 h 1193187"/>
              <a:gd name="connsiteX5" fmla="*/ 1562888 w 1664776"/>
              <a:gd name="connsiteY5" fmla="*/ 1193187 h 1193187"/>
              <a:gd name="connsiteX6" fmla="*/ 1155346 w 1664776"/>
              <a:gd name="connsiteY6" fmla="*/ 1193187 h 1193187"/>
              <a:gd name="connsiteX7" fmla="*/ 82719 w 1664776"/>
              <a:gd name="connsiteY7" fmla="*/ 756281 h 1193187"/>
              <a:gd name="connsiteX8" fmla="*/ 137310 w 1664776"/>
              <a:gd name="connsiteY8" fmla="*/ 681219 h 1193187"/>
              <a:gd name="connsiteX9" fmla="*/ 846994 w 1664776"/>
              <a:gd name="connsiteY9" fmla="*/ 640275 h 1193187"/>
              <a:gd name="connsiteX10" fmla="*/ 923803 w 1664776"/>
              <a:gd name="connsiteY10" fmla="*/ 531741 h 1193187"/>
              <a:gd name="connsiteX11" fmla="*/ 923805 w 1664776"/>
              <a:gd name="connsiteY11" fmla="*/ 122359 h 1193187"/>
              <a:gd name="connsiteX0" fmla="*/ 896605 w 1637576"/>
              <a:gd name="connsiteY0" fmla="*/ 122359 h 1193187"/>
              <a:gd name="connsiteX1" fmla="*/ 943901 w 1637576"/>
              <a:gd name="connsiteY1" fmla="*/ 0 h 1193187"/>
              <a:gd name="connsiteX2" fmla="*/ 1535688 w 1637576"/>
              <a:gd name="connsiteY2" fmla="*/ 0 h 1193187"/>
              <a:gd name="connsiteX3" fmla="*/ 1637576 w 1637576"/>
              <a:gd name="connsiteY3" fmla="*/ 101888 h 1193187"/>
              <a:gd name="connsiteX4" fmla="*/ 1637576 w 1637576"/>
              <a:gd name="connsiteY4" fmla="*/ 1091299 h 1193187"/>
              <a:gd name="connsiteX5" fmla="*/ 1535688 w 1637576"/>
              <a:gd name="connsiteY5" fmla="*/ 1193187 h 1193187"/>
              <a:gd name="connsiteX6" fmla="*/ 1128146 w 1637576"/>
              <a:gd name="connsiteY6" fmla="*/ 1193187 h 1193187"/>
              <a:gd name="connsiteX7" fmla="*/ 75991 w 1637576"/>
              <a:gd name="connsiteY7" fmla="*/ 831344 h 1193187"/>
              <a:gd name="connsiteX8" fmla="*/ 55519 w 1637576"/>
              <a:gd name="connsiteY8" fmla="*/ 756281 h 1193187"/>
              <a:gd name="connsiteX9" fmla="*/ 110110 w 1637576"/>
              <a:gd name="connsiteY9" fmla="*/ 681219 h 1193187"/>
              <a:gd name="connsiteX10" fmla="*/ 819794 w 1637576"/>
              <a:gd name="connsiteY10" fmla="*/ 640275 h 1193187"/>
              <a:gd name="connsiteX11" fmla="*/ 896603 w 1637576"/>
              <a:gd name="connsiteY11" fmla="*/ 531741 h 1193187"/>
              <a:gd name="connsiteX12" fmla="*/ 896605 w 1637576"/>
              <a:gd name="connsiteY12" fmla="*/ 122359 h 1193187"/>
              <a:gd name="connsiteX0" fmla="*/ 939174 w 1680145"/>
              <a:gd name="connsiteY0" fmla="*/ 122359 h 1193187"/>
              <a:gd name="connsiteX1" fmla="*/ 986470 w 1680145"/>
              <a:gd name="connsiteY1" fmla="*/ 0 h 1193187"/>
              <a:gd name="connsiteX2" fmla="*/ 1578257 w 1680145"/>
              <a:gd name="connsiteY2" fmla="*/ 0 h 1193187"/>
              <a:gd name="connsiteX3" fmla="*/ 1680145 w 1680145"/>
              <a:gd name="connsiteY3" fmla="*/ 101888 h 1193187"/>
              <a:gd name="connsiteX4" fmla="*/ 1680145 w 1680145"/>
              <a:gd name="connsiteY4" fmla="*/ 1091299 h 1193187"/>
              <a:gd name="connsiteX5" fmla="*/ 1578257 w 1680145"/>
              <a:gd name="connsiteY5" fmla="*/ 1193187 h 1193187"/>
              <a:gd name="connsiteX6" fmla="*/ 1170715 w 1680145"/>
              <a:gd name="connsiteY6" fmla="*/ 1193187 h 1193187"/>
              <a:gd name="connsiteX7" fmla="*/ 57145 w 1680145"/>
              <a:gd name="connsiteY7" fmla="*/ 913231 h 1193187"/>
              <a:gd name="connsiteX8" fmla="*/ 118560 w 1680145"/>
              <a:gd name="connsiteY8" fmla="*/ 831344 h 1193187"/>
              <a:gd name="connsiteX9" fmla="*/ 98088 w 1680145"/>
              <a:gd name="connsiteY9" fmla="*/ 756281 h 1193187"/>
              <a:gd name="connsiteX10" fmla="*/ 152679 w 1680145"/>
              <a:gd name="connsiteY10" fmla="*/ 681219 h 1193187"/>
              <a:gd name="connsiteX11" fmla="*/ 862363 w 1680145"/>
              <a:gd name="connsiteY11" fmla="*/ 640275 h 1193187"/>
              <a:gd name="connsiteX12" fmla="*/ 939172 w 1680145"/>
              <a:gd name="connsiteY12" fmla="*/ 531741 h 1193187"/>
              <a:gd name="connsiteX13" fmla="*/ 939174 w 1680145"/>
              <a:gd name="connsiteY13" fmla="*/ 122359 h 1193187"/>
              <a:gd name="connsiteX0" fmla="*/ 1529254 w 2270225"/>
              <a:gd name="connsiteY0" fmla="*/ 122359 h 1193187"/>
              <a:gd name="connsiteX1" fmla="*/ 1576550 w 2270225"/>
              <a:gd name="connsiteY1" fmla="*/ 0 h 1193187"/>
              <a:gd name="connsiteX2" fmla="*/ 2168337 w 2270225"/>
              <a:gd name="connsiteY2" fmla="*/ 0 h 1193187"/>
              <a:gd name="connsiteX3" fmla="*/ 2270225 w 2270225"/>
              <a:gd name="connsiteY3" fmla="*/ 101888 h 1193187"/>
              <a:gd name="connsiteX4" fmla="*/ 2270225 w 2270225"/>
              <a:gd name="connsiteY4" fmla="*/ 1091299 h 1193187"/>
              <a:gd name="connsiteX5" fmla="*/ 2168337 w 2270225"/>
              <a:gd name="connsiteY5" fmla="*/ 1193187 h 1193187"/>
              <a:gd name="connsiteX6" fmla="*/ 1760795 w 2270225"/>
              <a:gd name="connsiteY6" fmla="*/ 1193187 h 1193187"/>
              <a:gd name="connsiteX7" fmla="*/ 26253 w 2270225"/>
              <a:gd name="connsiteY7" fmla="*/ 920054 h 1193187"/>
              <a:gd name="connsiteX8" fmla="*/ 647225 w 2270225"/>
              <a:gd name="connsiteY8" fmla="*/ 913231 h 1193187"/>
              <a:gd name="connsiteX9" fmla="*/ 708640 w 2270225"/>
              <a:gd name="connsiteY9" fmla="*/ 831344 h 1193187"/>
              <a:gd name="connsiteX10" fmla="*/ 688168 w 2270225"/>
              <a:gd name="connsiteY10" fmla="*/ 756281 h 1193187"/>
              <a:gd name="connsiteX11" fmla="*/ 742759 w 2270225"/>
              <a:gd name="connsiteY11" fmla="*/ 681219 h 1193187"/>
              <a:gd name="connsiteX12" fmla="*/ 1452443 w 2270225"/>
              <a:gd name="connsiteY12" fmla="*/ 640275 h 1193187"/>
              <a:gd name="connsiteX13" fmla="*/ 1529252 w 2270225"/>
              <a:gd name="connsiteY13" fmla="*/ 531741 h 1193187"/>
              <a:gd name="connsiteX14" fmla="*/ 1529254 w 2270225"/>
              <a:gd name="connsiteY14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1910986 w 2420416"/>
              <a:gd name="connsiteY6" fmla="*/ 1193187 h 1193187"/>
              <a:gd name="connsiteX7" fmla="*/ 121853 w 2420416"/>
              <a:gd name="connsiteY7" fmla="*/ 981469 h 1193187"/>
              <a:gd name="connsiteX8" fmla="*/ 176444 w 2420416"/>
              <a:gd name="connsiteY8" fmla="*/ 920054 h 1193187"/>
              <a:gd name="connsiteX9" fmla="*/ 797416 w 2420416"/>
              <a:gd name="connsiteY9" fmla="*/ 913231 h 1193187"/>
              <a:gd name="connsiteX10" fmla="*/ 858831 w 2420416"/>
              <a:gd name="connsiteY10" fmla="*/ 831344 h 1193187"/>
              <a:gd name="connsiteX11" fmla="*/ 838359 w 2420416"/>
              <a:gd name="connsiteY11" fmla="*/ 756281 h 1193187"/>
              <a:gd name="connsiteX12" fmla="*/ 892950 w 2420416"/>
              <a:gd name="connsiteY12" fmla="*/ 681219 h 1193187"/>
              <a:gd name="connsiteX13" fmla="*/ 1602634 w 2420416"/>
              <a:gd name="connsiteY13" fmla="*/ 640275 h 1193187"/>
              <a:gd name="connsiteX14" fmla="*/ 1679443 w 2420416"/>
              <a:gd name="connsiteY14" fmla="*/ 531741 h 1193187"/>
              <a:gd name="connsiteX15" fmla="*/ 1679445 w 2420416"/>
              <a:gd name="connsiteY15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1910986 w 2420416"/>
              <a:gd name="connsiteY6" fmla="*/ 1193187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396084 w 2420416"/>
              <a:gd name="connsiteY6" fmla="*/ 1193187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396084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205016 w 2420416"/>
              <a:gd name="connsiteY6" fmla="*/ 1186363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05016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05016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187"/>
              <a:gd name="connsiteX1" fmla="*/ 1726741 w 2420416"/>
              <a:gd name="connsiteY1" fmla="*/ 0 h 1193187"/>
              <a:gd name="connsiteX2" fmla="*/ 2318528 w 2420416"/>
              <a:gd name="connsiteY2" fmla="*/ 0 h 1193187"/>
              <a:gd name="connsiteX3" fmla="*/ 2420416 w 2420416"/>
              <a:gd name="connsiteY3" fmla="*/ 101888 h 1193187"/>
              <a:gd name="connsiteX4" fmla="*/ 2420416 w 2420416"/>
              <a:gd name="connsiteY4" fmla="*/ 1091299 h 1193187"/>
              <a:gd name="connsiteX5" fmla="*/ 2318528 w 2420416"/>
              <a:gd name="connsiteY5" fmla="*/ 1193187 h 1193187"/>
              <a:gd name="connsiteX6" fmla="*/ 266431 w 2420416"/>
              <a:gd name="connsiteY6" fmla="*/ 1186363 h 1193187"/>
              <a:gd name="connsiteX7" fmla="*/ 149148 w 2420416"/>
              <a:gd name="connsiteY7" fmla="*/ 1090651 h 1193187"/>
              <a:gd name="connsiteX8" fmla="*/ 121853 w 2420416"/>
              <a:gd name="connsiteY8" fmla="*/ 981469 h 1193187"/>
              <a:gd name="connsiteX9" fmla="*/ 176444 w 2420416"/>
              <a:gd name="connsiteY9" fmla="*/ 920054 h 1193187"/>
              <a:gd name="connsiteX10" fmla="*/ 797416 w 2420416"/>
              <a:gd name="connsiteY10" fmla="*/ 913231 h 1193187"/>
              <a:gd name="connsiteX11" fmla="*/ 858831 w 2420416"/>
              <a:gd name="connsiteY11" fmla="*/ 831344 h 1193187"/>
              <a:gd name="connsiteX12" fmla="*/ 838359 w 2420416"/>
              <a:gd name="connsiteY12" fmla="*/ 756281 h 1193187"/>
              <a:gd name="connsiteX13" fmla="*/ 892950 w 2420416"/>
              <a:gd name="connsiteY13" fmla="*/ 681219 h 1193187"/>
              <a:gd name="connsiteX14" fmla="*/ 1602634 w 2420416"/>
              <a:gd name="connsiteY14" fmla="*/ 640275 h 1193187"/>
              <a:gd name="connsiteX15" fmla="*/ 1679443 w 2420416"/>
              <a:gd name="connsiteY15" fmla="*/ 531741 h 1193187"/>
              <a:gd name="connsiteX16" fmla="*/ 1679445 w 2420416"/>
              <a:gd name="connsiteY16" fmla="*/ 122359 h 1193187"/>
              <a:gd name="connsiteX0" fmla="*/ 1679445 w 2420416"/>
              <a:gd name="connsiteY0" fmla="*/ 122359 h 1193467"/>
              <a:gd name="connsiteX1" fmla="*/ 1726741 w 2420416"/>
              <a:gd name="connsiteY1" fmla="*/ 0 h 1193467"/>
              <a:gd name="connsiteX2" fmla="*/ 2318528 w 2420416"/>
              <a:gd name="connsiteY2" fmla="*/ 0 h 1193467"/>
              <a:gd name="connsiteX3" fmla="*/ 2420416 w 2420416"/>
              <a:gd name="connsiteY3" fmla="*/ 101888 h 1193467"/>
              <a:gd name="connsiteX4" fmla="*/ 2420416 w 2420416"/>
              <a:gd name="connsiteY4" fmla="*/ 1091299 h 1193467"/>
              <a:gd name="connsiteX5" fmla="*/ 2318528 w 2420416"/>
              <a:gd name="connsiteY5" fmla="*/ 1193187 h 1193467"/>
              <a:gd name="connsiteX6" fmla="*/ 280078 w 2420416"/>
              <a:gd name="connsiteY6" fmla="*/ 1193187 h 1193467"/>
              <a:gd name="connsiteX7" fmla="*/ 149148 w 2420416"/>
              <a:gd name="connsiteY7" fmla="*/ 1090651 h 1193467"/>
              <a:gd name="connsiteX8" fmla="*/ 121853 w 2420416"/>
              <a:gd name="connsiteY8" fmla="*/ 981469 h 1193467"/>
              <a:gd name="connsiteX9" fmla="*/ 176444 w 2420416"/>
              <a:gd name="connsiteY9" fmla="*/ 920054 h 1193467"/>
              <a:gd name="connsiteX10" fmla="*/ 797416 w 2420416"/>
              <a:gd name="connsiteY10" fmla="*/ 913231 h 1193467"/>
              <a:gd name="connsiteX11" fmla="*/ 858831 w 2420416"/>
              <a:gd name="connsiteY11" fmla="*/ 831344 h 1193467"/>
              <a:gd name="connsiteX12" fmla="*/ 838359 w 2420416"/>
              <a:gd name="connsiteY12" fmla="*/ 756281 h 1193467"/>
              <a:gd name="connsiteX13" fmla="*/ 892950 w 2420416"/>
              <a:gd name="connsiteY13" fmla="*/ 681219 h 1193467"/>
              <a:gd name="connsiteX14" fmla="*/ 1602634 w 2420416"/>
              <a:gd name="connsiteY14" fmla="*/ 640275 h 1193467"/>
              <a:gd name="connsiteX15" fmla="*/ 1679443 w 2420416"/>
              <a:gd name="connsiteY15" fmla="*/ 531741 h 1193467"/>
              <a:gd name="connsiteX16" fmla="*/ 1679445 w 2420416"/>
              <a:gd name="connsiteY16" fmla="*/ 122359 h 1193467"/>
              <a:gd name="connsiteX0" fmla="*/ 1679445 w 2420416"/>
              <a:gd name="connsiteY0" fmla="*/ 122359 h 1193506"/>
              <a:gd name="connsiteX1" fmla="*/ 1726741 w 2420416"/>
              <a:gd name="connsiteY1" fmla="*/ 0 h 1193506"/>
              <a:gd name="connsiteX2" fmla="*/ 2318528 w 2420416"/>
              <a:gd name="connsiteY2" fmla="*/ 0 h 1193506"/>
              <a:gd name="connsiteX3" fmla="*/ 2420416 w 2420416"/>
              <a:gd name="connsiteY3" fmla="*/ 101888 h 1193506"/>
              <a:gd name="connsiteX4" fmla="*/ 2420416 w 2420416"/>
              <a:gd name="connsiteY4" fmla="*/ 1091299 h 1193506"/>
              <a:gd name="connsiteX5" fmla="*/ 2318528 w 2420416"/>
              <a:gd name="connsiteY5" fmla="*/ 1193187 h 1193506"/>
              <a:gd name="connsiteX6" fmla="*/ 280078 w 2420416"/>
              <a:gd name="connsiteY6" fmla="*/ 1193187 h 1193506"/>
              <a:gd name="connsiteX7" fmla="*/ 149148 w 2420416"/>
              <a:gd name="connsiteY7" fmla="*/ 1090651 h 1193506"/>
              <a:gd name="connsiteX8" fmla="*/ 121853 w 2420416"/>
              <a:gd name="connsiteY8" fmla="*/ 981469 h 1193506"/>
              <a:gd name="connsiteX9" fmla="*/ 176444 w 2420416"/>
              <a:gd name="connsiteY9" fmla="*/ 920054 h 1193506"/>
              <a:gd name="connsiteX10" fmla="*/ 797416 w 2420416"/>
              <a:gd name="connsiteY10" fmla="*/ 913231 h 1193506"/>
              <a:gd name="connsiteX11" fmla="*/ 858831 w 2420416"/>
              <a:gd name="connsiteY11" fmla="*/ 831344 h 1193506"/>
              <a:gd name="connsiteX12" fmla="*/ 838359 w 2420416"/>
              <a:gd name="connsiteY12" fmla="*/ 756281 h 1193506"/>
              <a:gd name="connsiteX13" fmla="*/ 892950 w 2420416"/>
              <a:gd name="connsiteY13" fmla="*/ 681219 h 1193506"/>
              <a:gd name="connsiteX14" fmla="*/ 1602634 w 2420416"/>
              <a:gd name="connsiteY14" fmla="*/ 640275 h 1193506"/>
              <a:gd name="connsiteX15" fmla="*/ 1679443 w 2420416"/>
              <a:gd name="connsiteY15" fmla="*/ 531741 h 1193506"/>
              <a:gd name="connsiteX16" fmla="*/ 1679445 w 2420416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3506"/>
              <a:gd name="connsiteX1" fmla="*/ 1604888 w 2298563"/>
              <a:gd name="connsiteY1" fmla="*/ 0 h 1193506"/>
              <a:gd name="connsiteX2" fmla="*/ 2196675 w 2298563"/>
              <a:gd name="connsiteY2" fmla="*/ 0 h 1193506"/>
              <a:gd name="connsiteX3" fmla="*/ 2298563 w 2298563"/>
              <a:gd name="connsiteY3" fmla="*/ 101888 h 1193506"/>
              <a:gd name="connsiteX4" fmla="*/ 2298563 w 2298563"/>
              <a:gd name="connsiteY4" fmla="*/ 1091299 h 1193506"/>
              <a:gd name="connsiteX5" fmla="*/ 2196675 w 2298563"/>
              <a:gd name="connsiteY5" fmla="*/ 1193187 h 1193506"/>
              <a:gd name="connsiteX6" fmla="*/ 158225 w 2298563"/>
              <a:gd name="connsiteY6" fmla="*/ 1193187 h 1193506"/>
              <a:gd name="connsiteX7" fmla="*/ 27295 w 2298563"/>
              <a:gd name="connsiteY7" fmla="*/ 1090651 h 1193506"/>
              <a:gd name="connsiteX8" fmla="*/ 0 w 2298563"/>
              <a:gd name="connsiteY8" fmla="*/ 981469 h 1193506"/>
              <a:gd name="connsiteX9" fmla="*/ 54591 w 2298563"/>
              <a:gd name="connsiteY9" fmla="*/ 920054 h 1193506"/>
              <a:gd name="connsiteX10" fmla="*/ 675563 w 2298563"/>
              <a:gd name="connsiteY10" fmla="*/ 913231 h 1193506"/>
              <a:gd name="connsiteX11" fmla="*/ 736978 w 2298563"/>
              <a:gd name="connsiteY11" fmla="*/ 831344 h 1193506"/>
              <a:gd name="connsiteX12" fmla="*/ 716506 w 2298563"/>
              <a:gd name="connsiteY12" fmla="*/ 756281 h 1193506"/>
              <a:gd name="connsiteX13" fmla="*/ 771097 w 2298563"/>
              <a:gd name="connsiteY13" fmla="*/ 681219 h 1193506"/>
              <a:gd name="connsiteX14" fmla="*/ 1480781 w 2298563"/>
              <a:gd name="connsiteY14" fmla="*/ 640275 h 1193506"/>
              <a:gd name="connsiteX15" fmla="*/ 1557590 w 2298563"/>
              <a:gd name="connsiteY15" fmla="*/ 531741 h 1193506"/>
              <a:gd name="connsiteX16" fmla="*/ 1557592 w 2298563"/>
              <a:gd name="connsiteY16" fmla="*/ 122359 h 1193506"/>
              <a:gd name="connsiteX0" fmla="*/ 1557592 w 2298563"/>
              <a:gd name="connsiteY0" fmla="*/ 122359 h 1194158"/>
              <a:gd name="connsiteX1" fmla="*/ 1604888 w 2298563"/>
              <a:gd name="connsiteY1" fmla="*/ 0 h 1194158"/>
              <a:gd name="connsiteX2" fmla="*/ 2196675 w 2298563"/>
              <a:gd name="connsiteY2" fmla="*/ 0 h 1194158"/>
              <a:gd name="connsiteX3" fmla="*/ 2298563 w 2298563"/>
              <a:gd name="connsiteY3" fmla="*/ 101888 h 1194158"/>
              <a:gd name="connsiteX4" fmla="*/ 2298563 w 2298563"/>
              <a:gd name="connsiteY4" fmla="*/ 1091299 h 1194158"/>
              <a:gd name="connsiteX5" fmla="*/ 2196675 w 2298563"/>
              <a:gd name="connsiteY5" fmla="*/ 1193187 h 1194158"/>
              <a:gd name="connsiteX6" fmla="*/ 158225 w 2298563"/>
              <a:gd name="connsiteY6" fmla="*/ 1193187 h 1194158"/>
              <a:gd name="connsiteX7" fmla="*/ 6824 w 2298563"/>
              <a:gd name="connsiteY7" fmla="*/ 1124770 h 1194158"/>
              <a:gd name="connsiteX8" fmla="*/ 0 w 2298563"/>
              <a:gd name="connsiteY8" fmla="*/ 981469 h 1194158"/>
              <a:gd name="connsiteX9" fmla="*/ 54591 w 2298563"/>
              <a:gd name="connsiteY9" fmla="*/ 920054 h 1194158"/>
              <a:gd name="connsiteX10" fmla="*/ 675563 w 2298563"/>
              <a:gd name="connsiteY10" fmla="*/ 913231 h 1194158"/>
              <a:gd name="connsiteX11" fmla="*/ 736978 w 2298563"/>
              <a:gd name="connsiteY11" fmla="*/ 831344 h 1194158"/>
              <a:gd name="connsiteX12" fmla="*/ 716506 w 2298563"/>
              <a:gd name="connsiteY12" fmla="*/ 756281 h 1194158"/>
              <a:gd name="connsiteX13" fmla="*/ 771097 w 2298563"/>
              <a:gd name="connsiteY13" fmla="*/ 681219 h 1194158"/>
              <a:gd name="connsiteX14" fmla="*/ 1480781 w 2298563"/>
              <a:gd name="connsiteY14" fmla="*/ 640275 h 1194158"/>
              <a:gd name="connsiteX15" fmla="*/ 1557590 w 2298563"/>
              <a:gd name="connsiteY15" fmla="*/ 531741 h 1194158"/>
              <a:gd name="connsiteX16" fmla="*/ 1557592 w 2298563"/>
              <a:gd name="connsiteY16" fmla="*/ 122359 h 1194158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58225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81219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81219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640275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59933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0781 w 2298563"/>
              <a:gd name="connsiteY14" fmla="*/ 59933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87605 w 2298563"/>
              <a:gd name="connsiteY14" fmla="*/ 619804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26628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36978 w 2298563"/>
              <a:gd name="connsiteY11" fmla="*/ 831344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75563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61915 w 2298563"/>
              <a:gd name="connsiteY10" fmla="*/ 926878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55092 w 2298563"/>
              <a:gd name="connsiteY10" fmla="*/ 913231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16506 w 2298563"/>
              <a:gd name="connsiteY12" fmla="*/ 756281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51816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24520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09682 w 2298563"/>
              <a:gd name="connsiteY12" fmla="*/ 715338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30154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24520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23330 w 2298563"/>
              <a:gd name="connsiteY11" fmla="*/ 831344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31741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60166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7592 w 2298563"/>
              <a:gd name="connsiteY0" fmla="*/ 122359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7592 w 2298563"/>
              <a:gd name="connsiteY16" fmla="*/ 122359 h 1193510"/>
              <a:gd name="connsiteX0" fmla="*/ 1555016 w 2298563"/>
              <a:gd name="connsiteY0" fmla="*/ 117207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7207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19667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101888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091299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196675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209554 w 2298563"/>
              <a:gd name="connsiteY5" fmla="*/ 1193187 h 1193510"/>
              <a:gd name="connsiteX6" fmla="*/ 117282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510"/>
              <a:gd name="connsiteX1" fmla="*/ 1604888 w 2298563"/>
              <a:gd name="connsiteY1" fmla="*/ 0 h 1193510"/>
              <a:gd name="connsiteX2" fmla="*/ 2227585 w 2298563"/>
              <a:gd name="connsiteY2" fmla="*/ 0 h 1193510"/>
              <a:gd name="connsiteX3" fmla="*/ 2298563 w 2298563"/>
              <a:gd name="connsiteY3" fmla="*/ 83857 h 1193510"/>
              <a:gd name="connsiteX4" fmla="*/ 2298563 w 2298563"/>
              <a:gd name="connsiteY4" fmla="*/ 1127360 h 1193510"/>
              <a:gd name="connsiteX5" fmla="*/ 2209554 w 2298563"/>
              <a:gd name="connsiteY5" fmla="*/ 1193187 h 1193510"/>
              <a:gd name="connsiteX6" fmla="*/ 70918 w 2298563"/>
              <a:gd name="connsiteY6" fmla="*/ 1193187 h 1193510"/>
              <a:gd name="connsiteX7" fmla="*/ 6824 w 2298563"/>
              <a:gd name="connsiteY7" fmla="*/ 1124770 h 1193510"/>
              <a:gd name="connsiteX8" fmla="*/ 0 w 2298563"/>
              <a:gd name="connsiteY8" fmla="*/ 981469 h 1193510"/>
              <a:gd name="connsiteX9" fmla="*/ 54591 w 2298563"/>
              <a:gd name="connsiteY9" fmla="*/ 920054 h 1193510"/>
              <a:gd name="connsiteX10" fmla="*/ 634620 w 2298563"/>
              <a:gd name="connsiteY10" fmla="*/ 920055 h 1193510"/>
              <a:gd name="connsiteX11" fmla="*/ 716506 w 2298563"/>
              <a:gd name="connsiteY11" fmla="*/ 838168 h 1193510"/>
              <a:gd name="connsiteX12" fmla="*/ 716506 w 2298563"/>
              <a:gd name="connsiteY12" fmla="*/ 708514 h 1193510"/>
              <a:gd name="connsiteX13" fmla="*/ 771097 w 2298563"/>
              <a:gd name="connsiteY13" fmla="*/ 633452 h 1193510"/>
              <a:gd name="connsiteX14" fmla="*/ 1494429 w 2298563"/>
              <a:gd name="connsiteY14" fmla="*/ 633452 h 1193510"/>
              <a:gd name="connsiteX15" fmla="*/ 1557590 w 2298563"/>
              <a:gd name="connsiteY15" fmla="*/ 547196 h 1193510"/>
              <a:gd name="connsiteX16" fmla="*/ 1555016 w 2298563"/>
              <a:gd name="connsiteY16" fmla="*/ 114632 h 1193510"/>
              <a:gd name="connsiteX0" fmla="*/ 1555016 w 2298563"/>
              <a:gd name="connsiteY0" fmla="*/ 114632 h 1193187"/>
              <a:gd name="connsiteX1" fmla="*/ 1604888 w 2298563"/>
              <a:gd name="connsiteY1" fmla="*/ 0 h 1193187"/>
              <a:gd name="connsiteX2" fmla="*/ 2227585 w 2298563"/>
              <a:gd name="connsiteY2" fmla="*/ 0 h 1193187"/>
              <a:gd name="connsiteX3" fmla="*/ 2298563 w 2298563"/>
              <a:gd name="connsiteY3" fmla="*/ 83857 h 1193187"/>
              <a:gd name="connsiteX4" fmla="*/ 2298563 w 2298563"/>
              <a:gd name="connsiteY4" fmla="*/ 1127360 h 1193187"/>
              <a:gd name="connsiteX5" fmla="*/ 2209554 w 2298563"/>
              <a:gd name="connsiteY5" fmla="*/ 1193187 h 1193187"/>
              <a:gd name="connsiteX6" fmla="*/ 70918 w 2298563"/>
              <a:gd name="connsiteY6" fmla="*/ 1193187 h 1193187"/>
              <a:gd name="connsiteX7" fmla="*/ 6824 w 2298563"/>
              <a:gd name="connsiteY7" fmla="*/ 1124770 h 1193187"/>
              <a:gd name="connsiteX8" fmla="*/ 0 w 2298563"/>
              <a:gd name="connsiteY8" fmla="*/ 981469 h 1193187"/>
              <a:gd name="connsiteX9" fmla="*/ 54591 w 2298563"/>
              <a:gd name="connsiteY9" fmla="*/ 920054 h 1193187"/>
              <a:gd name="connsiteX10" fmla="*/ 634620 w 2298563"/>
              <a:gd name="connsiteY10" fmla="*/ 920055 h 1193187"/>
              <a:gd name="connsiteX11" fmla="*/ 716506 w 2298563"/>
              <a:gd name="connsiteY11" fmla="*/ 838168 h 1193187"/>
              <a:gd name="connsiteX12" fmla="*/ 716506 w 2298563"/>
              <a:gd name="connsiteY12" fmla="*/ 708514 h 1193187"/>
              <a:gd name="connsiteX13" fmla="*/ 771097 w 2298563"/>
              <a:gd name="connsiteY13" fmla="*/ 633452 h 1193187"/>
              <a:gd name="connsiteX14" fmla="*/ 1494429 w 2298563"/>
              <a:gd name="connsiteY14" fmla="*/ 633452 h 1193187"/>
              <a:gd name="connsiteX15" fmla="*/ 1557590 w 2298563"/>
              <a:gd name="connsiteY15" fmla="*/ 547196 h 1193187"/>
              <a:gd name="connsiteX16" fmla="*/ 1555016 w 2298563"/>
              <a:gd name="connsiteY16" fmla="*/ 114632 h 1193187"/>
              <a:gd name="connsiteX0" fmla="*/ 1549864 w 2293411"/>
              <a:gd name="connsiteY0" fmla="*/ 114632 h 1193187"/>
              <a:gd name="connsiteX1" fmla="*/ 1599736 w 2293411"/>
              <a:gd name="connsiteY1" fmla="*/ 0 h 1193187"/>
              <a:gd name="connsiteX2" fmla="*/ 2222433 w 2293411"/>
              <a:gd name="connsiteY2" fmla="*/ 0 h 1193187"/>
              <a:gd name="connsiteX3" fmla="*/ 2293411 w 2293411"/>
              <a:gd name="connsiteY3" fmla="*/ 83857 h 1193187"/>
              <a:gd name="connsiteX4" fmla="*/ 2293411 w 2293411"/>
              <a:gd name="connsiteY4" fmla="*/ 1127360 h 1193187"/>
              <a:gd name="connsiteX5" fmla="*/ 2204402 w 2293411"/>
              <a:gd name="connsiteY5" fmla="*/ 1193187 h 1193187"/>
              <a:gd name="connsiteX6" fmla="*/ 65766 w 2293411"/>
              <a:gd name="connsiteY6" fmla="*/ 1193187 h 1193187"/>
              <a:gd name="connsiteX7" fmla="*/ 1672 w 2293411"/>
              <a:gd name="connsiteY7" fmla="*/ 1124770 h 1193187"/>
              <a:gd name="connsiteX8" fmla="*/ 0 w 2293411"/>
              <a:gd name="connsiteY8" fmla="*/ 978893 h 1193187"/>
              <a:gd name="connsiteX9" fmla="*/ 49439 w 2293411"/>
              <a:gd name="connsiteY9" fmla="*/ 920054 h 1193187"/>
              <a:gd name="connsiteX10" fmla="*/ 629468 w 2293411"/>
              <a:gd name="connsiteY10" fmla="*/ 920055 h 1193187"/>
              <a:gd name="connsiteX11" fmla="*/ 711354 w 2293411"/>
              <a:gd name="connsiteY11" fmla="*/ 838168 h 1193187"/>
              <a:gd name="connsiteX12" fmla="*/ 711354 w 2293411"/>
              <a:gd name="connsiteY12" fmla="*/ 708514 h 1193187"/>
              <a:gd name="connsiteX13" fmla="*/ 765945 w 2293411"/>
              <a:gd name="connsiteY13" fmla="*/ 633452 h 1193187"/>
              <a:gd name="connsiteX14" fmla="*/ 1489277 w 2293411"/>
              <a:gd name="connsiteY14" fmla="*/ 633452 h 1193187"/>
              <a:gd name="connsiteX15" fmla="*/ 1552438 w 2293411"/>
              <a:gd name="connsiteY15" fmla="*/ 547196 h 1193187"/>
              <a:gd name="connsiteX16" fmla="*/ 1549864 w 2293411"/>
              <a:gd name="connsiteY16" fmla="*/ 114632 h 1193187"/>
              <a:gd name="connsiteX0" fmla="*/ 1549903 w 2293450"/>
              <a:gd name="connsiteY0" fmla="*/ 114632 h 1193187"/>
              <a:gd name="connsiteX1" fmla="*/ 1599775 w 2293450"/>
              <a:gd name="connsiteY1" fmla="*/ 0 h 1193187"/>
              <a:gd name="connsiteX2" fmla="*/ 2222472 w 2293450"/>
              <a:gd name="connsiteY2" fmla="*/ 0 h 1193187"/>
              <a:gd name="connsiteX3" fmla="*/ 2293450 w 2293450"/>
              <a:gd name="connsiteY3" fmla="*/ 83857 h 1193187"/>
              <a:gd name="connsiteX4" fmla="*/ 2293450 w 2293450"/>
              <a:gd name="connsiteY4" fmla="*/ 1127360 h 1193187"/>
              <a:gd name="connsiteX5" fmla="*/ 2204441 w 2293450"/>
              <a:gd name="connsiteY5" fmla="*/ 1193187 h 1193187"/>
              <a:gd name="connsiteX6" fmla="*/ 65805 w 2293450"/>
              <a:gd name="connsiteY6" fmla="*/ 1193187 h 1193187"/>
              <a:gd name="connsiteX7" fmla="*/ 1711 w 2293450"/>
              <a:gd name="connsiteY7" fmla="*/ 1124770 h 1193187"/>
              <a:gd name="connsiteX8" fmla="*/ 39 w 2293450"/>
              <a:gd name="connsiteY8" fmla="*/ 978893 h 1193187"/>
              <a:gd name="connsiteX9" fmla="*/ 49478 w 2293450"/>
              <a:gd name="connsiteY9" fmla="*/ 920054 h 1193187"/>
              <a:gd name="connsiteX10" fmla="*/ 629507 w 2293450"/>
              <a:gd name="connsiteY10" fmla="*/ 920055 h 1193187"/>
              <a:gd name="connsiteX11" fmla="*/ 711393 w 2293450"/>
              <a:gd name="connsiteY11" fmla="*/ 838168 h 1193187"/>
              <a:gd name="connsiteX12" fmla="*/ 711393 w 2293450"/>
              <a:gd name="connsiteY12" fmla="*/ 708514 h 1193187"/>
              <a:gd name="connsiteX13" fmla="*/ 765984 w 2293450"/>
              <a:gd name="connsiteY13" fmla="*/ 633452 h 1193187"/>
              <a:gd name="connsiteX14" fmla="*/ 1489316 w 2293450"/>
              <a:gd name="connsiteY14" fmla="*/ 633452 h 1193187"/>
              <a:gd name="connsiteX15" fmla="*/ 1552477 w 2293450"/>
              <a:gd name="connsiteY15" fmla="*/ 547196 h 1193187"/>
              <a:gd name="connsiteX16" fmla="*/ 1549903 w 2293450"/>
              <a:gd name="connsiteY16" fmla="*/ 114632 h 1193187"/>
              <a:gd name="connsiteX0" fmla="*/ 1549879 w 2293426"/>
              <a:gd name="connsiteY0" fmla="*/ 114632 h 1193187"/>
              <a:gd name="connsiteX1" fmla="*/ 1599751 w 2293426"/>
              <a:gd name="connsiteY1" fmla="*/ 0 h 1193187"/>
              <a:gd name="connsiteX2" fmla="*/ 2222448 w 2293426"/>
              <a:gd name="connsiteY2" fmla="*/ 0 h 1193187"/>
              <a:gd name="connsiteX3" fmla="*/ 2293426 w 2293426"/>
              <a:gd name="connsiteY3" fmla="*/ 83857 h 1193187"/>
              <a:gd name="connsiteX4" fmla="*/ 2293426 w 2293426"/>
              <a:gd name="connsiteY4" fmla="*/ 1127360 h 1193187"/>
              <a:gd name="connsiteX5" fmla="*/ 2204417 w 2293426"/>
              <a:gd name="connsiteY5" fmla="*/ 1193187 h 1193187"/>
              <a:gd name="connsiteX6" fmla="*/ 65781 w 2293426"/>
              <a:gd name="connsiteY6" fmla="*/ 1193187 h 1193187"/>
              <a:gd name="connsiteX7" fmla="*/ 1687 w 2293426"/>
              <a:gd name="connsiteY7" fmla="*/ 1124770 h 1193187"/>
              <a:gd name="connsiteX8" fmla="*/ 15 w 2293426"/>
              <a:gd name="connsiteY8" fmla="*/ 978893 h 1193187"/>
              <a:gd name="connsiteX9" fmla="*/ 72636 w 2293426"/>
              <a:gd name="connsiteY9" fmla="*/ 917478 h 1193187"/>
              <a:gd name="connsiteX10" fmla="*/ 629483 w 2293426"/>
              <a:gd name="connsiteY10" fmla="*/ 920055 h 1193187"/>
              <a:gd name="connsiteX11" fmla="*/ 711369 w 2293426"/>
              <a:gd name="connsiteY11" fmla="*/ 838168 h 1193187"/>
              <a:gd name="connsiteX12" fmla="*/ 711369 w 2293426"/>
              <a:gd name="connsiteY12" fmla="*/ 708514 h 1193187"/>
              <a:gd name="connsiteX13" fmla="*/ 765960 w 2293426"/>
              <a:gd name="connsiteY13" fmla="*/ 633452 h 1193187"/>
              <a:gd name="connsiteX14" fmla="*/ 1489292 w 2293426"/>
              <a:gd name="connsiteY14" fmla="*/ 633452 h 1193187"/>
              <a:gd name="connsiteX15" fmla="*/ 1552453 w 2293426"/>
              <a:gd name="connsiteY15" fmla="*/ 547196 h 1193187"/>
              <a:gd name="connsiteX16" fmla="*/ 1549879 w 2293426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17478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17478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3 w 2293430"/>
              <a:gd name="connsiteY0" fmla="*/ 114632 h 1193187"/>
              <a:gd name="connsiteX1" fmla="*/ 1599755 w 2293430"/>
              <a:gd name="connsiteY1" fmla="*/ 0 h 1193187"/>
              <a:gd name="connsiteX2" fmla="*/ 2222452 w 2293430"/>
              <a:gd name="connsiteY2" fmla="*/ 0 h 1193187"/>
              <a:gd name="connsiteX3" fmla="*/ 2293430 w 2293430"/>
              <a:gd name="connsiteY3" fmla="*/ 83857 h 1193187"/>
              <a:gd name="connsiteX4" fmla="*/ 2293430 w 2293430"/>
              <a:gd name="connsiteY4" fmla="*/ 1127360 h 1193187"/>
              <a:gd name="connsiteX5" fmla="*/ 2204421 w 2293430"/>
              <a:gd name="connsiteY5" fmla="*/ 1193187 h 1193187"/>
              <a:gd name="connsiteX6" fmla="*/ 65785 w 2293430"/>
              <a:gd name="connsiteY6" fmla="*/ 1193187 h 1193187"/>
              <a:gd name="connsiteX7" fmla="*/ 1691 w 2293430"/>
              <a:gd name="connsiteY7" fmla="*/ 1124770 h 1193187"/>
              <a:gd name="connsiteX8" fmla="*/ 19 w 2293430"/>
              <a:gd name="connsiteY8" fmla="*/ 978893 h 1193187"/>
              <a:gd name="connsiteX9" fmla="*/ 72640 w 2293430"/>
              <a:gd name="connsiteY9" fmla="*/ 920054 h 1193187"/>
              <a:gd name="connsiteX10" fmla="*/ 629487 w 2293430"/>
              <a:gd name="connsiteY10" fmla="*/ 920055 h 1193187"/>
              <a:gd name="connsiteX11" fmla="*/ 711373 w 2293430"/>
              <a:gd name="connsiteY11" fmla="*/ 838168 h 1193187"/>
              <a:gd name="connsiteX12" fmla="*/ 711373 w 2293430"/>
              <a:gd name="connsiteY12" fmla="*/ 708514 h 1193187"/>
              <a:gd name="connsiteX13" fmla="*/ 765964 w 2293430"/>
              <a:gd name="connsiteY13" fmla="*/ 633452 h 1193187"/>
              <a:gd name="connsiteX14" fmla="*/ 1489296 w 2293430"/>
              <a:gd name="connsiteY14" fmla="*/ 633452 h 1193187"/>
              <a:gd name="connsiteX15" fmla="*/ 1552457 w 2293430"/>
              <a:gd name="connsiteY15" fmla="*/ 547196 h 1193187"/>
              <a:gd name="connsiteX16" fmla="*/ 1549883 w 2293430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29492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0054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21681 w 2293435"/>
              <a:gd name="connsiteY11" fmla="*/ 83816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11378 w 2293435"/>
              <a:gd name="connsiteY12" fmla="*/ 708514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65969 w 2293435"/>
              <a:gd name="connsiteY13" fmla="*/ 633452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33452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2846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0270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9301 w 2293435"/>
              <a:gd name="connsiteY14" fmla="*/ 610270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11378 w 2293435"/>
              <a:gd name="connsiteY11" fmla="*/ 820138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4644 w 2293435"/>
              <a:gd name="connsiteY10" fmla="*/ 92005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88 w 2293435"/>
              <a:gd name="connsiteY0" fmla="*/ 114632 h 1193187"/>
              <a:gd name="connsiteX1" fmla="*/ 1599760 w 2293435"/>
              <a:gd name="connsiteY1" fmla="*/ 0 h 1193187"/>
              <a:gd name="connsiteX2" fmla="*/ 2222457 w 2293435"/>
              <a:gd name="connsiteY2" fmla="*/ 0 h 1193187"/>
              <a:gd name="connsiteX3" fmla="*/ 2293435 w 2293435"/>
              <a:gd name="connsiteY3" fmla="*/ 83857 h 1193187"/>
              <a:gd name="connsiteX4" fmla="*/ 2293435 w 2293435"/>
              <a:gd name="connsiteY4" fmla="*/ 1127360 h 1193187"/>
              <a:gd name="connsiteX5" fmla="*/ 2204426 w 2293435"/>
              <a:gd name="connsiteY5" fmla="*/ 1193187 h 1193187"/>
              <a:gd name="connsiteX6" fmla="*/ 65790 w 2293435"/>
              <a:gd name="connsiteY6" fmla="*/ 1193187 h 1193187"/>
              <a:gd name="connsiteX7" fmla="*/ 1696 w 2293435"/>
              <a:gd name="connsiteY7" fmla="*/ 1124770 h 1193187"/>
              <a:gd name="connsiteX8" fmla="*/ 24 w 2293435"/>
              <a:gd name="connsiteY8" fmla="*/ 978893 h 1193187"/>
              <a:gd name="connsiteX9" fmla="*/ 67493 w 2293435"/>
              <a:gd name="connsiteY9" fmla="*/ 922630 h 1193187"/>
              <a:gd name="connsiteX10" fmla="*/ 637220 w 2293435"/>
              <a:gd name="connsiteY10" fmla="*/ 902025 h 1193187"/>
              <a:gd name="connsiteX11" fmla="*/ 708802 w 2293435"/>
              <a:gd name="connsiteY11" fmla="*/ 804684 h 1193187"/>
              <a:gd name="connsiteX12" fmla="*/ 706227 w 2293435"/>
              <a:gd name="connsiteY12" fmla="*/ 677605 h 1193187"/>
              <a:gd name="connsiteX13" fmla="*/ 753090 w 2293435"/>
              <a:gd name="connsiteY13" fmla="*/ 607695 h 1193187"/>
              <a:gd name="connsiteX14" fmla="*/ 1481573 w 2293435"/>
              <a:gd name="connsiteY14" fmla="*/ 607695 h 1193187"/>
              <a:gd name="connsiteX15" fmla="*/ 1552462 w 2293435"/>
              <a:gd name="connsiteY15" fmla="*/ 547196 h 1193187"/>
              <a:gd name="connsiteX16" fmla="*/ 1549888 w 2293435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04684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2714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549892 w 2293439"/>
              <a:gd name="connsiteY0" fmla="*/ 114632 h 1193187"/>
              <a:gd name="connsiteX1" fmla="*/ 1599764 w 2293439"/>
              <a:gd name="connsiteY1" fmla="*/ 0 h 1193187"/>
              <a:gd name="connsiteX2" fmla="*/ 2222461 w 2293439"/>
              <a:gd name="connsiteY2" fmla="*/ 0 h 1193187"/>
              <a:gd name="connsiteX3" fmla="*/ 2293439 w 2293439"/>
              <a:gd name="connsiteY3" fmla="*/ 83857 h 1193187"/>
              <a:gd name="connsiteX4" fmla="*/ 2293439 w 2293439"/>
              <a:gd name="connsiteY4" fmla="*/ 1127360 h 1193187"/>
              <a:gd name="connsiteX5" fmla="*/ 2204430 w 2293439"/>
              <a:gd name="connsiteY5" fmla="*/ 1193187 h 1193187"/>
              <a:gd name="connsiteX6" fmla="*/ 65794 w 2293439"/>
              <a:gd name="connsiteY6" fmla="*/ 1193187 h 1193187"/>
              <a:gd name="connsiteX7" fmla="*/ 1700 w 2293439"/>
              <a:gd name="connsiteY7" fmla="*/ 1124770 h 1193187"/>
              <a:gd name="connsiteX8" fmla="*/ 28 w 2293439"/>
              <a:gd name="connsiteY8" fmla="*/ 978893 h 1193187"/>
              <a:gd name="connsiteX9" fmla="*/ 64922 w 2293439"/>
              <a:gd name="connsiteY9" fmla="*/ 902024 h 1193187"/>
              <a:gd name="connsiteX10" fmla="*/ 637224 w 2293439"/>
              <a:gd name="connsiteY10" fmla="*/ 902025 h 1193187"/>
              <a:gd name="connsiteX11" fmla="*/ 708806 w 2293439"/>
              <a:gd name="connsiteY11" fmla="*/ 825290 h 1193187"/>
              <a:gd name="connsiteX12" fmla="*/ 706231 w 2293439"/>
              <a:gd name="connsiteY12" fmla="*/ 677605 h 1193187"/>
              <a:gd name="connsiteX13" fmla="*/ 753094 w 2293439"/>
              <a:gd name="connsiteY13" fmla="*/ 607695 h 1193187"/>
              <a:gd name="connsiteX14" fmla="*/ 1481577 w 2293439"/>
              <a:gd name="connsiteY14" fmla="*/ 607695 h 1193187"/>
              <a:gd name="connsiteX15" fmla="*/ 1552466 w 2293439"/>
              <a:gd name="connsiteY15" fmla="*/ 547196 h 1193187"/>
              <a:gd name="connsiteX16" fmla="*/ 1549892 w 2293439"/>
              <a:gd name="connsiteY16" fmla="*/ 114632 h 1193187"/>
              <a:gd name="connsiteX0" fmla="*/ 1912797 w 2656344"/>
              <a:gd name="connsiteY0" fmla="*/ 114632 h 1193187"/>
              <a:gd name="connsiteX1" fmla="*/ 1962669 w 2656344"/>
              <a:gd name="connsiteY1" fmla="*/ 0 h 1193187"/>
              <a:gd name="connsiteX2" fmla="*/ 2585366 w 2656344"/>
              <a:gd name="connsiteY2" fmla="*/ 0 h 1193187"/>
              <a:gd name="connsiteX3" fmla="*/ 2656344 w 2656344"/>
              <a:gd name="connsiteY3" fmla="*/ 83857 h 1193187"/>
              <a:gd name="connsiteX4" fmla="*/ 2656344 w 2656344"/>
              <a:gd name="connsiteY4" fmla="*/ 1127360 h 1193187"/>
              <a:gd name="connsiteX5" fmla="*/ 2567335 w 2656344"/>
              <a:gd name="connsiteY5" fmla="*/ 1193187 h 1193187"/>
              <a:gd name="connsiteX6" fmla="*/ 428699 w 2656344"/>
              <a:gd name="connsiteY6" fmla="*/ 1193187 h 1193187"/>
              <a:gd name="connsiteX7" fmla="*/ 364605 w 2656344"/>
              <a:gd name="connsiteY7" fmla="*/ 1124770 h 1193187"/>
              <a:gd name="connsiteX8" fmla="*/ 1 w 2656344"/>
              <a:gd name="connsiteY8" fmla="*/ 964408 h 1193187"/>
              <a:gd name="connsiteX9" fmla="*/ 427827 w 2656344"/>
              <a:gd name="connsiteY9" fmla="*/ 902024 h 1193187"/>
              <a:gd name="connsiteX10" fmla="*/ 1000129 w 2656344"/>
              <a:gd name="connsiteY10" fmla="*/ 902025 h 1193187"/>
              <a:gd name="connsiteX11" fmla="*/ 1071711 w 2656344"/>
              <a:gd name="connsiteY11" fmla="*/ 825290 h 1193187"/>
              <a:gd name="connsiteX12" fmla="*/ 1069136 w 2656344"/>
              <a:gd name="connsiteY12" fmla="*/ 677605 h 1193187"/>
              <a:gd name="connsiteX13" fmla="*/ 1115999 w 2656344"/>
              <a:gd name="connsiteY13" fmla="*/ 607695 h 1193187"/>
              <a:gd name="connsiteX14" fmla="*/ 1844482 w 2656344"/>
              <a:gd name="connsiteY14" fmla="*/ 607695 h 1193187"/>
              <a:gd name="connsiteX15" fmla="*/ 1915371 w 2656344"/>
              <a:gd name="connsiteY15" fmla="*/ 547196 h 1193187"/>
              <a:gd name="connsiteX16" fmla="*/ 1912797 w 2656344"/>
              <a:gd name="connsiteY16" fmla="*/ 114632 h 1193187"/>
              <a:gd name="connsiteX0" fmla="*/ 1912797 w 2656344"/>
              <a:gd name="connsiteY0" fmla="*/ 114632 h 1193187"/>
              <a:gd name="connsiteX1" fmla="*/ 1962669 w 2656344"/>
              <a:gd name="connsiteY1" fmla="*/ 0 h 1193187"/>
              <a:gd name="connsiteX2" fmla="*/ 2585366 w 2656344"/>
              <a:gd name="connsiteY2" fmla="*/ 0 h 1193187"/>
              <a:gd name="connsiteX3" fmla="*/ 2656344 w 2656344"/>
              <a:gd name="connsiteY3" fmla="*/ 83857 h 1193187"/>
              <a:gd name="connsiteX4" fmla="*/ 2656344 w 2656344"/>
              <a:gd name="connsiteY4" fmla="*/ 1127360 h 1193187"/>
              <a:gd name="connsiteX5" fmla="*/ 2567335 w 2656344"/>
              <a:gd name="connsiteY5" fmla="*/ 1193187 h 1193187"/>
              <a:gd name="connsiteX6" fmla="*/ 428699 w 2656344"/>
              <a:gd name="connsiteY6" fmla="*/ 1193187 h 1193187"/>
              <a:gd name="connsiteX7" fmla="*/ 6386 w 2656344"/>
              <a:gd name="connsiteY7" fmla="*/ 1134426 h 1193187"/>
              <a:gd name="connsiteX8" fmla="*/ 1 w 2656344"/>
              <a:gd name="connsiteY8" fmla="*/ 964408 h 1193187"/>
              <a:gd name="connsiteX9" fmla="*/ 427827 w 2656344"/>
              <a:gd name="connsiteY9" fmla="*/ 902024 h 1193187"/>
              <a:gd name="connsiteX10" fmla="*/ 1000129 w 2656344"/>
              <a:gd name="connsiteY10" fmla="*/ 902025 h 1193187"/>
              <a:gd name="connsiteX11" fmla="*/ 1071711 w 2656344"/>
              <a:gd name="connsiteY11" fmla="*/ 825290 h 1193187"/>
              <a:gd name="connsiteX12" fmla="*/ 1069136 w 2656344"/>
              <a:gd name="connsiteY12" fmla="*/ 677605 h 1193187"/>
              <a:gd name="connsiteX13" fmla="*/ 1115999 w 2656344"/>
              <a:gd name="connsiteY13" fmla="*/ 607695 h 1193187"/>
              <a:gd name="connsiteX14" fmla="*/ 1844482 w 2656344"/>
              <a:gd name="connsiteY14" fmla="*/ 607695 h 1193187"/>
              <a:gd name="connsiteX15" fmla="*/ 1915371 w 2656344"/>
              <a:gd name="connsiteY15" fmla="*/ 547196 h 1193187"/>
              <a:gd name="connsiteX16" fmla="*/ 1912797 w 2656344"/>
              <a:gd name="connsiteY16" fmla="*/ 114632 h 1193187"/>
              <a:gd name="connsiteX0" fmla="*/ 1912828 w 2656375"/>
              <a:gd name="connsiteY0" fmla="*/ 114632 h 1193187"/>
              <a:gd name="connsiteX1" fmla="*/ 1962700 w 2656375"/>
              <a:gd name="connsiteY1" fmla="*/ 0 h 1193187"/>
              <a:gd name="connsiteX2" fmla="*/ 2585397 w 2656375"/>
              <a:gd name="connsiteY2" fmla="*/ 0 h 1193187"/>
              <a:gd name="connsiteX3" fmla="*/ 2656375 w 2656375"/>
              <a:gd name="connsiteY3" fmla="*/ 83857 h 1193187"/>
              <a:gd name="connsiteX4" fmla="*/ 2656375 w 2656375"/>
              <a:gd name="connsiteY4" fmla="*/ 1127360 h 1193187"/>
              <a:gd name="connsiteX5" fmla="*/ 2567366 w 2656375"/>
              <a:gd name="connsiteY5" fmla="*/ 1193187 h 1193187"/>
              <a:gd name="connsiteX6" fmla="*/ 428730 w 2656375"/>
              <a:gd name="connsiteY6" fmla="*/ 1193187 h 1193187"/>
              <a:gd name="connsiteX7" fmla="*/ 6417 w 2656375"/>
              <a:gd name="connsiteY7" fmla="*/ 1134426 h 1193187"/>
              <a:gd name="connsiteX8" fmla="*/ 32 w 2656375"/>
              <a:gd name="connsiteY8" fmla="*/ 964408 h 1193187"/>
              <a:gd name="connsiteX9" fmla="*/ 62756 w 2656375"/>
              <a:gd name="connsiteY9" fmla="*/ 902024 h 1193187"/>
              <a:gd name="connsiteX10" fmla="*/ 1000160 w 2656375"/>
              <a:gd name="connsiteY10" fmla="*/ 902025 h 1193187"/>
              <a:gd name="connsiteX11" fmla="*/ 1071742 w 2656375"/>
              <a:gd name="connsiteY11" fmla="*/ 825290 h 1193187"/>
              <a:gd name="connsiteX12" fmla="*/ 1069167 w 2656375"/>
              <a:gd name="connsiteY12" fmla="*/ 677605 h 1193187"/>
              <a:gd name="connsiteX13" fmla="*/ 1116030 w 2656375"/>
              <a:gd name="connsiteY13" fmla="*/ 607695 h 1193187"/>
              <a:gd name="connsiteX14" fmla="*/ 1844513 w 2656375"/>
              <a:gd name="connsiteY14" fmla="*/ 607695 h 1193187"/>
              <a:gd name="connsiteX15" fmla="*/ 1915402 w 2656375"/>
              <a:gd name="connsiteY15" fmla="*/ 547196 h 1193187"/>
              <a:gd name="connsiteX16" fmla="*/ 1912828 w 2656375"/>
              <a:gd name="connsiteY16" fmla="*/ 114632 h 1193187"/>
              <a:gd name="connsiteX0" fmla="*/ 1927099 w 2670646"/>
              <a:gd name="connsiteY0" fmla="*/ 114632 h 1193187"/>
              <a:gd name="connsiteX1" fmla="*/ 1976971 w 2670646"/>
              <a:gd name="connsiteY1" fmla="*/ 0 h 1193187"/>
              <a:gd name="connsiteX2" fmla="*/ 2599668 w 2670646"/>
              <a:gd name="connsiteY2" fmla="*/ 0 h 1193187"/>
              <a:gd name="connsiteX3" fmla="*/ 2670646 w 2670646"/>
              <a:gd name="connsiteY3" fmla="*/ 83857 h 1193187"/>
              <a:gd name="connsiteX4" fmla="*/ 2670646 w 2670646"/>
              <a:gd name="connsiteY4" fmla="*/ 1127360 h 1193187"/>
              <a:gd name="connsiteX5" fmla="*/ 2581637 w 2670646"/>
              <a:gd name="connsiteY5" fmla="*/ 1193187 h 1193187"/>
              <a:gd name="connsiteX6" fmla="*/ 443001 w 2670646"/>
              <a:gd name="connsiteY6" fmla="*/ 1193187 h 1193187"/>
              <a:gd name="connsiteX7" fmla="*/ 20688 w 2670646"/>
              <a:gd name="connsiteY7" fmla="*/ 1134426 h 1193187"/>
              <a:gd name="connsiteX8" fmla="*/ 16 w 2670646"/>
              <a:gd name="connsiteY8" fmla="*/ 964408 h 1193187"/>
              <a:gd name="connsiteX9" fmla="*/ 77027 w 2670646"/>
              <a:gd name="connsiteY9" fmla="*/ 902024 h 1193187"/>
              <a:gd name="connsiteX10" fmla="*/ 1014431 w 2670646"/>
              <a:gd name="connsiteY10" fmla="*/ 902025 h 1193187"/>
              <a:gd name="connsiteX11" fmla="*/ 1086013 w 2670646"/>
              <a:gd name="connsiteY11" fmla="*/ 825290 h 1193187"/>
              <a:gd name="connsiteX12" fmla="*/ 1083438 w 2670646"/>
              <a:gd name="connsiteY12" fmla="*/ 677605 h 1193187"/>
              <a:gd name="connsiteX13" fmla="*/ 1130301 w 2670646"/>
              <a:gd name="connsiteY13" fmla="*/ 607695 h 1193187"/>
              <a:gd name="connsiteX14" fmla="*/ 1858784 w 2670646"/>
              <a:gd name="connsiteY14" fmla="*/ 607695 h 1193187"/>
              <a:gd name="connsiteX15" fmla="*/ 1929673 w 2670646"/>
              <a:gd name="connsiteY15" fmla="*/ 547196 h 1193187"/>
              <a:gd name="connsiteX16" fmla="*/ 1927099 w 2670646"/>
              <a:gd name="connsiteY16" fmla="*/ 114632 h 1193187"/>
              <a:gd name="connsiteX0" fmla="*/ 1927099 w 2670646"/>
              <a:gd name="connsiteY0" fmla="*/ 114632 h 1193187"/>
              <a:gd name="connsiteX1" fmla="*/ 1976971 w 2670646"/>
              <a:gd name="connsiteY1" fmla="*/ 0 h 1193187"/>
              <a:gd name="connsiteX2" fmla="*/ 2599668 w 2670646"/>
              <a:gd name="connsiteY2" fmla="*/ 0 h 1193187"/>
              <a:gd name="connsiteX3" fmla="*/ 2670646 w 2670646"/>
              <a:gd name="connsiteY3" fmla="*/ 83857 h 1193187"/>
              <a:gd name="connsiteX4" fmla="*/ 2670646 w 2670646"/>
              <a:gd name="connsiteY4" fmla="*/ 1127360 h 1193187"/>
              <a:gd name="connsiteX5" fmla="*/ 2581637 w 2670646"/>
              <a:gd name="connsiteY5" fmla="*/ 1193187 h 1193187"/>
              <a:gd name="connsiteX6" fmla="*/ 443001 w 2670646"/>
              <a:gd name="connsiteY6" fmla="*/ 1193187 h 1193187"/>
              <a:gd name="connsiteX7" fmla="*/ 8782 w 2670646"/>
              <a:gd name="connsiteY7" fmla="*/ 1134426 h 1193187"/>
              <a:gd name="connsiteX8" fmla="*/ 16 w 2670646"/>
              <a:gd name="connsiteY8" fmla="*/ 964408 h 1193187"/>
              <a:gd name="connsiteX9" fmla="*/ 77027 w 2670646"/>
              <a:gd name="connsiteY9" fmla="*/ 902024 h 1193187"/>
              <a:gd name="connsiteX10" fmla="*/ 1014431 w 2670646"/>
              <a:gd name="connsiteY10" fmla="*/ 902025 h 1193187"/>
              <a:gd name="connsiteX11" fmla="*/ 1086013 w 2670646"/>
              <a:gd name="connsiteY11" fmla="*/ 825290 h 1193187"/>
              <a:gd name="connsiteX12" fmla="*/ 1083438 w 2670646"/>
              <a:gd name="connsiteY12" fmla="*/ 677605 h 1193187"/>
              <a:gd name="connsiteX13" fmla="*/ 1130301 w 2670646"/>
              <a:gd name="connsiteY13" fmla="*/ 607695 h 1193187"/>
              <a:gd name="connsiteX14" fmla="*/ 1858784 w 2670646"/>
              <a:gd name="connsiteY14" fmla="*/ 607695 h 1193187"/>
              <a:gd name="connsiteX15" fmla="*/ 1929673 w 2670646"/>
              <a:gd name="connsiteY15" fmla="*/ 547196 h 1193187"/>
              <a:gd name="connsiteX16" fmla="*/ 1927099 w 2670646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435864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119158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112014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7727 w 2663509"/>
              <a:gd name="connsiteY6" fmla="*/ 1185868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5346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  <a:gd name="connsiteX0" fmla="*/ 1919962 w 2663509"/>
              <a:gd name="connsiteY0" fmla="*/ 114632 h 1193187"/>
              <a:gd name="connsiteX1" fmla="*/ 1969834 w 2663509"/>
              <a:gd name="connsiteY1" fmla="*/ 0 h 1193187"/>
              <a:gd name="connsiteX2" fmla="*/ 2592531 w 2663509"/>
              <a:gd name="connsiteY2" fmla="*/ 0 h 1193187"/>
              <a:gd name="connsiteX3" fmla="*/ 2663509 w 2663509"/>
              <a:gd name="connsiteY3" fmla="*/ 83857 h 1193187"/>
              <a:gd name="connsiteX4" fmla="*/ 2663509 w 2663509"/>
              <a:gd name="connsiteY4" fmla="*/ 1127360 h 1193187"/>
              <a:gd name="connsiteX5" fmla="*/ 2574500 w 2663509"/>
              <a:gd name="connsiteY5" fmla="*/ 1193187 h 1193187"/>
              <a:gd name="connsiteX6" fmla="*/ 95346 w 2663509"/>
              <a:gd name="connsiteY6" fmla="*/ 1193187 h 1193187"/>
              <a:gd name="connsiteX7" fmla="*/ 1645 w 2663509"/>
              <a:gd name="connsiteY7" fmla="*/ 1134426 h 1193187"/>
              <a:gd name="connsiteX8" fmla="*/ 23 w 2663509"/>
              <a:gd name="connsiteY8" fmla="*/ 964408 h 1193187"/>
              <a:gd name="connsiteX9" fmla="*/ 69890 w 2663509"/>
              <a:gd name="connsiteY9" fmla="*/ 902024 h 1193187"/>
              <a:gd name="connsiteX10" fmla="*/ 1007294 w 2663509"/>
              <a:gd name="connsiteY10" fmla="*/ 902025 h 1193187"/>
              <a:gd name="connsiteX11" fmla="*/ 1078876 w 2663509"/>
              <a:gd name="connsiteY11" fmla="*/ 825290 h 1193187"/>
              <a:gd name="connsiteX12" fmla="*/ 1076301 w 2663509"/>
              <a:gd name="connsiteY12" fmla="*/ 677605 h 1193187"/>
              <a:gd name="connsiteX13" fmla="*/ 1123164 w 2663509"/>
              <a:gd name="connsiteY13" fmla="*/ 607695 h 1193187"/>
              <a:gd name="connsiteX14" fmla="*/ 1851647 w 2663509"/>
              <a:gd name="connsiteY14" fmla="*/ 607695 h 1193187"/>
              <a:gd name="connsiteX15" fmla="*/ 1922536 w 2663509"/>
              <a:gd name="connsiteY15" fmla="*/ 547196 h 1193187"/>
              <a:gd name="connsiteX16" fmla="*/ 1919962 w 2663509"/>
              <a:gd name="connsiteY16" fmla="*/ 114632 h 1193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509" h="1193187">
                <a:moveTo>
                  <a:pt x="1919962" y="114632"/>
                </a:moveTo>
                <a:cubicBezTo>
                  <a:pt x="1919962" y="58361"/>
                  <a:pt x="1913563" y="0"/>
                  <a:pt x="1969834" y="0"/>
                </a:cubicBezTo>
                <a:lnTo>
                  <a:pt x="2592531" y="0"/>
                </a:lnTo>
                <a:cubicBezTo>
                  <a:pt x="2648802" y="0"/>
                  <a:pt x="2663509" y="27586"/>
                  <a:pt x="2663509" y="83857"/>
                </a:cubicBezTo>
                <a:lnTo>
                  <a:pt x="2663509" y="1127360"/>
                </a:lnTo>
                <a:cubicBezTo>
                  <a:pt x="2663509" y="1183631"/>
                  <a:pt x="2630771" y="1193187"/>
                  <a:pt x="2574500" y="1193187"/>
                </a:cubicBezTo>
                <a:lnTo>
                  <a:pt x="95346" y="1193187"/>
                </a:lnTo>
                <a:cubicBezTo>
                  <a:pt x="21724" y="1192526"/>
                  <a:pt x="4346" y="1164055"/>
                  <a:pt x="1645" y="1134426"/>
                </a:cubicBezTo>
                <a:cubicBezTo>
                  <a:pt x="1088" y="1085800"/>
                  <a:pt x="580" y="1013034"/>
                  <a:pt x="23" y="964408"/>
                </a:cubicBezTo>
                <a:cubicBezTo>
                  <a:pt x="-792" y="929189"/>
                  <a:pt x="20918" y="905805"/>
                  <a:pt x="69890" y="902024"/>
                </a:cubicBezTo>
                <a:lnTo>
                  <a:pt x="1007294" y="902025"/>
                </a:lnTo>
                <a:cubicBezTo>
                  <a:pt x="1065364" y="899518"/>
                  <a:pt x="1077505" y="870716"/>
                  <a:pt x="1078876" y="825290"/>
                </a:cubicBezTo>
                <a:cubicBezTo>
                  <a:pt x="1077805" y="760162"/>
                  <a:pt x="1077739" y="740225"/>
                  <a:pt x="1076301" y="677605"/>
                </a:cubicBezTo>
                <a:cubicBezTo>
                  <a:pt x="1075765" y="628767"/>
                  <a:pt x="1081451" y="611408"/>
                  <a:pt x="1123164" y="607695"/>
                </a:cubicBezTo>
                <a:lnTo>
                  <a:pt x="1851647" y="607695"/>
                </a:lnTo>
                <a:cubicBezTo>
                  <a:pt x="1893135" y="608308"/>
                  <a:pt x="1922779" y="602005"/>
                  <a:pt x="1922536" y="547196"/>
                </a:cubicBezTo>
                <a:cubicBezTo>
                  <a:pt x="1922837" y="347450"/>
                  <a:pt x="1922237" y="226072"/>
                  <a:pt x="1919962" y="114632"/>
                </a:cubicBezTo>
                <a:close/>
              </a:path>
            </a:pathLst>
          </a:cu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kumimoji="1" lang="ja-JP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21305" y="5646062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5</a:t>
            </a:r>
            <a:endParaRPr lang="ja-JP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5" name="Freeform 10"/>
          <p:cNvSpPr>
            <a:spLocks/>
          </p:cNvSpPr>
          <p:nvPr/>
        </p:nvSpPr>
        <p:spPr bwMode="auto">
          <a:xfrm rot="1800000" flipV="1">
            <a:off x="3566957" y="2651085"/>
            <a:ext cx="794961" cy="835025"/>
          </a:xfrm>
          <a:custGeom>
            <a:avLst/>
            <a:gdLst>
              <a:gd name="T0" fmla="*/ 2147483647 w 2038"/>
              <a:gd name="T1" fmla="*/ 2147483647 h 2106"/>
              <a:gd name="T2" fmla="*/ 2147483647 w 2038"/>
              <a:gd name="T3" fmla="*/ 2147483647 h 2106"/>
              <a:gd name="T4" fmla="*/ 2147483647 w 2038"/>
              <a:gd name="T5" fmla="*/ 2147483647 h 2106"/>
              <a:gd name="T6" fmla="*/ 2147483647 w 2038"/>
              <a:gd name="T7" fmla="*/ 2147483647 h 2106"/>
              <a:gd name="T8" fmla="*/ 2147483647 w 2038"/>
              <a:gd name="T9" fmla="*/ 2147483647 h 2106"/>
              <a:gd name="T10" fmla="*/ 2147483647 w 2038"/>
              <a:gd name="T11" fmla="*/ 2147483647 h 2106"/>
              <a:gd name="T12" fmla="*/ 2147483647 w 2038"/>
              <a:gd name="T13" fmla="*/ 2147483647 h 2106"/>
              <a:gd name="T14" fmla="*/ 2147483647 w 2038"/>
              <a:gd name="T15" fmla="*/ 2147483647 h 2106"/>
              <a:gd name="T16" fmla="*/ 2147483647 w 2038"/>
              <a:gd name="T17" fmla="*/ 2147483647 h 2106"/>
              <a:gd name="T18" fmla="*/ 2147483647 w 2038"/>
              <a:gd name="T19" fmla="*/ 2147483647 h 2106"/>
              <a:gd name="T20" fmla="*/ 2147483647 w 2038"/>
              <a:gd name="T21" fmla="*/ 2147483647 h 2106"/>
              <a:gd name="T22" fmla="*/ 2147483647 w 2038"/>
              <a:gd name="T23" fmla="*/ 2147483647 h 2106"/>
              <a:gd name="T24" fmla="*/ 2147483647 w 2038"/>
              <a:gd name="T25" fmla="*/ 2147483647 h 2106"/>
              <a:gd name="T26" fmla="*/ 2147483647 w 2038"/>
              <a:gd name="T27" fmla="*/ 2147483647 h 2106"/>
              <a:gd name="T28" fmla="*/ 2147483647 w 2038"/>
              <a:gd name="T29" fmla="*/ 2147483647 h 2106"/>
              <a:gd name="T30" fmla="*/ 2147483647 w 2038"/>
              <a:gd name="T31" fmla="*/ 2147483647 h 2106"/>
              <a:gd name="T32" fmla="*/ 2147483647 w 2038"/>
              <a:gd name="T33" fmla="*/ 2147483647 h 2106"/>
              <a:gd name="T34" fmla="*/ 2147483647 w 2038"/>
              <a:gd name="T35" fmla="*/ 2147483647 h 2106"/>
              <a:gd name="T36" fmla="*/ 2147483647 w 2038"/>
              <a:gd name="T37" fmla="*/ 2147483647 h 2106"/>
              <a:gd name="T38" fmla="*/ 2147483647 w 2038"/>
              <a:gd name="T39" fmla="*/ 2147483647 h 2106"/>
              <a:gd name="T40" fmla="*/ 2147483647 w 2038"/>
              <a:gd name="T41" fmla="*/ 2147483647 h 2106"/>
              <a:gd name="T42" fmla="*/ 2147483647 w 2038"/>
              <a:gd name="T43" fmla="*/ 2147483647 h 2106"/>
              <a:gd name="T44" fmla="*/ 2147483647 w 2038"/>
              <a:gd name="T45" fmla="*/ 2147483647 h 2106"/>
              <a:gd name="T46" fmla="*/ 2147483647 w 2038"/>
              <a:gd name="T47" fmla="*/ 2147483647 h 2106"/>
              <a:gd name="T48" fmla="*/ 2147483647 w 2038"/>
              <a:gd name="T49" fmla="*/ 2147483647 h 2106"/>
              <a:gd name="T50" fmla="*/ 2147483647 w 2038"/>
              <a:gd name="T51" fmla="*/ 2147483647 h 2106"/>
              <a:gd name="T52" fmla="*/ 2147483647 w 2038"/>
              <a:gd name="T53" fmla="*/ 2147483647 h 2106"/>
              <a:gd name="T54" fmla="*/ 2147483647 w 2038"/>
              <a:gd name="T55" fmla="*/ 2147483647 h 2106"/>
              <a:gd name="T56" fmla="*/ 2147483647 w 2038"/>
              <a:gd name="T57" fmla="*/ 2147483647 h 2106"/>
              <a:gd name="T58" fmla="*/ 2147483647 w 2038"/>
              <a:gd name="T59" fmla="*/ 2147483647 h 2106"/>
              <a:gd name="T60" fmla="*/ 2147483647 w 2038"/>
              <a:gd name="T61" fmla="*/ 2147483647 h 2106"/>
              <a:gd name="T62" fmla="*/ 2147483647 w 2038"/>
              <a:gd name="T63" fmla="*/ 2147483647 h 2106"/>
              <a:gd name="T64" fmla="*/ 2147483647 w 2038"/>
              <a:gd name="T65" fmla="*/ 2147483647 h 2106"/>
              <a:gd name="T66" fmla="*/ 2147483647 w 2038"/>
              <a:gd name="T67" fmla="*/ 2147483647 h 2106"/>
              <a:gd name="T68" fmla="*/ 2147483647 w 2038"/>
              <a:gd name="T69" fmla="*/ 2147483647 h 2106"/>
              <a:gd name="T70" fmla="*/ 2147483647 w 2038"/>
              <a:gd name="T71" fmla="*/ 2147483647 h 2106"/>
              <a:gd name="T72" fmla="*/ 2147483647 w 2038"/>
              <a:gd name="T73" fmla="*/ 2147483647 h 2106"/>
              <a:gd name="T74" fmla="*/ 2147483647 w 2038"/>
              <a:gd name="T75" fmla="*/ 2147483647 h 2106"/>
              <a:gd name="T76" fmla="*/ 2147483647 w 2038"/>
              <a:gd name="T77" fmla="*/ 2147483647 h 2106"/>
              <a:gd name="T78" fmla="*/ 2147483647 w 2038"/>
              <a:gd name="T79" fmla="*/ 2147483647 h 2106"/>
              <a:gd name="T80" fmla="*/ 2147483647 w 2038"/>
              <a:gd name="T81" fmla="*/ 2147483647 h 2106"/>
              <a:gd name="T82" fmla="*/ 2147483647 w 2038"/>
              <a:gd name="T83" fmla="*/ 2147483647 h 2106"/>
              <a:gd name="T84" fmla="*/ 2147483647 w 2038"/>
              <a:gd name="T85" fmla="*/ 2147483647 h 2106"/>
              <a:gd name="T86" fmla="*/ 2147483647 w 2038"/>
              <a:gd name="T87" fmla="*/ 2147483647 h 2106"/>
              <a:gd name="T88" fmla="*/ 2147483647 w 2038"/>
              <a:gd name="T89" fmla="*/ 2147483647 h 2106"/>
              <a:gd name="T90" fmla="*/ 2147483647 w 2038"/>
              <a:gd name="T91" fmla="*/ 2147483647 h 2106"/>
              <a:gd name="T92" fmla="*/ 2147483647 w 2038"/>
              <a:gd name="T93" fmla="*/ 2147483647 h 2106"/>
              <a:gd name="T94" fmla="*/ 2147483647 w 2038"/>
              <a:gd name="T95" fmla="*/ 2147483647 h 210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038"/>
              <a:gd name="T145" fmla="*/ 0 h 2106"/>
              <a:gd name="T146" fmla="*/ 2038 w 2038"/>
              <a:gd name="T147" fmla="*/ 2106 h 210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038" h="2106">
                <a:moveTo>
                  <a:pt x="2038" y="2106"/>
                </a:moveTo>
                <a:lnTo>
                  <a:pt x="2038" y="2106"/>
                </a:lnTo>
                <a:lnTo>
                  <a:pt x="2024" y="2104"/>
                </a:lnTo>
                <a:lnTo>
                  <a:pt x="1982" y="2100"/>
                </a:lnTo>
                <a:lnTo>
                  <a:pt x="1918" y="2092"/>
                </a:lnTo>
                <a:lnTo>
                  <a:pt x="1878" y="2084"/>
                </a:lnTo>
                <a:lnTo>
                  <a:pt x="1834" y="2074"/>
                </a:lnTo>
                <a:lnTo>
                  <a:pt x="1786" y="2062"/>
                </a:lnTo>
                <a:lnTo>
                  <a:pt x="1734" y="2048"/>
                </a:lnTo>
                <a:lnTo>
                  <a:pt x="1680" y="2032"/>
                </a:lnTo>
                <a:lnTo>
                  <a:pt x="1624" y="2012"/>
                </a:lnTo>
                <a:lnTo>
                  <a:pt x="1566" y="1988"/>
                </a:lnTo>
                <a:lnTo>
                  <a:pt x="1506" y="1962"/>
                </a:lnTo>
                <a:lnTo>
                  <a:pt x="1444" y="1930"/>
                </a:lnTo>
                <a:lnTo>
                  <a:pt x="1382" y="1896"/>
                </a:lnTo>
                <a:lnTo>
                  <a:pt x="1322" y="1858"/>
                </a:lnTo>
                <a:lnTo>
                  <a:pt x="1260" y="1814"/>
                </a:lnTo>
                <a:lnTo>
                  <a:pt x="1200" y="1764"/>
                </a:lnTo>
                <a:lnTo>
                  <a:pt x="1170" y="1738"/>
                </a:lnTo>
                <a:lnTo>
                  <a:pt x="1142" y="1712"/>
                </a:lnTo>
                <a:lnTo>
                  <a:pt x="1112" y="1682"/>
                </a:lnTo>
                <a:lnTo>
                  <a:pt x="1084" y="1652"/>
                </a:lnTo>
                <a:lnTo>
                  <a:pt x="1056" y="1622"/>
                </a:lnTo>
                <a:lnTo>
                  <a:pt x="1030" y="1588"/>
                </a:lnTo>
                <a:lnTo>
                  <a:pt x="1004" y="1554"/>
                </a:lnTo>
                <a:lnTo>
                  <a:pt x="978" y="1518"/>
                </a:lnTo>
                <a:lnTo>
                  <a:pt x="954" y="1480"/>
                </a:lnTo>
                <a:lnTo>
                  <a:pt x="930" y="1442"/>
                </a:lnTo>
                <a:lnTo>
                  <a:pt x="906" y="1400"/>
                </a:lnTo>
                <a:lnTo>
                  <a:pt x="884" y="1358"/>
                </a:lnTo>
                <a:lnTo>
                  <a:pt x="864" y="1316"/>
                </a:lnTo>
                <a:lnTo>
                  <a:pt x="844" y="1270"/>
                </a:lnTo>
                <a:lnTo>
                  <a:pt x="826" y="1222"/>
                </a:lnTo>
                <a:lnTo>
                  <a:pt x="808" y="1174"/>
                </a:lnTo>
                <a:lnTo>
                  <a:pt x="792" y="1122"/>
                </a:lnTo>
                <a:lnTo>
                  <a:pt x="778" y="1070"/>
                </a:lnTo>
                <a:lnTo>
                  <a:pt x="766" y="1016"/>
                </a:lnTo>
                <a:lnTo>
                  <a:pt x="754" y="960"/>
                </a:lnTo>
                <a:lnTo>
                  <a:pt x="744" y="902"/>
                </a:lnTo>
                <a:lnTo>
                  <a:pt x="734" y="842"/>
                </a:lnTo>
                <a:lnTo>
                  <a:pt x="728" y="780"/>
                </a:lnTo>
                <a:lnTo>
                  <a:pt x="722" y="716"/>
                </a:lnTo>
                <a:lnTo>
                  <a:pt x="720" y="650"/>
                </a:lnTo>
                <a:lnTo>
                  <a:pt x="718" y="582"/>
                </a:lnTo>
                <a:lnTo>
                  <a:pt x="988" y="582"/>
                </a:lnTo>
                <a:lnTo>
                  <a:pt x="738" y="290"/>
                </a:lnTo>
                <a:lnTo>
                  <a:pt x="494" y="0"/>
                </a:lnTo>
                <a:lnTo>
                  <a:pt x="250" y="290"/>
                </a:lnTo>
                <a:lnTo>
                  <a:pt x="0" y="582"/>
                </a:lnTo>
                <a:lnTo>
                  <a:pt x="272" y="582"/>
                </a:lnTo>
                <a:lnTo>
                  <a:pt x="274" y="630"/>
                </a:lnTo>
                <a:lnTo>
                  <a:pt x="282" y="702"/>
                </a:lnTo>
                <a:lnTo>
                  <a:pt x="288" y="746"/>
                </a:lnTo>
                <a:lnTo>
                  <a:pt x="296" y="794"/>
                </a:lnTo>
                <a:lnTo>
                  <a:pt x="306" y="844"/>
                </a:lnTo>
                <a:lnTo>
                  <a:pt x="318" y="900"/>
                </a:lnTo>
                <a:lnTo>
                  <a:pt x="334" y="958"/>
                </a:lnTo>
                <a:lnTo>
                  <a:pt x="352" y="1020"/>
                </a:lnTo>
                <a:lnTo>
                  <a:pt x="374" y="1082"/>
                </a:lnTo>
                <a:lnTo>
                  <a:pt x="398" y="1148"/>
                </a:lnTo>
                <a:lnTo>
                  <a:pt x="428" y="1214"/>
                </a:lnTo>
                <a:lnTo>
                  <a:pt x="460" y="1280"/>
                </a:lnTo>
                <a:lnTo>
                  <a:pt x="498" y="1348"/>
                </a:lnTo>
                <a:lnTo>
                  <a:pt x="540" y="1414"/>
                </a:lnTo>
                <a:lnTo>
                  <a:pt x="586" y="1482"/>
                </a:lnTo>
                <a:lnTo>
                  <a:pt x="612" y="1514"/>
                </a:lnTo>
                <a:lnTo>
                  <a:pt x="638" y="1548"/>
                </a:lnTo>
                <a:lnTo>
                  <a:pt x="666" y="1580"/>
                </a:lnTo>
                <a:lnTo>
                  <a:pt x="694" y="1612"/>
                </a:lnTo>
                <a:lnTo>
                  <a:pt x="724" y="1642"/>
                </a:lnTo>
                <a:lnTo>
                  <a:pt x="756" y="1674"/>
                </a:lnTo>
                <a:lnTo>
                  <a:pt x="790" y="1704"/>
                </a:lnTo>
                <a:lnTo>
                  <a:pt x="826" y="1734"/>
                </a:lnTo>
                <a:lnTo>
                  <a:pt x="862" y="1762"/>
                </a:lnTo>
                <a:lnTo>
                  <a:pt x="900" y="1790"/>
                </a:lnTo>
                <a:lnTo>
                  <a:pt x="940" y="1818"/>
                </a:lnTo>
                <a:lnTo>
                  <a:pt x="980" y="1844"/>
                </a:lnTo>
                <a:lnTo>
                  <a:pt x="1024" y="1870"/>
                </a:lnTo>
                <a:lnTo>
                  <a:pt x="1068" y="1894"/>
                </a:lnTo>
                <a:lnTo>
                  <a:pt x="1114" y="1918"/>
                </a:lnTo>
                <a:lnTo>
                  <a:pt x="1162" y="1940"/>
                </a:lnTo>
                <a:lnTo>
                  <a:pt x="1212" y="1962"/>
                </a:lnTo>
                <a:lnTo>
                  <a:pt x="1264" y="1982"/>
                </a:lnTo>
                <a:lnTo>
                  <a:pt x="1318" y="2000"/>
                </a:lnTo>
                <a:lnTo>
                  <a:pt x="1372" y="2018"/>
                </a:lnTo>
                <a:lnTo>
                  <a:pt x="1430" y="2034"/>
                </a:lnTo>
                <a:lnTo>
                  <a:pt x="1490" y="2048"/>
                </a:lnTo>
                <a:lnTo>
                  <a:pt x="1550" y="2060"/>
                </a:lnTo>
                <a:lnTo>
                  <a:pt x="1614" y="2072"/>
                </a:lnTo>
                <a:lnTo>
                  <a:pt x="1680" y="2082"/>
                </a:lnTo>
                <a:lnTo>
                  <a:pt x="1746" y="2090"/>
                </a:lnTo>
                <a:lnTo>
                  <a:pt x="1816" y="2096"/>
                </a:lnTo>
                <a:lnTo>
                  <a:pt x="1888" y="2102"/>
                </a:lnTo>
                <a:lnTo>
                  <a:pt x="1962" y="2104"/>
                </a:lnTo>
                <a:lnTo>
                  <a:pt x="2038" y="2106"/>
                </a:lnTo>
                <a:close/>
              </a:path>
            </a:pathLst>
          </a:custGeom>
          <a:solidFill>
            <a:srgbClr val="7CA22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kumimoji="0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flipH="1">
            <a:off x="7079329" y="3924325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3</a:t>
            </a:r>
            <a:endParaRPr lang="ja-JP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gray">
          <a:xfrm>
            <a:off x="6480944" y="2124125"/>
            <a:ext cx="15212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1. </a:t>
            </a:r>
            <a:r>
              <a:rPr kumimoji="1"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필요정보</a:t>
            </a:r>
            <a:r>
              <a:rPr kumimoji="1"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수신</a:t>
            </a:r>
            <a:endParaRPr kumimoji="1"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8" name="Rectangle 38"/>
          <p:cNvSpPr/>
          <p:nvPr/>
        </p:nvSpPr>
        <p:spPr bwMode="gray">
          <a:xfrm>
            <a:off x="6704435" y="4860429"/>
            <a:ext cx="1034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l"/>
            <a:r>
              <a:rPr lang="en-US" altLang="ja-JP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4.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재 요청정보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  <a:p>
            <a:pPr marL="265113" indent="-265113" algn="l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 수신</a:t>
            </a:r>
            <a:endParaRPr lang="ja-JP" altLang="en-US" sz="1000" dirty="0">
              <a:latin typeface="나눔고딕" panose="020D0604000000000000" pitchFamily="50" charset="-127"/>
              <a:ea typeface="나눔고딕" panose="020D0604000000000000" pitchFamily="50" charset="-127"/>
              <a:cs typeface="Calibri" pitchFamily="34" charset="0"/>
            </a:endParaRPr>
          </a:p>
        </p:txBody>
      </p:sp>
      <p:sp>
        <p:nvSpPr>
          <p:cNvPr id="39" name="직사각형 16"/>
          <p:cNvSpPr/>
          <p:nvPr/>
        </p:nvSpPr>
        <p:spPr>
          <a:xfrm>
            <a:off x="757847" y="4869573"/>
            <a:ext cx="1005907" cy="14164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29768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9536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89304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19072" algn="l" rtl="0" fontAlgn="base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48840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578608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08376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438144" algn="l" defTabSz="859536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endParaRPr lang="en-US" altLang="ko-KR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None/>
            </a:pPr>
            <a:endParaRPr lang="en-US" altLang="ko-KR" sz="11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None/>
            </a:pPr>
            <a:endParaRPr lang="en-US" altLang="ko-KR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buNone/>
            </a:pP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089" y="5775606"/>
            <a:ext cx="919422" cy="4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디자인 신청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캡스톤디자인 수강 학생은 지도교수를 포함해 팀을 구성하여 캡스톤디자인을 신청할 수 있으며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과제 주제와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팀명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캡스톤구분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등을 입력하여 신청하는 기능입니다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신청이 이루어지도록 구현하겠습니다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16" y="2278894"/>
            <a:ext cx="5128381" cy="387767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9" name="직사각형 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  <p:sp>
        <p:nvSpPr>
          <p:cNvPr id="11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(LINC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프로그램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2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캡스톤디자인 신청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3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팀 및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계획 등록 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4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LINC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신청 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5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캡스톤디자인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운영 관리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16" name="직선 화살표 연결선 15"/>
          <p:cNvCxnSpPr>
            <a:stCxn id="11" idx="2"/>
            <a:endCxn id="12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2"/>
            <a:endCxn id="13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2"/>
            <a:endCxn id="14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4" idx="2"/>
            <a:endCxn id="15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78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2109" y="3404248"/>
            <a:ext cx="2292615" cy="144039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제안의 특징과 </a:t>
            </a: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6"/>
          <a:stretch/>
        </p:blipFill>
        <p:spPr>
          <a:xfrm>
            <a:off x="3528616" y="2332529"/>
            <a:ext cx="5117366" cy="39604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디자인 예산관리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운영에 필요한 재료비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수용비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문헌구입비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출장비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자료인쇄비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등으로 사용 가능한 예산을 지원하며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예산을 편성 및 집행하고 승인하는 기능입니다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예산 관리가 이루어지도록 구현하겠습니다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운영관리 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-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예산 신청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수정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9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LINC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예산 신청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0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항목별 예산 집행 신청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1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항목별 집행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신청 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2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운영 예산 현황 조회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13" name="직선 화살표 연결선 12"/>
          <p:cNvCxnSpPr>
            <a:stCxn id="8" idx="2"/>
            <a:endCxn id="9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2"/>
            <a:endCxn id="10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1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2"/>
            <a:endCxn id="12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19" name="직사각형 1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5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623" y="2327101"/>
            <a:ext cx="5001893" cy="38656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디자인 출장관리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출장이 필요할 경우 출장 일정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장소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인원 등을 등록하여 신청하고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출장 후에는 출장 결과를 항공료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숙박비 등의 증빙 자료와 함께 보고하고 승인하는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출장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관리가 이루어지도록 구현하겠습니다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19" name="직사각형 1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  <p:sp>
        <p:nvSpPr>
          <p:cNvPr id="21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계획 및 신청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결과 보고서 작성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증빙 자료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출장 결과 보고서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5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반려 시 조치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26" name="직선 화살표 연결선 25"/>
          <p:cNvCxnSpPr>
            <a:stCxn id="21" idx="2"/>
            <a:endCxn id="22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2"/>
            <a:endCxn id="23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2"/>
            <a:endCxn id="24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4" idx="2"/>
            <a:endCxn id="25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83" y="2312452"/>
            <a:ext cx="5076022" cy="36586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디자인 자문관리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외부 전문가에게 자문이 필요할 경우 자문 일시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장소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인원 등을 등록하여 신청하고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자문 후에는 자문 결과를 사진 등의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증빙 자료와 함께 보고하고 승인하는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자문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관리가 이루어지도록 구현하겠습니다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19" name="직사각형 1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  <p:sp>
        <p:nvSpPr>
          <p:cNvPr id="21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계획 및 신청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결과 보고서 작성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사진 등 자료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자문 결과 보고서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5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반려 시 조치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26" name="직선 화살표 연결선 25"/>
          <p:cNvCxnSpPr>
            <a:stCxn id="21" idx="2"/>
            <a:endCxn id="22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2"/>
            <a:endCxn id="23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2"/>
            <a:endCxn id="24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4" idx="2"/>
            <a:endCxn id="25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9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26" y="2340149"/>
            <a:ext cx="5020740" cy="36629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캡스톤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디자인 결과물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결과발표회를 위한 최종 결과물에 대한 중간 및 최종 보고와 정산 처리를 하고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최종적으로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LINC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사업단이 승인하는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같은 절차로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관리가 이루어지도록 구현하겠습니다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637815" y="2125598"/>
            <a:ext cx="1216402" cy="306592"/>
            <a:chOff x="5399056" y="389564"/>
            <a:chExt cx="1216402" cy="306592"/>
          </a:xfrm>
        </p:grpSpPr>
        <p:sp>
          <p:nvSpPr>
            <p:cNvPr id="19" name="직사각형 18"/>
            <p:cNvSpPr/>
            <p:nvPr/>
          </p:nvSpPr>
          <p:spPr>
            <a:xfrm rot="845419">
              <a:off x="5399056" y="424969"/>
              <a:ext cx="1182179" cy="271187"/>
            </a:xfrm>
            <a:prstGeom prst="rect">
              <a:avLst/>
            </a:prstGeom>
            <a:gradFill>
              <a:gsLst>
                <a:gs pos="33000">
                  <a:srgbClr val="D7D7D7"/>
                </a:gs>
                <a:gs pos="13000">
                  <a:srgbClr val="FFFFFF">
                    <a:alpha val="0"/>
                  </a:srgbClr>
                </a:gs>
                <a:gs pos="62000">
                  <a:srgbClr val="AEAEAE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rot="1099324">
              <a:off x="5410196" y="389564"/>
              <a:ext cx="1205262" cy="271187"/>
            </a:xfrm>
            <a:prstGeom prst="rect">
              <a:avLst/>
            </a:prstGeom>
            <a:solidFill>
              <a:srgbClr val="D59C0D"/>
            </a:solidFill>
            <a:ln w="25400" cap="flat" cmpd="sng" algn="ctr">
              <a:noFill/>
              <a:prstDash val="solid"/>
            </a:ln>
            <a:effectLst>
              <a:innerShdw dist="50800" dir="10800000">
                <a:srgbClr val="CD6209"/>
              </a:innerShdw>
            </a:effectLst>
          </p:spPr>
          <p:txBody>
            <a:bodyPr rtlCol="0" anchor="ctr"/>
            <a:lstStyle/>
            <a:p>
              <a:pPr latinLnBrk="0">
                <a:defRPr/>
              </a:pPr>
              <a:r>
                <a:rPr lang="ko-KR" altLang="en-US" sz="1300" spc="300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예시</a:t>
              </a:r>
            </a:p>
          </p:txBody>
        </p:sp>
      </p:grpSp>
      <p:sp>
        <p:nvSpPr>
          <p:cNvPr id="21" name="AutoShape 169"/>
          <p:cNvSpPr>
            <a:spLocks noChangeArrowheads="1"/>
          </p:cNvSpPr>
          <p:nvPr/>
        </p:nvSpPr>
        <p:spPr bwMode="auto">
          <a:xfrm>
            <a:off x="648296" y="237680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(LINC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산출물 이벤트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" name="AutoShape 169"/>
          <p:cNvSpPr>
            <a:spLocks noChangeArrowheads="1"/>
          </p:cNvSpPr>
          <p:nvPr/>
        </p:nvSpPr>
        <p:spPr bwMode="auto">
          <a:xfrm>
            <a:off x="648296" y="317409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산출물 등록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수정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" name="AutoShape 169"/>
          <p:cNvSpPr>
            <a:spLocks noChangeArrowheads="1"/>
          </p:cNvSpPr>
          <p:nvPr/>
        </p:nvSpPr>
        <p:spPr bwMode="auto">
          <a:xfrm>
            <a:off x="648296" y="397138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 산출물 결과보고서 등록 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4" name="AutoShape 169"/>
          <p:cNvSpPr>
            <a:spLocks noChangeArrowheads="1"/>
          </p:cNvSpPr>
          <p:nvPr/>
        </p:nvSpPr>
        <p:spPr bwMode="auto">
          <a:xfrm>
            <a:off x="648296" y="476867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교수</a:t>
            </a: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LINC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사업단</a:t>
            </a: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산출물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승인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5" name="AutoShape 169"/>
          <p:cNvSpPr>
            <a:spLocks noChangeArrowheads="1"/>
          </p:cNvSpPr>
          <p:nvPr/>
        </p:nvSpPr>
        <p:spPr bwMode="auto">
          <a:xfrm>
            <a:off x="648296" y="5565960"/>
            <a:ext cx="2520280" cy="40510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vl="0" algn="ctr" latinLnBrk="0">
              <a:lnSpc>
                <a:spcPct val="110000"/>
              </a:lnSpc>
              <a:spcBef>
                <a:spcPts val="0"/>
              </a:spcBef>
            </a:pPr>
            <a:r>
              <a:rPr lang="en-US" altLang="ko-KR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학생</a:t>
            </a:r>
            <a:r>
              <a:rPr lang="en-US" altLang="ko-KR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1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반려 시 </a:t>
            </a:r>
            <a:r>
              <a:rPr lang="ko-KR" altLang="en-US" sz="1100" dirty="0" smtClean="0">
                <a:latin typeface="나눔고딕" panose="020D0304000000000000" pitchFamily="50" charset="-127"/>
                <a:ea typeface="나눔고딕" panose="020D0304000000000000" pitchFamily="50" charset="-127"/>
              </a:rPr>
              <a:t>변경 신청서 등록</a:t>
            </a:r>
            <a:endParaRPr lang="en-US" altLang="ko-KR" sz="1100" dirty="0" smtClean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26" name="직선 화살표 연결선 25"/>
          <p:cNvCxnSpPr>
            <a:stCxn id="21" idx="2"/>
            <a:endCxn id="22" idx="0"/>
          </p:cNvCxnSpPr>
          <p:nvPr/>
        </p:nvCxnSpPr>
        <p:spPr>
          <a:xfrm>
            <a:off x="1908436" y="278190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2" idx="2"/>
            <a:endCxn id="23" idx="0"/>
          </p:cNvCxnSpPr>
          <p:nvPr/>
        </p:nvCxnSpPr>
        <p:spPr>
          <a:xfrm>
            <a:off x="1908436" y="357919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" idx="2"/>
            <a:endCxn id="24" idx="0"/>
          </p:cNvCxnSpPr>
          <p:nvPr/>
        </p:nvCxnSpPr>
        <p:spPr>
          <a:xfrm>
            <a:off x="1908436" y="437648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4" idx="2"/>
            <a:endCxn id="25" idx="0"/>
          </p:cNvCxnSpPr>
          <p:nvPr/>
        </p:nvCxnSpPr>
        <p:spPr>
          <a:xfrm>
            <a:off x="1908436" y="5173775"/>
            <a:ext cx="0" cy="39218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7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대학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MOU DB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구축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MOU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체결 신청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승인 등을 위한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MOU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 기본 정보와 협력 정보를 등록하고 관리할 수 있는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구성합니다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41522"/>
              </p:ext>
            </p:extLst>
          </p:nvPr>
        </p:nvGraphicFramePr>
        <p:xfrm>
          <a:off x="642938" y="1980109"/>
          <a:ext cx="8075612" cy="4193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8015">
                  <a:extLst>
                    <a:ext uri="{9D8B030D-6E8A-4147-A177-3AD203B41FA5}">
                      <a16:colId xmlns:a16="http://schemas.microsoft.com/office/drawing/2014/main" xmlns="" val="3418336473"/>
                    </a:ext>
                  </a:extLst>
                </a:gridCol>
                <a:gridCol w="1088015">
                  <a:extLst>
                    <a:ext uri="{9D8B030D-6E8A-4147-A177-3AD203B41FA5}">
                      <a16:colId xmlns:a16="http://schemas.microsoft.com/office/drawing/2014/main" xmlns="" val="3239356960"/>
                    </a:ext>
                  </a:extLst>
                </a:gridCol>
                <a:gridCol w="2949791">
                  <a:extLst>
                    <a:ext uri="{9D8B030D-6E8A-4147-A177-3AD203B41FA5}">
                      <a16:colId xmlns:a16="http://schemas.microsoft.com/office/drawing/2014/main" xmlns="" val="1474854813"/>
                    </a:ext>
                  </a:extLst>
                </a:gridCol>
                <a:gridCol w="2949791">
                  <a:extLst>
                    <a:ext uri="{9D8B030D-6E8A-4147-A177-3AD203B41FA5}">
                      <a16:colId xmlns:a16="http://schemas.microsoft.com/office/drawing/2014/main" xmlns="" val="587813347"/>
                    </a:ext>
                  </a:extLst>
                </a:gridCol>
              </a:tblGrid>
              <a:tr h="27447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 err="1">
                          <a:effectLst/>
                          <a:latin typeface="+mn-ea"/>
                          <a:ea typeface="+mn-ea"/>
                        </a:rPr>
                        <a:t>대메뉴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 err="1">
                          <a:effectLst/>
                          <a:latin typeface="+mn-ea"/>
                          <a:ea typeface="+mn-ea"/>
                        </a:rPr>
                        <a:t>중메뉴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 err="1">
                          <a:effectLst/>
                          <a:latin typeface="+mn-ea"/>
                          <a:ea typeface="+mn-ea"/>
                        </a:rPr>
                        <a:t>소메뉴</a:t>
                      </a:r>
                      <a:r>
                        <a:rPr lang="ko-KR" sz="1000" b="1" kern="100" dirty="0">
                          <a:effectLst/>
                          <a:latin typeface="+mn-ea"/>
                          <a:ea typeface="+mn-ea"/>
                        </a:rPr>
                        <a:t> 및 기능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+mn-ea"/>
                          <a:ea typeface="+mn-ea"/>
                        </a:rPr>
                        <a:t>입력 내용 및 비고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8902157"/>
                  </a:ext>
                </a:extLst>
              </a:tr>
              <a:tr h="1508846"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effectLst/>
                          <a:latin typeface="+mn-ea"/>
                          <a:ea typeface="+mn-ea"/>
                        </a:rPr>
                        <a:t>MOU DB</a:t>
                      </a:r>
                      <a:r>
                        <a:rPr lang="ko-KR" sz="1000" b="1" kern="100" dirty="0"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sz="10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 smtClean="0">
                          <a:effectLst/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altLang="ko-KR" sz="1000" b="1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b="1" kern="100" dirty="0" smtClean="0"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800" b="1" kern="100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b="1" kern="100" dirty="0" smtClean="0"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sz="8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회사 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기업명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국문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기업명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 성격 구분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대학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연구소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개인사업자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협회 등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사업자 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학교관리번호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기업형태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대표자명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국가코드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 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중분류 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산업분류 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주요 상품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본사 주소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설립 일자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종업원수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휴폐업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 여부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sz="800" kern="10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mtClean="0">
                          <a:effectLst/>
                          <a:latin typeface="+mn-ea"/>
                          <a:ea typeface="+mn-ea"/>
                        </a:rPr>
                        <a:t>홈페이지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주소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 로고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기관장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관계자 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교내 담당자 등 기관 및 회사의 기본 정보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695672"/>
                  </a:ext>
                </a:extLst>
              </a:tr>
              <a:tr h="669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회사 세부 정보 등록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연도별 재무정보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매출액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영업이익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당기순이익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자본금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자본총계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부채총계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자산총계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기준이자 등 기관 및 회사의 변동 정조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2808034"/>
                  </a:ext>
                </a:extLst>
              </a:tr>
              <a:tr h="446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상품정보</a:t>
                      </a:r>
                      <a:endParaRPr lang="ko-KR" sz="800" kern="10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상품명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제조사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상품 구분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상품 코드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규격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상품 설명서 및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브로셔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 등 상품의 기본 정보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8818603"/>
                  </a:ext>
                </a:extLst>
              </a:tr>
              <a:tr h="10717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effectLst/>
                          <a:latin typeface="+mn-ea"/>
                          <a:ea typeface="+mn-ea"/>
                        </a:rPr>
                        <a:t>협력 정보 관리</a:t>
                      </a:r>
                      <a:endParaRPr lang="ko-KR" sz="800" b="1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900" b="1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MOU 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등록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수정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MOU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제목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체결 일자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협정 만료일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연장 여부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체결 주체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기관성격구분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사업자 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학교관리번호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담당자 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관계자 정보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성명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소속부서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직위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사무실 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휴대폰번호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 err="1">
                          <a:effectLst/>
                          <a:latin typeface="+mn-ea"/>
                          <a:ea typeface="+mn-ea"/>
                        </a:rPr>
                        <a:t>입력자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 동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)),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교내 담당자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파일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676091"/>
                  </a:ext>
                </a:extLst>
              </a:tr>
              <a:tr h="223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MOU 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내역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lang="ko-KR" sz="800" kern="1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연도별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관련 부서별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업종별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 MOU</a:t>
                      </a:r>
                      <a:r>
                        <a:rPr lang="ko-KR" sz="1000" kern="100" dirty="0">
                          <a:effectLst/>
                          <a:latin typeface="+mn-ea"/>
                          <a:ea typeface="+mn-ea"/>
                        </a:rPr>
                        <a:t>체결 기관 리스트 </a:t>
                      </a:r>
                      <a:endParaRPr lang="ko-KR" sz="800" kern="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315" marR="58315" marT="0" marB="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656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6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시스템 주요 기능 요구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고객센터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게시판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산학협력단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/LINC</a:t>
            </a:r>
            <a:r>
              <a:rPr lang="en-US" altLang="ko-KR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홈페이지에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업무 서비스를 위한 고객센터를 구축하고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및 고객문의 게시판을 구현합니다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4" y="1908101"/>
            <a:ext cx="4934759" cy="3515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648" y="2628181"/>
            <a:ext cx="4934759" cy="35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성능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디스플레이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질의응답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오류응답 시간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요구사항인 “평균 응답시간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이내”를 구현하기 위하여 아래와 같은 절차로 테스트를 진행하고 성능 전문 인력을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지원합니다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3204" y="1836093"/>
            <a:ext cx="8401878" cy="1728040"/>
            <a:chOff x="433500" y="1757300"/>
            <a:chExt cx="8805844" cy="1368000"/>
          </a:xfrm>
        </p:grpSpPr>
        <p:sp>
          <p:nvSpPr>
            <p:cNvPr id="5" name="AutoShape 224"/>
            <p:cNvSpPr>
              <a:spLocks noChangeArrowheads="1"/>
            </p:cNvSpPr>
            <p:nvPr/>
          </p:nvSpPr>
          <p:spPr bwMode="auto">
            <a:xfrm>
              <a:off x="433500" y="1757300"/>
              <a:ext cx="8805844" cy="1368000"/>
            </a:xfrm>
            <a:prstGeom prst="roundRect">
              <a:avLst>
                <a:gd name="adj" fmla="val 2580"/>
              </a:avLst>
            </a:prstGeom>
            <a:solidFill>
              <a:schemeClr val="bg1"/>
            </a:solidFill>
            <a:ln w="12700" algn="ctr">
              <a:solidFill>
                <a:srgbClr val="7CA228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latinLnBrk="0"/>
              <a:endParaRPr lang="ko-KR" altLang="en-US" sz="10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37059" y="1837108"/>
              <a:ext cx="8603005" cy="1213011"/>
              <a:chOff x="320009" y="5494653"/>
              <a:chExt cx="6199481" cy="1213011"/>
            </a:xfrm>
          </p:grpSpPr>
          <p:grpSp>
            <p:nvGrpSpPr>
              <p:cNvPr id="8" name="그룹 60"/>
              <p:cNvGrpSpPr/>
              <p:nvPr/>
            </p:nvGrpSpPr>
            <p:grpSpPr>
              <a:xfrm>
                <a:off x="320009" y="5494653"/>
                <a:ext cx="6199481" cy="576000"/>
                <a:chOff x="1476201" y="6207822"/>
                <a:chExt cx="6199481" cy="576000"/>
              </a:xfrm>
            </p:grpSpPr>
            <p:sp>
              <p:nvSpPr>
                <p:cNvPr id="13" name="AutoShape 166"/>
                <p:cNvSpPr>
                  <a:spLocks noChangeArrowheads="1"/>
                </p:cNvSpPr>
                <p:nvPr/>
              </p:nvSpPr>
              <p:spPr bwMode="auto">
                <a:xfrm rot="16200000">
                  <a:off x="4326483" y="3434623"/>
                  <a:ext cx="576000" cy="6122398"/>
                </a:xfrm>
                <a:prstGeom prst="roundRect">
                  <a:avLst>
                    <a:gd name="adj" fmla="val 1375"/>
                  </a:avLst>
                </a:prstGeom>
                <a:solidFill>
                  <a:schemeClr val="bg1"/>
                </a:solidFill>
                <a:ln w="6350" algn="ctr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vert="eaVert" lIns="0" tIns="36000" rIns="0" bIns="36000" anchor="b"/>
                <a:lstStyle/>
                <a:p>
                  <a:pPr marL="85725" indent="-85725" algn="ctr" latinLnBrk="0"/>
                  <a:endParaRPr kumimoji="0"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" name="AutoShape 257"/>
                <p:cNvSpPr>
                  <a:spLocks noChangeArrowheads="1"/>
                </p:cNvSpPr>
                <p:nvPr/>
              </p:nvSpPr>
              <p:spPr bwMode="auto">
                <a:xfrm rot="16200000">
                  <a:off x="1522679" y="6162371"/>
                  <a:ext cx="574190" cy="667146"/>
                </a:xfrm>
                <a:prstGeom prst="rect">
                  <a:avLst/>
                </a:prstGeom>
                <a:solidFill>
                  <a:srgbClr val="7CA228"/>
                </a:solidFill>
                <a:ln w="22860">
                  <a:solidFill>
                    <a:srgbClr val="7CA228"/>
                  </a:solidFill>
                </a:ln>
                <a:effectLst/>
                <a:extLst/>
              </p:spPr>
              <p:txBody>
                <a:bodyPr vert="eaVert" wrap="none" anchor="ctr"/>
                <a:lstStyle/>
                <a:p>
                  <a:pPr algn="ctr" latinLnBrk="0"/>
                  <a:r>
                    <a:rPr lang="ko-KR" altLang="en-US" sz="10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성능전문가</a:t>
                  </a:r>
                </a:p>
                <a:p>
                  <a:pPr algn="ctr" latinLnBrk="0"/>
                  <a:r>
                    <a:rPr lang="en-US" altLang="ko-KR" sz="10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(DBA)</a:t>
                  </a:r>
                </a:p>
              </p:txBody>
            </p:sp>
            <p:sp>
              <p:nvSpPr>
                <p:cNvPr id="15" name="이등변 삼각형 14"/>
                <p:cNvSpPr/>
                <p:nvPr/>
              </p:nvSpPr>
              <p:spPr>
                <a:xfrm rot="5400000">
                  <a:off x="2175368" y="6462904"/>
                  <a:ext cx="104704" cy="54772"/>
                </a:xfrm>
                <a:prstGeom prst="triangle">
                  <a:avLst/>
                </a:prstGeom>
                <a:solidFill>
                  <a:srgbClr val="8AABD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vert="eaVert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" name="그룹 61"/>
              <p:cNvGrpSpPr/>
              <p:nvPr/>
            </p:nvGrpSpPr>
            <p:grpSpPr>
              <a:xfrm>
                <a:off x="320010" y="6131664"/>
                <a:ext cx="6199480" cy="576000"/>
                <a:chOff x="1476202" y="6207822"/>
                <a:chExt cx="6199480" cy="576000"/>
              </a:xfrm>
            </p:grpSpPr>
            <p:sp>
              <p:nvSpPr>
                <p:cNvPr id="10" name="AutoShape 166"/>
                <p:cNvSpPr>
                  <a:spLocks noChangeArrowheads="1"/>
                </p:cNvSpPr>
                <p:nvPr/>
              </p:nvSpPr>
              <p:spPr bwMode="auto">
                <a:xfrm rot="16200000">
                  <a:off x="4326483" y="3434623"/>
                  <a:ext cx="576000" cy="6122398"/>
                </a:xfrm>
                <a:prstGeom prst="roundRect">
                  <a:avLst>
                    <a:gd name="adj" fmla="val 1375"/>
                  </a:avLst>
                </a:prstGeom>
                <a:solidFill>
                  <a:schemeClr val="bg1"/>
                </a:solidFill>
                <a:ln w="6350" algn="ctr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 vert="eaVert" lIns="0" tIns="36000" rIns="0" bIns="36000" anchor="b"/>
                <a:lstStyle/>
                <a:p>
                  <a:pPr marL="85725" indent="-85725" algn="ctr" latinLnBrk="0"/>
                  <a:endParaRPr kumimoji="0"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" name="AutoShape 257"/>
                <p:cNvSpPr>
                  <a:spLocks noChangeArrowheads="1"/>
                </p:cNvSpPr>
                <p:nvPr/>
              </p:nvSpPr>
              <p:spPr bwMode="auto">
                <a:xfrm rot="16200000">
                  <a:off x="1522679" y="6162143"/>
                  <a:ext cx="574191" cy="667146"/>
                </a:xfrm>
                <a:prstGeom prst="rect">
                  <a:avLst/>
                </a:prstGeom>
                <a:solidFill>
                  <a:srgbClr val="7CA228"/>
                </a:solidFill>
                <a:ln w="22860">
                  <a:solidFill>
                    <a:srgbClr val="7CA228"/>
                  </a:solidFill>
                </a:ln>
                <a:effectLst/>
                <a:extLst/>
              </p:spPr>
              <p:txBody>
                <a:bodyPr vert="eaVert" wrap="none" anchor="ctr"/>
                <a:lstStyle/>
                <a:p>
                  <a:pPr algn="ctr" latinLnBrk="0"/>
                  <a:r>
                    <a:rPr lang="ko-KR" altLang="en-US" sz="10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프로젝트</a:t>
                  </a:r>
                </a:p>
              </p:txBody>
            </p:sp>
            <p:sp>
              <p:nvSpPr>
                <p:cNvPr id="12" name="이등변 삼각형 11"/>
                <p:cNvSpPr/>
                <p:nvPr/>
              </p:nvSpPr>
              <p:spPr>
                <a:xfrm rot="5400000">
                  <a:off x="2175368" y="6462904"/>
                  <a:ext cx="104704" cy="54772"/>
                </a:xfrm>
                <a:prstGeom prst="triangle">
                  <a:avLst/>
                </a:prstGeom>
                <a:solidFill>
                  <a:srgbClr val="8AABD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vert="eaVert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grpSp>
          <p:nvGrpSpPr>
            <p:cNvPr id="16" name="그룹 15"/>
            <p:cNvGrpSpPr/>
            <p:nvPr/>
          </p:nvGrpSpPr>
          <p:grpSpPr>
            <a:xfrm>
              <a:off x="1728416" y="1875321"/>
              <a:ext cx="7175190" cy="1079263"/>
              <a:chOff x="1273299" y="4510060"/>
              <a:chExt cx="5501615" cy="1041862"/>
            </a:xfrm>
          </p:grpSpPr>
          <p:sp>
            <p:nvSpPr>
              <p:cNvPr id="17" name="AutoShape 111"/>
              <p:cNvSpPr>
                <a:spLocks noChangeArrowheads="1"/>
              </p:cNvSpPr>
              <p:nvPr/>
            </p:nvSpPr>
            <p:spPr bwMode="auto">
              <a:xfrm>
                <a:off x="1273300" y="4562189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성능개선대상</a:t>
                </a:r>
                <a:endParaRPr lang="en-US" altLang="ko-KR" sz="1000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모니터링</a:t>
                </a:r>
              </a:p>
            </p:txBody>
          </p:sp>
          <p:sp>
            <p:nvSpPr>
              <p:cNvPr id="18" name="AutoShape 112"/>
              <p:cNvSpPr>
                <a:spLocks noChangeArrowheads="1"/>
              </p:cNvSpPr>
              <p:nvPr/>
            </p:nvSpPr>
            <p:spPr bwMode="auto">
              <a:xfrm>
                <a:off x="1273299" y="5169645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성능테스트요청</a:t>
                </a:r>
              </a:p>
            </p:txBody>
          </p:sp>
          <p:sp>
            <p:nvSpPr>
              <p:cNvPr id="19" name="AutoShape 113"/>
              <p:cNvSpPr>
                <a:spLocks noChangeArrowheads="1"/>
              </p:cNvSpPr>
              <p:nvPr/>
            </p:nvSpPr>
            <p:spPr bwMode="auto">
              <a:xfrm>
                <a:off x="3545876" y="4562189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성능튜닝</a:t>
                </a: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</a:t>
                </a:r>
              </a:p>
            </p:txBody>
          </p:sp>
          <p:sp>
            <p:nvSpPr>
              <p:cNvPr id="20" name="Text Box 114"/>
              <p:cNvSpPr txBox="1">
                <a:spLocks noChangeArrowheads="1"/>
              </p:cNvSpPr>
              <p:nvPr/>
            </p:nvSpPr>
            <p:spPr bwMode="auto">
              <a:xfrm>
                <a:off x="3682314" y="5419133"/>
                <a:ext cx="636375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ko-KR" altLang="en-US" sz="10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재 테스트 의뢰</a:t>
                </a:r>
              </a:p>
            </p:txBody>
          </p:sp>
          <p:sp>
            <p:nvSpPr>
              <p:cNvPr id="21" name="AutoShape 115"/>
              <p:cNvSpPr>
                <a:spLocks noChangeArrowheads="1"/>
              </p:cNvSpPr>
              <p:nvPr/>
            </p:nvSpPr>
            <p:spPr bwMode="auto">
              <a:xfrm>
                <a:off x="5896917" y="4562189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 개선 결과</a:t>
                </a: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보고서</a:t>
                </a:r>
              </a:p>
            </p:txBody>
          </p:sp>
          <p:cxnSp>
            <p:nvCxnSpPr>
              <p:cNvPr id="22" name="AutoShape 116"/>
              <p:cNvCxnSpPr>
                <a:cxnSpLocks noChangeShapeType="1"/>
                <a:stCxn id="17" idx="3"/>
                <a:endCxn id="34" idx="1"/>
              </p:cNvCxnSpPr>
              <p:nvPr/>
            </p:nvCxnSpPr>
            <p:spPr bwMode="auto">
              <a:xfrm>
                <a:off x="2151297" y="4753327"/>
                <a:ext cx="238146" cy="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AutoShape 117"/>
              <p:cNvCxnSpPr>
                <a:cxnSpLocks noChangeShapeType="1"/>
                <a:stCxn id="34" idx="3"/>
                <a:endCxn id="19" idx="1"/>
              </p:cNvCxnSpPr>
              <p:nvPr/>
            </p:nvCxnSpPr>
            <p:spPr bwMode="auto">
              <a:xfrm>
                <a:off x="3229264" y="4753327"/>
                <a:ext cx="316612" cy="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AutoShape 118"/>
              <p:cNvCxnSpPr>
                <a:cxnSpLocks noChangeShapeType="1"/>
                <a:stCxn id="19" idx="3"/>
                <a:endCxn id="35" idx="1"/>
              </p:cNvCxnSpPr>
              <p:nvPr/>
            </p:nvCxnSpPr>
            <p:spPr bwMode="auto">
              <a:xfrm>
                <a:off x="4423872" y="4753327"/>
                <a:ext cx="316612" cy="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AutoShape 119"/>
              <p:cNvCxnSpPr>
                <a:cxnSpLocks noChangeShapeType="1"/>
                <a:stCxn id="35" idx="3"/>
                <a:endCxn id="21" idx="1"/>
              </p:cNvCxnSpPr>
              <p:nvPr/>
            </p:nvCxnSpPr>
            <p:spPr bwMode="auto">
              <a:xfrm>
                <a:off x="5580306" y="4753327"/>
                <a:ext cx="316612" cy="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6" name="AutoShape 122"/>
              <p:cNvSpPr>
                <a:spLocks noChangeArrowheads="1"/>
              </p:cNvSpPr>
              <p:nvPr/>
            </p:nvSpPr>
            <p:spPr bwMode="auto">
              <a:xfrm>
                <a:off x="4721396" y="5169643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성능튜닝</a:t>
                </a: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수행</a:t>
                </a:r>
              </a:p>
            </p:txBody>
          </p:sp>
          <p:cxnSp>
            <p:nvCxnSpPr>
              <p:cNvPr id="27" name="AutoShape 123"/>
              <p:cNvCxnSpPr>
                <a:cxnSpLocks noChangeShapeType="1"/>
                <a:stCxn id="35" idx="2"/>
                <a:endCxn id="26" idx="0"/>
              </p:cNvCxnSpPr>
              <p:nvPr/>
            </p:nvCxnSpPr>
            <p:spPr bwMode="auto">
              <a:xfrm>
                <a:off x="5160395" y="4996593"/>
                <a:ext cx="0" cy="173050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8" name="Text Box 124"/>
              <p:cNvSpPr txBox="1">
                <a:spLocks noChangeArrowheads="1"/>
              </p:cNvSpPr>
              <p:nvPr/>
            </p:nvSpPr>
            <p:spPr bwMode="auto">
              <a:xfrm>
                <a:off x="5603863" y="4614089"/>
                <a:ext cx="168756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en-US" altLang="ko-KR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Yes</a:t>
                </a:r>
              </a:p>
            </p:txBody>
          </p:sp>
          <p:sp>
            <p:nvSpPr>
              <p:cNvPr id="29" name="Text Box 125"/>
              <p:cNvSpPr txBox="1">
                <a:spLocks noChangeArrowheads="1"/>
              </p:cNvSpPr>
              <p:nvPr/>
            </p:nvSpPr>
            <p:spPr bwMode="auto">
              <a:xfrm>
                <a:off x="4947722" y="5006622"/>
                <a:ext cx="136551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en-US" altLang="ko-KR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No</a:t>
                </a:r>
              </a:p>
            </p:txBody>
          </p:sp>
          <p:sp>
            <p:nvSpPr>
              <p:cNvPr id="30" name="Text Box 126"/>
              <p:cNvSpPr txBox="1">
                <a:spLocks noChangeArrowheads="1"/>
              </p:cNvSpPr>
              <p:nvPr/>
            </p:nvSpPr>
            <p:spPr bwMode="auto">
              <a:xfrm>
                <a:off x="3275871" y="4571716"/>
                <a:ext cx="193232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가능</a:t>
                </a:r>
              </a:p>
            </p:txBody>
          </p:sp>
          <p:sp>
            <p:nvSpPr>
              <p:cNvPr id="31" name="AutoShape 127"/>
              <p:cNvSpPr>
                <a:spLocks noChangeArrowheads="1"/>
              </p:cNvSpPr>
              <p:nvPr/>
            </p:nvSpPr>
            <p:spPr bwMode="auto">
              <a:xfrm>
                <a:off x="2370354" y="5169645"/>
                <a:ext cx="877997" cy="382277"/>
              </a:xfrm>
              <a:prstGeom prst="roundRect">
                <a:avLst>
                  <a:gd name="adj" fmla="val 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대안</a:t>
                </a:r>
              </a:p>
              <a:p>
                <a:pPr algn="ctr" latinLnBrk="0"/>
                <a:r>
                  <a:rPr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수립</a:t>
                </a:r>
              </a:p>
            </p:txBody>
          </p:sp>
          <p:cxnSp>
            <p:nvCxnSpPr>
              <p:cNvPr id="32" name="AutoShape 128"/>
              <p:cNvCxnSpPr>
                <a:cxnSpLocks noChangeShapeType="1"/>
                <a:stCxn id="34" idx="2"/>
                <a:endCxn id="31" idx="0"/>
              </p:cNvCxnSpPr>
              <p:nvPr/>
            </p:nvCxnSpPr>
            <p:spPr bwMode="auto">
              <a:xfrm>
                <a:off x="2809353" y="4996593"/>
                <a:ext cx="0" cy="173052"/>
              </a:xfrm>
              <a:prstGeom prst="straightConnector1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3" name="Text Box 129"/>
              <p:cNvSpPr txBox="1">
                <a:spLocks noChangeArrowheads="1"/>
              </p:cNvSpPr>
              <p:nvPr/>
            </p:nvSpPr>
            <p:spPr bwMode="auto">
              <a:xfrm>
                <a:off x="2918611" y="5006622"/>
                <a:ext cx="289847" cy="117603"/>
              </a:xfrm>
              <a:prstGeom prst="rect">
                <a:avLst/>
              </a:prstGeom>
              <a:noFill/>
              <a:ln>
                <a:noFill/>
              </a:ln>
              <a:effectLst>
                <a:prstShdw prst="shdw17" dist="17961" dir="2700000">
                  <a:schemeClr val="accent1">
                    <a:gamma/>
                    <a:shade val="60000"/>
                    <a:invGamma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latinLnBrk="0">
                  <a:defRPr sz="900" b="0">
                    <a:latin typeface="산돌고딕 L" pitchFamily="18" charset="-127"/>
                    <a:ea typeface="산돌고딕 L" pitchFamily="18" charset="-127"/>
                  </a:defRPr>
                </a:lvl1pPr>
              </a:lstStyle>
              <a:p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불가능</a:t>
                </a:r>
              </a:p>
            </p:txBody>
          </p:sp>
          <p:sp>
            <p:nvSpPr>
              <p:cNvPr id="34" name="AutoShape 106"/>
              <p:cNvSpPr>
                <a:spLocks noChangeArrowheads="1"/>
              </p:cNvSpPr>
              <p:nvPr/>
            </p:nvSpPr>
            <p:spPr bwMode="auto">
              <a:xfrm>
                <a:off x="2389442" y="4510060"/>
                <a:ext cx="839822" cy="486534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기술적</a:t>
                </a:r>
              </a:p>
              <a:p>
                <a:pPr algn="ctr" latinLnBrk="0"/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검토</a:t>
                </a:r>
              </a:p>
            </p:txBody>
          </p:sp>
          <p:sp>
            <p:nvSpPr>
              <p:cNvPr id="35" name="AutoShape 106"/>
              <p:cNvSpPr>
                <a:spLocks noChangeArrowheads="1"/>
              </p:cNvSpPr>
              <p:nvPr/>
            </p:nvSpPr>
            <p:spPr bwMode="auto">
              <a:xfrm>
                <a:off x="4740484" y="4510060"/>
                <a:ext cx="839822" cy="486534"/>
              </a:xfrm>
              <a:prstGeom prst="diamon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/>
                <a:r>
                  <a:rPr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기술적</a:t>
                </a:r>
              </a:p>
              <a:p>
                <a:pPr algn="ctr" latinLnBrk="0"/>
                <a:r>
                  <a:rPr lang="ko-KR" altLang="en-US" sz="1000" b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검토</a:t>
                </a:r>
              </a:p>
            </p:txBody>
          </p:sp>
          <p:cxnSp>
            <p:nvCxnSpPr>
              <p:cNvPr id="36" name="AutoShape 123"/>
              <p:cNvCxnSpPr>
                <a:cxnSpLocks noChangeShapeType="1"/>
                <a:stCxn id="26" idx="1"/>
                <a:endCxn id="19" idx="2"/>
              </p:cNvCxnSpPr>
              <p:nvPr/>
            </p:nvCxnSpPr>
            <p:spPr bwMode="auto">
              <a:xfrm rot="10800000">
                <a:off x="3347142" y="4769989"/>
                <a:ext cx="1374254" cy="590792"/>
              </a:xfrm>
              <a:prstGeom prst="bentConnector2">
                <a:avLst/>
              </a:prstGeom>
              <a:noFill/>
              <a:ln w="6350">
                <a:solidFill>
                  <a:srgbClr val="5F5F5F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47" name="Group 4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436207"/>
              </p:ext>
            </p:extLst>
          </p:nvPr>
        </p:nvGraphicFramePr>
        <p:xfrm>
          <a:off x="606410" y="3924325"/>
          <a:ext cx="8378672" cy="2193926"/>
        </p:xfrm>
        <a:graphic>
          <a:graphicData uri="http://schemas.openxmlformats.org/drawingml/2006/table">
            <a:tbl>
              <a:tblPr/>
              <a:tblGrid>
                <a:gridCol w="1842086">
                  <a:extLst>
                    <a:ext uri="{9D8B030D-6E8A-4147-A177-3AD203B41FA5}"/>
                  </a:extLst>
                </a:gridCol>
                <a:gridCol w="6536586">
                  <a:extLst>
                    <a:ext uri="{9D8B030D-6E8A-4147-A177-3AD203B41FA5}"/>
                  </a:extLst>
                </a:gridCol>
              </a:tblGrid>
              <a:tr h="270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항목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 내용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41773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페이지 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디스플레이시간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시스템이 만드는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웹페이지의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요청한 시간으로부터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 내에 완전히 디스플레이 되어야 함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1773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marL="54000" marR="54000" marT="36000" marB="36000" anchor="ctr" horzOverflow="overflow">
                    <a:lnL w="1905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C9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요구사항은 한 개 이상의 큰 이미지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이미지 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500KB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이상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동영상을 가지고 </a:t>
                      </a:r>
                      <a:r>
                        <a:rPr lang="ko-KR" altLang="en-US" sz="10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있는 </a:t>
                      </a:r>
                      <a:r>
                        <a:rPr lang="ko-KR" altLang="en-US" sz="1000" b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페이지에는 </a:t>
                      </a:r>
                      <a:r>
                        <a:rPr lang="ko-KR" altLang="en-US" sz="10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적용되지 않음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17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질의는 사용자가 요청을 하는 시간으로부터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 내에 그 결과를 보여줘야 함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4177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 응답시간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입력한 정보에서 발생할 수 있는 모든 오류에 대한 메시지를 정보 입력 후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이내에 제시하여야 함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  <a:tr h="2522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가는각진제목체" pitchFamily="18" charset="-127"/>
                        <a:ea typeface="가는각진제목체" pitchFamily="18" charset="-127"/>
                      </a:endParaRPr>
                    </a:p>
                  </a:txBody>
                  <a:tcPr marL="54000" marR="54000" marT="36000" marB="36000" anchor="ctr" horzOverflow="overflow">
                    <a:lnL w="19050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3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C9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 메시지는 사용자가 인지하여 즉시 조치할 수 있도록 작성되어야 함</a:t>
                      </a:r>
                    </a:p>
                  </a:txBody>
                  <a:tcPr marL="54000" marR="54000" marT="35997" marB="3599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63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3.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데이터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DB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안전성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데이터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변경 로그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보안을 위하여 각 사용자 및 관리자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Super User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모든 사용자의 서비스 접근 및 데이터 변경 이력을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관리할 수 있도록 감사 기능을 제공합니다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감사 기능을 이용하여 데이터의 손질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위변조 발생 시 복구를 할 수 있습니다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1636" y="3513217"/>
            <a:ext cx="4104508" cy="1197385"/>
          </a:xfrm>
          <a:prstGeom prst="rect">
            <a:avLst/>
          </a:prstGeom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777464" y="3506834"/>
            <a:ext cx="2938964" cy="1197385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개별 필드 단위로 감사 여부를 세밀하게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제어할 수 있습니다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777464" y="2137337"/>
            <a:ext cx="2938964" cy="1226110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손쉽게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시스템의 감사 기록 현황을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파악할 수 있습니다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 latinLnBrk="0"/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3856" y="2137338"/>
            <a:ext cx="4248524" cy="1226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1636" y="4865244"/>
            <a:ext cx="3456437" cy="1218982"/>
          </a:xfrm>
          <a:prstGeom prst="rect">
            <a:avLst/>
          </a:prstGeom>
        </p:spPr>
      </p:pic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777464" y="4853275"/>
            <a:ext cx="2938964" cy="1242920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누가 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언제 무엇을 어떻게 바꾸었는지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확인할 수 있는 상세하게 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확인할 수 있습니다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8822" y="2137337"/>
            <a:ext cx="2938964" cy="261610"/>
          </a:xfrm>
          <a:prstGeom prst="rect">
            <a:avLst/>
          </a:prstGeom>
          <a:solidFill>
            <a:srgbClr val="7CA228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요약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464" y="3515484"/>
            <a:ext cx="2938964" cy="261610"/>
          </a:xfrm>
          <a:prstGeom prst="rect">
            <a:avLst/>
          </a:prstGeom>
          <a:solidFill>
            <a:srgbClr val="7CA228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7464" y="4860372"/>
            <a:ext cx="2938964" cy="261610"/>
          </a:xfrm>
          <a:prstGeom prst="rect">
            <a:avLst/>
          </a:prstGeom>
          <a:solidFill>
            <a:srgbClr val="7CA228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26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4.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테스트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테스트 방안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>
              <a:defRPr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테스트를 실시하는 궁극적인 목적은 결함 없는 시스템을  인도하고 고품질의 시스템을 구축하기 위함입니다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단계별로 실시되는 테스트의 전 과정은 체계적으로 오류를 발견하여 시스템에 대한 확신을 획득하도록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auto">
          <a:xfrm rot="5400000">
            <a:off x="1113883" y="3464691"/>
            <a:ext cx="585257" cy="1491935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단위 테스트</a:t>
            </a:r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 rot="5400000">
            <a:off x="1138641" y="2874995"/>
            <a:ext cx="537512" cy="1497220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테스트 계획</a:t>
            </a:r>
          </a:p>
        </p:txBody>
      </p:sp>
      <p:sp>
        <p:nvSpPr>
          <p:cNvPr id="29" name="AutoShape 20"/>
          <p:cNvSpPr>
            <a:spLocks noChangeArrowheads="1"/>
          </p:cNvSpPr>
          <p:nvPr/>
        </p:nvSpPr>
        <p:spPr bwMode="auto">
          <a:xfrm rot="5400000">
            <a:off x="1157057" y="5200280"/>
            <a:ext cx="502436" cy="1497220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본적용 및 안정화</a:t>
            </a: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2281433" y="3325848"/>
            <a:ext cx="6516000" cy="537512"/>
          </a:xfrm>
          <a:prstGeom prst="rect">
            <a:avLst/>
          </a:prstGeom>
          <a:solidFill>
            <a:srgbClr val="FFFFFF"/>
          </a:solidFill>
          <a:ln w="6350" cap="rnd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중점 테스트 항목 도출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테스트 대상인 사용자 조직 활용 계획 수립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각 업무별 테스트 일정계획 수립</a:t>
            </a: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2281433" y="3891462"/>
            <a:ext cx="6516000" cy="580636"/>
          </a:xfrm>
          <a:prstGeom prst="rect">
            <a:avLst/>
          </a:prstGeom>
          <a:solidFill>
            <a:srgbClr val="FFFFFF"/>
          </a:solidFill>
          <a:ln w="6350" cap="rnd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어플리케이션 소프트웨어의 가장 작은 구성 요소인 프로그램에 대한 테스트 및 시스템 기능별 테스트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모듈 및 프로그램에 대한 테스트가 끝난 시점에서 업무 단위 대상으로 테스트 케이스에 의한 기능 수행 여부를 확인</a:t>
            </a: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2281433" y="4500207"/>
            <a:ext cx="6516000" cy="671505"/>
          </a:xfrm>
          <a:prstGeom prst="rect">
            <a:avLst/>
          </a:prstGeom>
          <a:solidFill>
            <a:srgbClr val="FFFFFF"/>
          </a:solidFill>
          <a:ln w="6350" cap="rnd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단위 업무 연결이 제대로 이루어지는지를 테스트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사용자와 관리자의 업무 기능별 연관 관계에 따른 테스트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실 적용 업무 전체를 통합 테스트 실시함으로써 운영 적용시 바로 업무 진행 가능 여부 확인</a:t>
            </a: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2281433" y="5697678"/>
            <a:ext cx="6516000" cy="520570"/>
          </a:xfrm>
          <a:prstGeom prst="rect">
            <a:avLst/>
          </a:prstGeom>
          <a:solidFill>
            <a:srgbClr val="FFFFFF"/>
          </a:solidFill>
          <a:ln w="6350" cap="rnd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실 오픈 적용과 동시에 운영지원을 통하여 시스템 안정화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풍부한 프로젝트 운영 경험을 활용한 시스템의 조기 안정화</a:t>
            </a:r>
          </a:p>
        </p:txBody>
      </p:sp>
      <p:sp>
        <p:nvSpPr>
          <p:cNvPr id="34" name="AutoShape 25"/>
          <p:cNvSpPr>
            <a:spLocks noChangeArrowheads="1"/>
          </p:cNvSpPr>
          <p:nvPr/>
        </p:nvSpPr>
        <p:spPr bwMode="auto">
          <a:xfrm rot="5400000">
            <a:off x="1175825" y="4688155"/>
            <a:ext cx="466665" cy="1498981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시스템</a:t>
            </a:r>
            <a:r>
              <a:rPr kumimoji="1" lang="en-US" altLang="ko-KR" sz="11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부하</a:t>
            </a:r>
            <a:r>
              <a:rPr kumimoji="1" lang="en-US" altLang="ko-KR" sz="1100" b="1" kern="0" dirty="0" smtClean="0">
                <a:solidFill>
                  <a:srgbClr val="000000"/>
                </a:solidFill>
                <a:latin typeface="+mn-ea"/>
              </a:rPr>
              <a:t>)</a:t>
            </a: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 테스트</a:t>
            </a:r>
          </a:p>
        </p:txBody>
      </p:sp>
      <p:sp>
        <p:nvSpPr>
          <p:cNvPr id="35" name="Rectangle 26"/>
          <p:cNvSpPr>
            <a:spLocks noChangeArrowheads="1"/>
          </p:cNvSpPr>
          <p:nvPr/>
        </p:nvSpPr>
        <p:spPr bwMode="auto">
          <a:xfrm>
            <a:off x="2281433" y="5199819"/>
            <a:ext cx="6516000" cy="469745"/>
          </a:xfrm>
          <a:prstGeom prst="rect">
            <a:avLst/>
          </a:prstGeom>
          <a:solidFill>
            <a:srgbClr val="FFFFFF"/>
          </a:solidFill>
          <a:ln w="6350" cap="rnd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lIns="68033" tIns="34016" rIns="68033" bIns="34016" anchor="ctr"/>
          <a:lstStyle/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업무기능과 시스템 성능 측정 차원에서 다양한 방법으로 테스트</a:t>
            </a:r>
          </a:p>
          <a:p>
            <a:pPr marL="180003" indent="-180003" fontAlgn="ctr" latinLnBrk="0">
              <a:lnSpc>
                <a:spcPct val="110000"/>
              </a:lnSpc>
              <a:buFontTx/>
              <a:buChar char="•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sym typeface="Symbol" pitchFamily="18" charset="2"/>
              </a:rPr>
              <a:t>전 사용자를 테스트 운행시 걸리는 시스템 부하에 대한 테스트</a:t>
            </a:r>
          </a:p>
        </p:txBody>
      </p:sp>
      <p:sp>
        <p:nvSpPr>
          <p:cNvPr id="36" name="AutoShape 17"/>
          <p:cNvSpPr>
            <a:spLocks noChangeArrowheads="1"/>
          </p:cNvSpPr>
          <p:nvPr/>
        </p:nvSpPr>
        <p:spPr bwMode="auto">
          <a:xfrm rot="5400000">
            <a:off x="1078999" y="4098230"/>
            <a:ext cx="655029" cy="1491935"/>
          </a:xfrm>
          <a:prstGeom prst="homePlate">
            <a:avLst>
              <a:gd name="adj" fmla="val 25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7961" dir="2700000" algn="ctr" rotWithShape="0">
              <a:srgbClr val="808080"/>
            </a:outerShdw>
          </a:effectLst>
        </p:spPr>
        <p:txBody>
          <a:bodyPr vert="vert270" wrap="none" lIns="357172" tIns="44221" rIns="85041" bIns="44221" anchor="b"/>
          <a:lstStyle/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통합 테스트</a:t>
            </a:r>
            <a:endParaRPr kumimoji="1" lang="en-US" altLang="ko-KR" sz="1100" b="1" kern="0" dirty="0" smtClean="0">
              <a:solidFill>
                <a:srgbClr val="000000"/>
              </a:solidFill>
              <a:latin typeface="+mn-ea"/>
            </a:endParaRPr>
          </a:p>
          <a:p>
            <a:pPr marL="126002" indent="-126002" algn="ctr" latinLnBrk="0">
              <a:lnSpc>
                <a:spcPct val="110000"/>
              </a:lnSpc>
              <a:spcBef>
                <a:spcPct val="0"/>
              </a:spcBef>
              <a:defRPr/>
            </a:pP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인수</a:t>
            </a:r>
            <a:r>
              <a:rPr kumimoji="1" lang="en-US" altLang="ko-KR" sz="1100" b="1" kern="0" dirty="0" smtClean="0">
                <a:solidFill>
                  <a:srgbClr val="000000"/>
                </a:solidFill>
                <a:latin typeface="+mn-ea"/>
              </a:rPr>
              <a:t>/</a:t>
            </a:r>
            <a:r>
              <a:rPr kumimoji="1" lang="ko-KR" altLang="en-US" sz="1100" b="1" kern="0" dirty="0" smtClean="0">
                <a:solidFill>
                  <a:srgbClr val="000000"/>
                </a:solidFill>
                <a:latin typeface="+mn-ea"/>
              </a:rPr>
              <a:t>사용자</a:t>
            </a: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gray">
          <a:xfrm>
            <a:off x="7303142" y="2108237"/>
            <a:ext cx="1510206" cy="82327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>
            <a:solidFill>
              <a:sysClr val="window" lastClr="FFFFFF">
                <a:lumMod val="85000"/>
              </a:sysClr>
            </a:solidFill>
            <a:round/>
            <a:headEnd/>
            <a:tailEnd/>
          </a:ln>
        </p:spPr>
        <p:txBody>
          <a:bodyPr wrap="none" lIns="86402" tIns="43201" rIns="187090" bIns="43201" anchor="ctr"/>
          <a:lstStyle/>
          <a:p>
            <a:pPr latinLnBrk="0">
              <a:defRPr/>
            </a:pPr>
            <a:endParaRPr lang="ko-KR" altLang="en-US" sz="1100" kern="0" dirty="0">
              <a:solidFill>
                <a:srgbClr val="CC0000"/>
              </a:solidFill>
              <a:latin typeface="+mn-ea"/>
            </a:endParaRPr>
          </a:p>
        </p:txBody>
      </p:sp>
      <p:sp>
        <p:nvSpPr>
          <p:cNvPr id="38" name="AutoShape 5"/>
          <p:cNvSpPr>
            <a:spLocks noChangeArrowheads="1"/>
          </p:cNvSpPr>
          <p:nvPr/>
        </p:nvSpPr>
        <p:spPr bwMode="gray">
          <a:xfrm>
            <a:off x="2259658" y="2108237"/>
            <a:ext cx="4944106" cy="823275"/>
          </a:xfrm>
          <a:prstGeom prst="rect">
            <a:avLst/>
          </a:prstGeom>
          <a:solidFill>
            <a:srgbClr val="FFFFFF">
              <a:lumMod val="95000"/>
            </a:srgbClr>
          </a:solidFill>
          <a:ln w="6350">
            <a:solidFill>
              <a:sysClr val="window" lastClr="FFFFFF">
                <a:lumMod val="85000"/>
              </a:sysClr>
            </a:solidFill>
            <a:round/>
            <a:headEnd/>
            <a:tailEnd/>
          </a:ln>
        </p:spPr>
        <p:txBody>
          <a:bodyPr wrap="none" lIns="86402" tIns="43201" rIns="187090" bIns="43201" anchor="ctr"/>
          <a:lstStyle/>
          <a:p>
            <a:pPr latinLnBrk="0">
              <a:defRPr/>
            </a:pPr>
            <a:endParaRPr lang="ko-KR" altLang="en-US" sz="1100" kern="0" dirty="0">
              <a:solidFill>
                <a:srgbClr val="CC0000"/>
              </a:solidFill>
              <a:latin typeface="+mn-ea"/>
            </a:endParaRPr>
          </a:p>
        </p:txBody>
      </p:sp>
      <p:sp>
        <p:nvSpPr>
          <p:cNvPr id="39" name="AutoShape 6"/>
          <p:cNvSpPr>
            <a:spLocks noChangeArrowheads="1"/>
          </p:cNvSpPr>
          <p:nvPr/>
        </p:nvSpPr>
        <p:spPr bwMode="gray">
          <a:xfrm>
            <a:off x="648296" y="2107066"/>
            <a:ext cx="1508432" cy="821639"/>
          </a:xfrm>
          <a:prstGeom prst="rect">
            <a:avLst/>
          </a:prstGeom>
          <a:solidFill>
            <a:srgbClr val="FFFFFF">
              <a:lumMod val="95000"/>
            </a:srgbClr>
          </a:solidFill>
          <a:ln w="6350">
            <a:solidFill>
              <a:sysClr val="window" lastClr="FFFFFF">
                <a:lumMod val="85000"/>
              </a:sysClr>
            </a:solidFill>
            <a:round/>
            <a:headEnd/>
            <a:tailEnd/>
          </a:ln>
        </p:spPr>
        <p:txBody>
          <a:bodyPr wrap="none" lIns="86402" tIns="43201" rIns="187090" bIns="43201" anchor="ctr"/>
          <a:lstStyle/>
          <a:p>
            <a:pPr latinLnBrk="0">
              <a:defRPr/>
            </a:pPr>
            <a:endParaRPr lang="ko-KR" altLang="en-US" sz="1100" kern="0" dirty="0">
              <a:solidFill>
                <a:srgbClr val="CC0000"/>
              </a:solidFill>
              <a:latin typeface="+mn-ea"/>
            </a:endParaRP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7452211" y="2384859"/>
            <a:ext cx="1100268" cy="503091"/>
          </a:xfrm>
          <a:prstGeom prst="chevron">
            <a:avLst>
              <a:gd name="adj" fmla="val 33966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본적용 및</a:t>
            </a:r>
          </a:p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안정화</a:t>
            </a:r>
          </a:p>
        </p:txBody>
      </p:sp>
      <p:sp>
        <p:nvSpPr>
          <p:cNvPr id="41" name="AutoShape 10"/>
          <p:cNvSpPr>
            <a:spLocks noChangeArrowheads="1"/>
          </p:cNvSpPr>
          <p:nvPr/>
        </p:nvSpPr>
        <p:spPr bwMode="auto">
          <a:xfrm>
            <a:off x="816887" y="2373615"/>
            <a:ext cx="1192548" cy="504496"/>
          </a:xfrm>
          <a:prstGeom prst="chevron">
            <a:avLst>
              <a:gd name="adj" fmla="val 36917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테스트</a:t>
            </a:r>
          </a:p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계획</a:t>
            </a:r>
          </a:p>
        </p:txBody>
      </p:sp>
      <p:sp>
        <p:nvSpPr>
          <p:cNvPr id="42" name="AutoShape 12"/>
          <p:cNvSpPr>
            <a:spLocks noChangeArrowheads="1"/>
          </p:cNvSpPr>
          <p:nvPr/>
        </p:nvSpPr>
        <p:spPr bwMode="auto">
          <a:xfrm>
            <a:off x="2628778" y="2385424"/>
            <a:ext cx="1423769" cy="505691"/>
          </a:xfrm>
          <a:prstGeom prst="chevron">
            <a:avLst>
              <a:gd name="adj" fmla="val 21850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단  위</a:t>
            </a:r>
          </a:p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테스트</a:t>
            </a:r>
          </a:p>
        </p:txBody>
      </p:sp>
      <p:sp>
        <p:nvSpPr>
          <p:cNvPr id="43" name="AutoShape 13"/>
          <p:cNvSpPr>
            <a:spLocks noChangeArrowheads="1"/>
          </p:cNvSpPr>
          <p:nvPr/>
        </p:nvSpPr>
        <p:spPr bwMode="auto">
          <a:xfrm>
            <a:off x="3985791" y="2385424"/>
            <a:ext cx="1423769" cy="505691"/>
          </a:xfrm>
          <a:prstGeom prst="chevron">
            <a:avLst>
              <a:gd name="adj" fmla="val 21850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통합 인수</a:t>
            </a:r>
            <a:r>
              <a:rPr lang="en-US" altLang="ko-KR" sz="1050" b="1" kern="0" dirty="0">
                <a:solidFill>
                  <a:srgbClr val="FFFFFF"/>
                </a:solidFill>
                <a:latin typeface="+mn-ea"/>
              </a:rPr>
              <a:t>/</a:t>
            </a:r>
            <a:br>
              <a:rPr lang="en-US" altLang="ko-KR" sz="1050" b="1" kern="0" dirty="0">
                <a:solidFill>
                  <a:srgbClr val="FFFFFF"/>
                </a:solidFill>
                <a:latin typeface="+mn-ea"/>
              </a:rPr>
            </a:b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사용자 테스트</a:t>
            </a: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4054990" y="2115660"/>
            <a:ext cx="1332158" cy="25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02" tIns="43201" rIns="86402" bIns="43201">
            <a:spAutoFit/>
          </a:bodyPr>
          <a:lstStyle/>
          <a:p>
            <a:pPr algn="ctr" latinLnBrk="0">
              <a:spcBef>
                <a:spcPct val="10000"/>
              </a:spcBef>
              <a:defRPr/>
            </a:pPr>
            <a:r>
              <a:rPr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단계</a:t>
            </a:r>
          </a:p>
        </p:txBody>
      </p:sp>
      <p:sp>
        <p:nvSpPr>
          <p:cNvPr id="45" name="AutoShape 15"/>
          <p:cNvSpPr>
            <a:spLocks noChangeArrowheads="1"/>
          </p:cNvSpPr>
          <p:nvPr/>
        </p:nvSpPr>
        <p:spPr bwMode="auto">
          <a:xfrm>
            <a:off x="5333203" y="2386473"/>
            <a:ext cx="1423769" cy="505691"/>
          </a:xfrm>
          <a:prstGeom prst="chevron">
            <a:avLst>
              <a:gd name="adj" fmla="val 21850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>
            <a:outerShdw dist="25400" dir="5400000" algn="t" rotWithShape="0">
              <a:sysClr val="window" lastClr="FFFFFF">
                <a:lumMod val="50000"/>
                <a:alpha val="40000"/>
              </a:sysClr>
            </a:outerShdw>
          </a:effectLst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 h="38100"/>
              <a:bevelB w="0" h="0"/>
            </a:sp3d>
          </a:bodyPr>
          <a:lstStyle/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altLang="ko-KR" sz="1050" b="1" kern="0" dirty="0">
                <a:solidFill>
                  <a:srgbClr val="FFFFFF"/>
                </a:solidFill>
                <a:latin typeface="+mn-ea"/>
              </a:rPr>
              <a:t>(</a:t>
            </a: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부하</a:t>
            </a:r>
            <a:r>
              <a:rPr lang="en-US" altLang="ko-KR" sz="1050" b="1" kern="0" dirty="0">
                <a:solidFill>
                  <a:srgbClr val="FFFFFF"/>
                </a:solidFill>
                <a:latin typeface="+mn-ea"/>
              </a:rPr>
              <a:t>)</a:t>
            </a:r>
          </a:p>
          <a:p>
            <a:pPr indent="-171003" algn="ctr" defTabSz="903675" latinLnBrk="0">
              <a:spcBef>
                <a:spcPts val="321"/>
              </a:spcBef>
              <a:buClr>
                <a:srgbClr val="000000">
                  <a:lumMod val="65000"/>
                  <a:lumOff val="35000"/>
                </a:srgbClr>
              </a:buClr>
              <a:buSzPct val="100000"/>
            </a:pPr>
            <a:r>
              <a:rPr lang="ko-KR" altLang="en-US" sz="1050" b="1" kern="0" dirty="0">
                <a:solidFill>
                  <a:srgbClr val="FFFFFF"/>
                </a:solidFill>
                <a:latin typeface="+mn-ea"/>
              </a:rPr>
              <a:t>테스트</a:t>
            </a: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7404981" y="2115660"/>
            <a:ext cx="1332158" cy="25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02" tIns="43201" rIns="86402" bIns="43201">
            <a:spAutoFit/>
          </a:bodyPr>
          <a:lstStyle/>
          <a:p>
            <a:pPr algn="ctr" latinLnBrk="0">
              <a:spcBef>
                <a:spcPct val="10000"/>
              </a:spcBef>
              <a:defRPr/>
            </a:pPr>
            <a:r>
              <a:rPr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본 적용 단계</a:t>
            </a: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743061" y="2115660"/>
            <a:ext cx="1332158" cy="25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02" tIns="43201" rIns="86402" bIns="43201">
            <a:spAutoFit/>
          </a:bodyPr>
          <a:lstStyle/>
          <a:p>
            <a:pPr algn="ctr" latinLnBrk="0">
              <a:spcBef>
                <a:spcPct val="10000"/>
              </a:spcBef>
              <a:defRPr/>
            </a:pPr>
            <a:r>
              <a:rPr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계획단계</a:t>
            </a:r>
          </a:p>
        </p:txBody>
      </p:sp>
      <p:sp>
        <p:nvSpPr>
          <p:cNvPr id="48" name="Rectangle 33"/>
          <p:cNvSpPr>
            <a:spLocks noChangeArrowheads="1"/>
          </p:cNvSpPr>
          <p:nvPr/>
        </p:nvSpPr>
        <p:spPr bwMode="auto">
          <a:xfrm>
            <a:off x="648588" y="3060229"/>
            <a:ext cx="1503895" cy="2638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algn="ctr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ko-KR" altLang="en-US" sz="1200" b="1" dirty="0">
                <a:latin typeface="+mn-ea"/>
              </a:rPr>
              <a:t>구 분</a:t>
            </a:r>
          </a:p>
        </p:txBody>
      </p:sp>
      <p:sp>
        <p:nvSpPr>
          <p:cNvPr id="49" name="Rectangle 33"/>
          <p:cNvSpPr>
            <a:spLocks noChangeArrowheads="1"/>
          </p:cNvSpPr>
          <p:nvPr/>
        </p:nvSpPr>
        <p:spPr bwMode="auto">
          <a:xfrm>
            <a:off x="2286756" y="3060229"/>
            <a:ext cx="6523065" cy="263889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algn="ctr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ko-KR" altLang="en-US" sz="1200" b="1" dirty="0">
                <a:latin typeface="+mn-ea"/>
              </a:rPr>
              <a:t>중 점 시 험 운 용 항 목</a:t>
            </a:r>
          </a:p>
        </p:txBody>
      </p:sp>
    </p:spTree>
    <p:extLst>
      <p:ext uri="{BB962C8B-B14F-4D97-AF65-F5344CB8AC3E}">
        <p14:creationId xmlns:p14="http://schemas.microsoft.com/office/powerpoint/2010/main" val="18595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관리적 보안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보안관련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법규 준수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국가정보원 국가정보보안기본지침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안전행정부 ‘전자정부 웹 서비스 취약점 대응지침’ 등 국가에서 지정한 각종 보안관련 법령 및 규제와 국제기구 또는 국내기관의 보안취약점 대응지침을 준수하도록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82716" y="1911573"/>
            <a:ext cx="6582742" cy="276999"/>
            <a:chOff x="660955" y="3467499"/>
            <a:chExt cx="7090708" cy="276999"/>
          </a:xfrm>
        </p:grpSpPr>
        <p:sp>
          <p:nvSpPr>
            <p:cNvPr id="7" name="TextBox 6"/>
            <p:cNvSpPr txBox="1"/>
            <p:nvPr/>
          </p:nvSpPr>
          <p:spPr bwMode="auto">
            <a:xfrm>
              <a:off x="720007" y="3467499"/>
              <a:ext cx="7031656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vl="0" latinLnBrk="0">
                <a:defRPr/>
              </a:pPr>
              <a:r>
                <a:rPr lang="ko-KR" altLang="en-US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</a:rPr>
                <a:t>국가 보안 법령 및 지침</a:t>
              </a:r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660955" y="3556406"/>
              <a:ext cx="72000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82716" y="2271613"/>
            <a:ext cx="8274492" cy="1197999"/>
            <a:chOff x="219869" y="3829406"/>
            <a:chExt cx="6403181" cy="2802713"/>
          </a:xfrm>
        </p:grpSpPr>
        <p:sp>
          <p:nvSpPr>
            <p:cNvPr id="10" name="AutoShape 289"/>
            <p:cNvSpPr>
              <a:spLocks noChangeArrowheads="1"/>
            </p:cNvSpPr>
            <p:nvPr/>
          </p:nvSpPr>
          <p:spPr bwMode="auto">
            <a:xfrm>
              <a:off x="219869" y="3829406"/>
              <a:ext cx="6403181" cy="2802713"/>
            </a:xfrm>
            <a:prstGeom prst="roundRect">
              <a:avLst>
                <a:gd name="adj" fmla="val 1720"/>
              </a:avLst>
            </a:prstGeom>
            <a:solidFill>
              <a:srgbClr val="E2E2E2"/>
            </a:solidFill>
            <a:ln w="6350" algn="ctr">
              <a:solidFill>
                <a:srgbClr val="DBDBDB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latinLnBrk="0"/>
              <a:endParaRPr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" name="그룹 91"/>
            <p:cNvGrpSpPr/>
            <p:nvPr/>
          </p:nvGrpSpPr>
          <p:grpSpPr>
            <a:xfrm>
              <a:off x="300750" y="3906910"/>
              <a:ext cx="6240726" cy="2631374"/>
              <a:chOff x="300750" y="3780828"/>
              <a:chExt cx="6240726" cy="2631374"/>
            </a:xfrm>
          </p:grpSpPr>
          <p:sp>
            <p:nvSpPr>
              <p:cNvPr id="12" name="AutoShape 289"/>
              <p:cNvSpPr>
                <a:spLocks noChangeArrowheads="1"/>
              </p:cNvSpPr>
              <p:nvPr/>
            </p:nvSpPr>
            <p:spPr bwMode="auto">
              <a:xfrm>
                <a:off x="300750" y="3780828"/>
                <a:ext cx="6240726" cy="2631374"/>
              </a:xfrm>
              <a:prstGeom prst="roundRect">
                <a:avLst>
                  <a:gd name="adj" fmla="val 3813"/>
                </a:avLst>
              </a:prstGeom>
              <a:solidFill>
                <a:schemeClr val="bg1"/>
              </a:solidFill>
              <a:ln w="11430" algn="ctr">
                <a:solidFill>
                  <a:srgbClr val="7CA228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latinLnBrk="0"/>
                <a:endPara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AutoShape 79"/>
              <p:cNvSpPr>
                <a:spLocks noChangeArrowheads="1"/>
              </p:cNvSpPr>
              <p:nvPr/>
            </p:nvSpPr>
            <p:spPr bwMode="auto">
              <a:xfrm>
                <a:off x="544828" y="3850091"/>
                <a:ext cx="2237388" cy="1808762"/>
              </a:xfrm>
              <a:prstGeom prst="roundRect">
                <a:avLst>
                  <a:gd name="adj" fmla="val 5986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DFDFD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E3E1D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5400" algn="ctr" rotWithShape="0">
                        <a:srgbClr val="25589B"/>
                      </a:outerShdw>
                    </a:effectLst>
                  </a14:hiddenEffects>
                </a:ext>
              </a:extLst>
            </p:spPr>
            <p:txBody>
              <a:bodyPr lIns="0" tIns="0" rIns="0" bIns="0" anchor="t" anchorCtr="0"/>
              <a:lstStyle/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개인정보보호법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공공기관의 개인정보 보호에 관한 법률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국가정보화 기본법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정보통신기반보호법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정보통신망이용촉진 및 정보보호에 관한 </a:t>
                </a:r>
                <a:r>
                  <a:rPr lang="ko-KR" altLang="en-US" sz="9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법률</a:t>
                </a:r>
                <a:endParaRPr lang="ko-KR" altLang="en-US" sz="900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AutoShape 79"/>
              <p:cNvSpPr>
                <a:spLocks noChangeArrowheads="1"/>
              </p:cNvSpPr>
              <p:nvPr/>
            </p:nvSpPr>
            <p:spPr bwMode="auto">
              <a:xfrm>
                <a:off x="2520412" y="3850091"/>
                <a:ext cx="2237388" cy="1419571"/>
              </a:xfrm>
              <a:prstGeom prst="roundRect">
                <a:avLst>
                  <a:gd name="adj" fmla="val 5986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DFDFD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E3E1D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5400" algn="ctr" rotWithShape="0">
                        <a:srgbClr val="25589B"/>
                      </a:outerShdw>
                    </a:effectLst>
                  </a14:hiddenEffects>
                </a:ext>
              </a:extLst>
            </p:spPr>
            <p:txBody>
              <a:bodyPr lIns="0" tIns="0" rIns="0" bIns="0" anchor="t" anchorCtr="0"/>
              <a:lstStyle/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통신비밀보호법</a:t>
                </a:r>
              </a:p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개인정보의 기술적</a:t>
                </a:r>
                <a:r>
                  <a:rPr lang="en-US" altLang="ko-KR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관리적 보호조치기준</a:t>
                </a:r>
                <a:endPara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전자정부 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 표준준수 지침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전자정부 웹 서비스 취약점 대응지침</a:t>
                </a:r>
              </a:p>
              <a:p>
                <a:pPr marL="138113" indent="-138113" algn="l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신용정보 이용 및 보호에 관한 </a:t>
                </a: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법률</a:t>
                </a:r>
                <a:endParaRPr lang="ko-KR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AutoShape 79"/>
              <p:cNvSpPr>
                <a:spLocks noChangeArrowheads="1"/>
              </p:cNvSpPr>
              <p:nvPr/>
            </p:nvSpPr>
            <p:spPr bwMode="auto">
              <a:xfrm>
                <a:off x="4182016" y="3850091"/>
                <a:ext cx="2237388" cy="1419571"/>
              </a:xfrm>
              <a:prstGeom prst="roundRect">
                <a:avLst>
                  <a:gd name="adj" fmla="val 5986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DFDFD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E3E1DB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25400" algn="ctr" rotWithShape="0">
                        <a:srgbClr val="25589B"/>
                      </a:outerShdw>
                    </a:effectLst>
                  </a14:hiddenEffects>
                </a:ext>
              </a:extLst>
            </p:spPr>
            <p:txBody>
              <a:bodyPr lIns="0" tIns="0" rIns="0" bIns="0" anchor="t" anchorCtr="0"/>
              <a:lstStyle/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웹어플리케이션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개발 보안가이드 </a:t>
                </a:r>
                <a:r>
                  <a:rPr lang="en-US" altLang="ko-KR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2010</a:t>
                </a:r>
              </a:p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전자정부웹서비스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취약점 대응지침</a:t>
                </a:r>
              </a:p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공공기관 개인정보보호 기본지침</a:t>
                </a:r>
              </a:p>
              <a:p>
                <a:pPr marL="138113" indent="-138113" defTabSz="831850" latinLnBrk="0">
                  <a:lnSpc>
                    <a:spcPct val="130000"/>
                  </a:lnSpc>
                  <a:spcBef>
                    <a:spcPts val="240"/>
                  </a:spcBef>
                  <a:buClr>
                    <a:schemeClr val="bg1">
                      <a:lumMod val="65000"/>
                    </a:schemeClr>
                  </a:buClr>
                  <a:buSzPct val="80000"/>
                  <a:buFont typeface="Wingdings" pitchFamily="2" charset="2"/>
                  <a:buChar char="u"/>
                </a:pP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 처리단계별 기술적 보호조치 가이드라인</a:t>
                </a:r>
                <a:r>
                  <a:rPr lang="en-US" altLang="ko-KR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안전행정부</a:t>
                </a:r>
                <a:r>
                  <a:rPr lang="en-US" altLang="ko-KR" sz="9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en-US" altLang="ko-KR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2012.4)</a:t>
                </a:r>
                <a:endPara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582716" y="3714720"/>
            <a:ext cx="6582742" cy="276999"/>
            <a:chOff x="660955" y="3467499"/>
            <a:chExt cx="7090708" cy="276999"/>
          </a:xfrm>
        </p:grpSpPr>
        <p:sp>
          <p:nvSpPr>
            <p:cNvPr id="17" name="TextBox 16"/>
            <p:cNvSpPr txBox="1"/>
            <p:nvPr/>
          </p:nvSpPr>
          <p:spPr bwMode="auto">
            <a:xfrm>
              <a:off x="720007" y="3467499"/>
              <a:ext cx="7031656" cy="276999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algn="l" defTabSz="1001908" fontAlgn="auto">
                <a:spcBef>
                  <a:spcPts val="0"/>
                </a:spcBef>
                <a:spcAft>
                  <a:spcPts val="0"/>
                </a:spcAft>
                <a:defRPr kumimoji="0" sz="1200" b="1" spc="-1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lvl="0" latinLnBrk="0">
                <a:defRPr/>
              </a:pPr>
              <a:r>
                <a:rPr lang="ko-KR" altLang="en-US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</a:rPr>
                <a:t>주요 웹 취약점 대응 지침</a:t>
              </a:r>
            </a:p>
          </p:txBody>
        </p:sp>
        <p:sp>
          <p:nvSpPr>
            <p:cNvPr id="18" name="타원 17"/>
            <p:cNvSpPr/>
            <p:nvPr/>
          </p:nvSpPr>
          <p:spPr bwMode="auto">
            <a:xfrm>
              <a:off x="660955" y="3556406"/>
              <a:ext cx="72000" cy="7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92F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endParaRPr lang="ko-KR" altLang="en-US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AutoShape 321"/>
          <p:cNvSpPr>
            <a:spLocks noChangeArrowheads="1"/>
          </p:cNvSpPr>
          <p:nvPr/>
        </p:nvSpPr>
        <p:spPr bwMode="auto">
          <a:xfrm>
            <a:off x="582716" y="4013610"/>
            <a:ext cx="8264281" cy="2458703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6350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4800"/>
          <a:lstStyle/>
          <a:p>
            <a:pPr latinLnBrk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altLang="ko-KR" sz="18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 flipH="1">
            <a:off x="582715" y="4012223"/>
            <a:ext cx="2688136" cy="271730"/>
          </a:xfrm>
          <a:prstGeom prst="round2SameRect">
            <a:avLst>
              <a:gd name="adj1" fmla="val 0"/>
              <a:gd name="adj2" fmla="val 14133"/>
            </a:avLst>
          </a:prstGeom>
          <a:solidFill>
            <a:srgbClr val="092F19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국가정보원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1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ko-KR" altLang="en-US" sz="11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</a:p>
        </p:txBody>
      </p:sp>
      <p:sp>
        <p:nvSpPr>
          <p:cNvPr id="21" name="자유형 20"/>
          <p:cNvSpPr/>
          <p:nvPr/>
        </p:nvSpPr>
        <p:spPr>
          <a:xfrm>
            <a:off x="3301793" y="4280343"/>
            <a:ext cx="95537" cy="2027745"/>
          </a:xfrm>
          <a:custGeom>
            <a:avLst/>
            <a:gdLst>
              <a:gd name="connsiteX0" fmla="*/ 0 w 0"/>
              <a:gd name="connsiteY0" fmla="*/ 0 h 1739900"/>
              <a:gd name="connsiteX1" fmla="*/ 0 w 0"/>
              <a:gd name="connsiteY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39900">
                <a:moveTo>
                  <a:pt x="0" y="0"/>
                </a:moveTo>
                <a:lnTo>
                  <a:pt x="0" y="1739900"/>
                </a:lnTo>
              </a:path>
            </a:pathLst>
          </a:custGeom>
          <a:noFill/>
          <a:ln w="6350">
            <a:solidFill>
              <a:srgbClr val="808080"/>
            </a:solidFill>
            <a:prstDash val="dash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atinLnBrk="0"/>
            <a:endParaRPr lang="ko-KR" altLang="en-US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flipH="1">
            <a:off x="5942479" y="4318678"/>
            <a:ext cx="154956" cy="2000046"/>
          </a:xfrm>
          <a:custGeom>
            <a:avLst/>
            <a:gdLst>
              <a:gd name="connsiteX0" fmla="*/ 0 w 0"/>
              <a:gd name="connsiteY0" fmla="*/ 0 h 1739900"/>
              <a:gd name="connsiteX1" fmla="*/ 0 w 0"/>
              <a:gd name="connsiteY1" fmla="*/ 1739900 h 17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739900">
                <a:moveTo>
                  <a:pt x="0" y="0"/>
                </a:moveTo>
                <a:lnTo>
                  <a:pt x="0" y="1739900"/>
                </a:lnTo>
              </a:path>
            </a:pathLst>
          </a:custGeom>
          <a:noFill/>
          <a:ln w="6350">
            <a:solidFill>
              <a:srgbClr val="808080"/>
            </a:solidFill>
            <a:prstDash val="dash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atinLnBrk="0"/>
            <a:endParaRPr lang="ko-KR" altLang="en-US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양쪽 모서리가 둥근 사각형 22"/>
          <p:cNvSpPr/>
          <p:nvPr/>
        </p:nvSpPr>
        <p:spPr>
          <a:xfrm flipH="1">
            <a:off x="3336581" y="4012223"/>
            <a:ext cx="2732604" cy="271730"/>
          </a:xfrm>
          <a:prstGeom prst="round2SameRect">
            <a:avLst>
              <a:gd name="adj1" fmla="val 0"/>
              <a:gd name="adj2" fmla="val 14133"/>
            </a:avLst>
          </a:prstGeom>
          <a:solidFill>
            <a:srgbClr val="092F19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KISA </a:t>
            </a:r>
            <a:r>
              <a:rPr lang="ko-KR" altLang="en-US" sz="11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</a:t>
            </a:r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취약점</a:t>
            </a:r>
          </a:p>
        </p:txBody>
      </p:sp>
      <p:sp>
        <p:nvSpPr>
          <p:cNvPr id="24" name="양쪽 모서리가 둥근 사각형 23"/>
          <p:cNvSpPr/>
          <p:nvPr/>
        </p:nvSpPr>
        <p:spPr>
          <a:xfrm flipH="1">
            <a:off x="6124603" y="4012223"/>
            <a:ext cx="2732604" cy="271730"/>
          </a:xfrm>
          <a:prstGeom prst="round2SameRect">
            <a:avLst>
              <a:gd name="adj1" fmla="val 0"/>
              <a:gd name="adj2" fmla="val 14133"/>
            </a:avLst>
          </a:prstGeom>
          <a:solidFill>
            <a:srgbClr val="092F19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OWASP 10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 취약점</a:t>
            </a:r>
          </a:p>
        </p:txBody>
      </p:sp>
      <p:sp>
        <p:nvSpPr>
          <p:cNvPr id="25" name="Text Box 50"/>
          <p:cNvSpPr txBox="1">
            <a:spLocks noChangeArrowheads="1"/>
          </p:cNvSpPr>
          <p:nvPr/>
        </p:nvSpPr>
        <p:spPr bwMode="auto">
          <a:xfrm>
            <a:off x="884768" y="4315956"/>
            <a:ext cx="124291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디렉터리 </a:t>
            </a:r>
            <a:r>
              <a:rPr lang="ko-KR" altLang="en-US" sz="9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리스팅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취약점</a:t>
            </a: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884768" y="4520067"/>
            <a:ext cx="114172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다운로드 취약점</a:t>
            </a:r>
          </a:p>
        </p:txBody>
      </p:sp>
      <p:sp>
        <p:nvSpPr>
          <p:cNvPr id="27" name="Text Box 52"/>
          <p:cNvSpPr txBox="1">
            <a:spLocks noChangeArrowheads="1"/>
          </p:cNvSpPr>
          <p:nvPr/>
        </p:nvSpPr>
        <p:spPr bwMode="auto">
          <a:xfrm>
            <a:off x="884768" y="4724176"/>
            <a:ext cx="151674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크로스사이트스크립트 취약점</a:t>
            </a:r>
          </a:p>
        </p:txBody>
      </p:sp>
      <p:sp>
        <p:nvSpPr>
          <p:cNvPr id="28" name="Text Box 53"/>
          <p:cNvSpPr txBox="1">
            <a:spLocks noChangeArrowheads="1"/>
          </p:cNvSpPr>
          <p:nvPr/>
        </p:nvSpPr>
        <p:spPr bwMode="auto">
          <a:xfrm>
            <a:off x="884768" y="5133448"/>
            <a:ext cx="144679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WebDAV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원격실행</a:t>
            </a: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9" name="Text Box 54"/>
          <p:cNvSpPr txBox="1">
            <a:spLocks noChangeArrowheads="1"/>
          </p:cNvSpPr>
          <p:nvPr/>
        </p:nvSpPr>
        <p:spPr bwMode="auto">
          <a:xfrm>
            <a:off x="884768" y="5338610"/>
            <a:ext cx="99588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Tech note </a:t>
            </a:r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</a:p>
        </p:txBody>
      </p:sp>
      <p:sp>
        <p:nvSpPr>
          <p:cNvPr id="30" name="Text Box 55"/>
          <p:cNvSpPr txBox="1">
            <a:spLocks noChangeArrowheads="1"/>
          </p:cNvSpPr>
          <p:nvPr/>
        </p:nvSpPr>
        <p:spPr bwMode="auto">
          <a:xfrm>
            <a:off x="884768" y="5542720"/>
            <a:ext cx="10479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Zero Board </a:t>
            </a:r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</a:p>
        </p:txBody>
      </p:sp>
      <p:sp>
        <p:nvSpPr>
          <p:cNvPr id="31" name="Text Box 56"/>
          <p:cNvSpPr txBox="1">
            <a:spLocks noChangeArrowheads="1"/>
          </p:cNvSpPr>
          <p:nvPr/>
        </p:nvSpPr>
        <p:spPr bwMode="auto">
          <a:xfrm>
            <a:off x="884768" y="5747882"/>
            <a:ext cx="115362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Injection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</a:p>
        </p:txBody>
      </p:sp>
      <p:sp>
        <p:nvSpPr>
          <p:cNvPr id="32" name="Text Box 57"/>
          <p:cNvSpPr txBox="1">
            <a:spLocks noChangeArrowheads="1"/>
          </p:cNvSpPr>
          <p:nvPr/>
        </p:nvSpPr>
        <p:spPr bwMode="auto">
          <a:xfrm>
            <a:off x="884768" y="4929338"/>
            <a:ext cx="101076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파일업로드 취약점</a:t>
            </a:r>
          </a:p>
        </p:txBody>
      </p:sp>
      <p:grpSp>
        <p:nvGrpSpPr>
          <p:cNvPr id="33" name="Group 140"/>
          <p:cNvGrpSpPr>
            <a:grpSpLocks/>
          </p:cNvGrpSpPr>
          <p:nvPr/>
        </p:nvGrpSpPr>
        <p:grpSpPr bwMode="auto">
          <a:xfrm>
            <a:off x="745105" y="4354277"/>
            <a:ext cx="152806" cy="131252"/>
            <a:chOff x="5676" y="2948"/>
            <a:chExt cx="142" cy="142"/>
          </a:xfrm>
          <a:solidFill>
            <a:srgbClr val="7CA228"/>
          </a:solidFill>
        </p:grpSpPr>
        <p:sp>
          <p:nvSpPr>
            <p:cNvPr id="34" name="AutoShape 141"/>
            <p:cNvSpPr>
              <a:spLocks noChangeArrowheads="1"/>
            </p:cNvSpPr>
            <p:nvPr/>
          </p:nvSpPr>
          <p:spPr bwMode="auto">
            <a:xfrm>
              <a:off x="5676" y="2948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5" name="Picture 142" descr="숫자_01 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" y="296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36" name="Group 143"/>
          <p:cNvGrpSpPr>
            <a:grpSpLocks/>
          </p:cNvGrpSpPr>
          <p:nvPr/>
        </p:nvGrpSpPr>
        <p:grpSpPr bwMode="auto">
          <a:xfrm>
            <a:off x="745105" y="4556283"/>
            <a:ext cx="152806" cy="131252"/>
            <a:chOff x="5676" y="3160"/>
            <a:chExt cx="142" cy="142"/>
          </a:xfrm>
          <a:solidFill>
            <a:srgbClr val="7CA228"/>
          </a:solidFill>
        </p:grpSpPr>
        <p:sp>
          <p:nvSpPr>
            <p:cNvPr id="37" name="AutoShape 144"/>
            <p:cNvSpPr>
              <a:spLocks noChangeArrowheads="1"/>
            </p:cNvSpPr>
            <p:nvPr/>
          </p:nvSpPr>
          <p:spPr bwMode="auto">
            <a:xfrm>
              <a:off x="5676" y="3160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8" name="Picture 145" descr="숫자_0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18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39" name="Group 146"/>
          <p:cNvGrpSpPr>
            <a:grpSpLocks/>
          </p:cNvGrpSpPr>
          <p:nvPr/>
        </p:nvGrpSpPr>
        <p:grpSpPr bwMode="auto">
          <a:xfrm>
            <a:off x="745105" y="4758622"/>
            <a:ext cx="152806" cy="134076"/>
            <a:chOff x="5676" y="3372"/>
            <a:chExt cx="142" cy="142"/>
          </a:xfrm>
          <a:solidFill>
            <a:srgbClr val="7CA228"/>
          </a:solidFill>
        </p:grpSpPr>
        <p:sp>
          <p:nvSpPr>
            <p:cNvPr id="40" name="AutoShape 147"/>
            <p:cNvSpPr>
              <a:spLocks noChangeArrowheads="1"/>
            </p:cNvSpPr>
            <p:nvPr/>
          </p:nvSpPr>
          <p:spPr bwMode="auto">
            <a:xfrm>
              <a:off x="5676" y="337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1" name="Picture 148" descr="숫자_0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39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42" name="Group 149"/>
          <p:cNvGrpSpPr>
            <a:grpSpLocks/>
          </p:cNvGrpSpPr>
          <p:nvPr/>
        </p:nvGrpSpPr>
        <p:grpSpPr bwMode="auto">
          <a:xfrm>
            <a:off x="745105" y="4964502"/>
            <a:ext cx="152806" cy="131252"/>
            <a:chOff x="5676" y="3585"/>
            <a:chExt cx="142" cy="142"/>
          </a:xfrm>
          <a:solidFill>
            <a:srgbClr val="7CA228"/>
          </a:solidFill>
        </p:grpSpPr>
        <p:sp>
          <p:nvSpPr>
            <p:cNvPr id="43" name="AutoShape 150"/>
            <p:cNvSpPr>
              <a:spLocks noChangeArrowheads="1"/>
            </p:cNvSpPr>
            <p:nvPr/>
          </p:nvSpPr>
          <p:spPr bwMode="auto">
            <a:xfrm>
              <a:off x="5676" y="3585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4" name="Picture 151" descr="숫자_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60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45" name="Group 152"/>
          <p:cNvGrpSpPr>
            <a:grpSpLocks/>
          </p:cNvGrpSpPr>
          <p:nvPr/>
        </p:nvGrpSpPr>
        <p:grpSpPr bwMode="auto">
          <a:xfrm>
            <a:off x="745105" y="5166842"/>
            <a:ext cx="152806" cy="134076"/>
            <a:chOff x="5676" y="3797"/>
            <a:chExt cx="142" cy="142"/>
          </a:xfrm>
          <a:solidFill>
            <a:srgbClr val="7CA228"/>
          </a:solidFill>
        </p:grpSpPr>
        <p:sp>
          <p:nvSpPr>
            <p:cNvPr id="46" name="AutoShape 153"/>
            <p:cNvSpPr>
              <a:spLocks noChangeArrowheads="1"/>
            </p:cNvSpPr>
            <p:nvPr/>
          </p:nvSpPr>
          <p:spPr bwMode="auto">
            <a:xfrm>
              <a:off x="5676" y="3797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7" name="Picture 154" descr="숫자_0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816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48" name="Group 155"/>
          <p:cNvGrpSpPr>
            <a:grpSpLocks/>
          </p:cNvGrpSpPr>
          <p:nvPr/>
        </p:nvGrpSpPr>
        <p:grpSpPr bwMode="auto">
          <a:xfrm>
            <a:off x="745105" y="5372722"/>
            <a:ext cx="152806" cy="131252"/>
            <a:chOff x="5676" y="4009"/>
            <a:chExt cx="142" cy="142"/>
          </a:xfrm>
          <a:solidFill>
            <a:srgbClr val="7CA228"/>
          </a:solidFill>
        </p:grpSpPr>
        <p:sp>
          <p:nvSpPr>
            <p:cNvPr id="49" name="AutoShape 156"/>
            <p:cNvSpPr>
              <a:spLocks noChangeArrowheads="1"/>
            </p:cNvSpPr>
            <p:nvPr/>
          </p:nvSpPr>
          <p:spPr bwMode="auto">
            <a:xfrm>
              <a:off x="5676" y="400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0" name="Picture 157" descr="숫자_0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02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51" name="Group 158"/>
          <p:cNvGrpSpPr>
            <a:grpSpLocks/>
          </p:cNvGrpSpPr>
          <p:nvPr/>
        </p:nvGrpSpPr>
        <p:grpSpPr bwMode="auto">
          <a:xfrm>
            <a:off x="745105" y="5575779"/>
            <a:ext cx="152806" cy="131252"/>
            <a:chOff x="5676" y="4222"/>
            <a:chExt cx="142" cy="142"/>
          </a:xfrm>
          <a:solidFill>
            <a:srgbClr val="7CA228"/>
          </a:solidFill>
        </p:grpSpPr>
        <p:sp>
          <p:nvSpPr>
            <p:cNvPr id="52" name="AutoShape 159"/>
            <p:cNvSpPr>
              <a:spLocks noChangeArrowheads="1"/>
            </p:cNvSpPr>
            <p:nvPr/>
          </p:nvSpPr>
          <p:spPr bwMode="auto">
            <a:xfrm>
              <a:off x="5676" y="422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3" name="Picture 160" descr="숫자_0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24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54" name="Group 161"/>
          <p:cNvGrpSpPr>
            <a:grpSpLocks/>
          </p:cNvGrpSpPr>
          <p:nvPr/>
        </p:nvGrpSpPr>
        <p:grpSpPr bwMode="auto">
          <a:xfrm>
            <a:off x="745105" y="5778838"/>
            <a:ext cx="152806" cy="131252"/>
            <a:chOff x="5676" y="4434"/>
            <a:chExt cx="142" cy="142"/>
          </a:xfrm>
          <a:solidFill>
            <a:srgbClr val="7CA228"/>
          </a:solidFill>
        </p:grpSpPr>
        <p:sp>
          <p:nvSpPr>
            <p:cNvPr id="55" name="AutoShape 162"/>
            <p:cNvSpPr>
              <a:spLocks noChangeArrowheads="1"/>
            </p:cNvSpPr>
            <p:nvPr/>
          </p:nvSpPr>
          <p:spPr bwMode="auto">
            <a:xfrm>
              <a:off x="5676" y="4434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6" name="Picture 163" descr="숫자_0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452"/>
              <a:ext cx="118" cy="107"/>
            </a:xfrm>
            <a:prstGeom prst="rect">
              <a:avLst/>
            </a:prstGeom>
            <a:grpFill/>
            <a:extLst/>
          </p:spPr>
        </p:pic>
      </p:grpSp>
      <p:sp>
        <p:nvSpPr>
          <p:cNvPr id="57" name="Text Box 58"/>
          <p:cNvSpPr txBox="1">
            <a:spLocks noChangeArrowheads="1"/>
          </p:cNvSpPr>
          <p:nvPr/>
        </p:nvSpPr>
        <p:spPr bwMode="auto">
          <a:xfrm>
            <a:off x="3629291" y="4280344"/>
            <a:ext cx="57621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접근통제</a:t>
            </a:r>
          </a:p>
        </p:txBody>
      </p:sp>
      <p:sp>
        <p:nvSpPr>
          <p:cNvPr id="58" name="Text Box 59"/>
          <p:cNvSpPr txBox="1">
            <a:spLocks noChangeArrowheads="1"/>
          </p:cNvSpPr>
          <p:nvPr/>
        </p:nvSpPr>
        <p:spPr bwMode="auto">
          <a:xfrm>
            <a:off x="3629291" y="4484454"/>
            <a:ext cx="101076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부적절한 파라미터</a:t>
            </a:r>
          </a:p>
        </p:txBody>
      </p:sp>
      <p:sp>
        <p:nvSpPr>
          <p:cNvPr id="59" name="Text Box 60"/>
          <p:cNvSpPr txBox="1">
            <a:spLocks noChangeArrowheads="1"/>
          </p:cNvSpPr>
          <p:nvPr/>
        </p:nvSpPr>
        <p:spPr bwMode="auto">
          <a:xfrm>
            <a:off x="3590862" y="4689616"/>
            <a:ext cx="178163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취약한 세션관리</a:t>
            </a: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(Cookie Injection)</a:t>
            </a:r>
          </a:p>
        </p:txBody>
      </p:sp>
      <p:sp>
        <p:nvSpPr>
          <p:cNvPr id="60" name="Text Box 61"/>
          <p:cNvSpPr txBox="1">
            <a:spLocks noChangeArrowheads="1"/>
          </p:cNvSpPr>
          <p:nvPr/>
        </p:nvSpPr>
        <p:spPr bwMode="auto">
          <a:xfrm>
            <a:off x="3629291" y="5098887"/>
            <a:ext cx="9095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버퍼 오버플로우</a:t>
            </a:r>
          </a:p>
        </p:txBody>
      </p:sp>
      <p:sp>
        <p:nvSpPr>
          <p:cNvPr id="61" name="Text Box 62"/>
          <p:cNvSpPr txBox="1">
            <a:spLocks noChangeArrowheads="1"/>
          </p:cNvSpPr>
          <p:nvPr/>
        </p:nvSpPr>
        <p:spPr bwMode="auto">
          <a:xfrm>
            <a:off x="3629291" y="5302997"/>
            <a:ext cx="134411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악의적인 명령어 주입공격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3629291" y="5508159"/>
            <a:ext cx="8083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 취약점</a:t>
            </a:r>
          </a:p>
        </p:txBody>
      </p:sp>
      <p:sp>
        <p:nvSpPr>
          <p:cNvPr id="63" name="Text Box 64"/>
          <p:cNvSpPr txBox="1">
            <a:spLocks noChangeArrowheads="1"/>
          </p:cNvSpPr>
          <p:nvPr/>
        </p:nvSpPr>
        <p:spPr bwMode="auto">
          <a:xfrm>
            <a:off x="3629291" y="5712269"/>
            <a:ext cx="9095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다운로드 취약점</a:t>
            </a:r>
          </a:p>
        </p:txBody>
      </p:sp>
      <p:sp>
        <p:nvSpPr>
          <p:cNvPr id="64" name="Text Box 65"/>
          <p:cNvSpPr txBox="1">
            <a:spLocks noChangeArrowheads="1"/>
          </p:cNvSpPr>
          <p:nvPr/>
        </p:nvSpPr>
        <p:spPr bwMode="auto">
          <a:xfrm>
            <a:off x="3629291" y="4893725"/>
            <a:ext cx="127565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악의적인 명령실행</a:t>
            </a: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(XSS)</a:t>
            </a:r>
          </a:p>
        </p:txBody>
      </p:sp>
      <p:sp>
        <p:nvSpPr>
          <p:cNvPr id="65" name="Text Box 66"/>
          <p:cNvSpPr txBox="1">
            <a:spLocks noChangeArrowheads="1"/>
          </p:cNvSpPr>
          <p:nvPr/>
        </p:nvSpPr>
        <p:spPr bwMode="auto">
          <a:xfrm>
            <a:off x="3629291" y="5917431"/>
            <a:ext cx="77860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개발보안관리</a:t>
            </a:r>
          </a:p>
        </p:txBody>
      </p:sp>
      <p:sp>
        <p:nvSpPr>
          <p:cNvPr id="66" name="Text Box 67"/>
          <p:cNvSpPr txBox="1">
            <a:spLocks noChangeArrowheads="1"/>
          </p:cNvSpPr>
          <p:nvPr/>
        </p:nvSpPr>
        <p:spPr bwMode="auto">
          <a:xfrm>
            <a:off x="3629291" y="6122593"/>
            <a:ext cx="101076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부적절한 환경설정</a:t>
            </a:r>
          </a:p>
        </p:txBody>
      </p:sp>
      <p:grpSp>
        <p:nvGrpSpPr>
          <p:cNvPr id="67" name="Group 110"/>
          <p:cNvGrpSpPr>
            <a:grpSpLocks/>
          </p:cNvGrpSpPr>
          <p:nvPr/>
        </p:nvGrpSpPr>
        <p:grpSpPr bwMode="auto">
          <a:xfrm>
            <a:off x="3471556" y="4318664"/>
            <a:ext cx="152806" cy="131252"/>
            <a:chOff x="5676" y="2948"/>
            <a:chExt cx="142" cy="142"/>
          </a:xfrm>
          <a:solidFill>
            <a:srgbClr val="7CA228"/>
          </a:solidFill>
        </p:grpSpPr>
        <p:sp>
          <p:nvSpPr>
            <p:cNvPr id="68" name="AutoShape 111"/>
            <p:cNvSpPr>
              <a:spLocks noChangeArrowheads="1"/>
            </p:cNvSpPr>
            <p:nvPr/>
          </p:nvSpPr>
          <p:spPr bwMode="auto">
            <a:xfrm>
              <a:off x="5676" y="2948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9" name="Picture 112" descr="숫자_01 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" y="296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70" name="Group 113"/>
          <p:cNvGrpSpPr>
            <a:grpSpLocks/>
          </p:cNvGrpSpPr>
          <p:nvPr/>
        </p:nvGrpSpPr>
        <p:grpSpPr bwMode="auto">
          <a:xfrm>
            <a:off x="3471556" y="4522774"/>
            <a:ext cx="152806" cy="131252"/>
            <a:chOff x="5676" y="3160"/>
            <a:chExt cx="142" cy="142"/>
          </a:xfrm>
          <a:solidFill>
            <a:srgbClr val="7CA228"/>
          </a:solidFill>
        </p:grpSpPr>
        <p:sp>
          <p:nvSpPr>
            <p:cNvPr id="71" name="AutoShape 114"/>
            <p:cNvSpPr>
              <a:spLocks noChangeArrowheads="1"/>
            </p:cNvSpPr>
            <p:nvPr/>
          </p:nvSpPr>
          <p:spPr bwMode="auto">
            <a:xfrm>
              <a:off x="5676" y="3160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2" name="Picture 115" descr="숫자_0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18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73" name="Group 116"/>
          <p:cNvGrpSpPr>
            <a:grpSpLocks/>
          </p:cNvGrpSpPr>
          <p:nvPr/>
        </p:nvGrpSpPr>
        <p:grpSpPr bwMode="auto">
          <a:xfrm>
            <a:off x="3471556" y="4726166"/>
            <a:ext cx="152806" cy="134076"/>
            <a:chOff x="5676" y="3372"/>
            <a:chExt cx="142" cy="142"/>
          </a:xfrm>
          <a:solidFill>
            <a:srgbClr val="7CA228"/>
          </a:solidFill>
        </p:grpSpPr>
        <p:sp>
          <p:nvSpPr>
            <p:cNvPr id="74" name="AutoShape 117"/>
            <p:cNvSpPr>
              <a:spLocks noChangeArrowheads="1"/>
            </p:cNvSpPr>
            <p:nvPr/>
          </p:nvSpPr>
          <p:spPr bwMode="auto">
            <a:xfrm>
              <a:off x="5676" y="337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5" name="Picture 118" descr="숫자_0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39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76" name="Group 119"/>
          <p:cNvGrpSpPr>
            <a:grpSpLocks/>
          </p:cNvGrpSpPr>
          <p:nvPr/>
        </p:nvGrpSpPr>
        <p:grpSpPr bwMode="auto">
          <a:xfrm>
            <a:off x="3471556" y="4933098"/>
            <a:ext cx="152806" cy="131252"/>
            <a:chOff x="5676" y="3585"/>
            <a:chExt cx="142" cy="142"/>
          </a:xfrm>
          <a:solidFill>
            <a:srgbClr val="7CA228"/>
          </a:solidFill>
        </p:grpSpPr>
        <p:sp>
          <p:nvSpPr>
            <p:cNvPr id="77" name="AutoShape 120"/>
            <p:cNvSpPr>
              <a:spLocks noChangeArrowheads="1"/>
            </p:cNvSpPr>
            <p:nvPr/>
          </p:nvSpPr>
          <p:spPr bwMode="auto">
            <a:xfrm>
              <a:off x="5676" y="3585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78" name="Picture 121" descr="숫자_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60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79" name="Group 122"/>
          <p:cNvGrpSpPr>
            <a:grpSpLocks/>
          </p:cNvGrpSpPr>
          <p:nvPr/>
        </p:nvGrpSpPr>
        <p:grpSpPr bwMode="auto">
          <a:xfrm>
            <a:off x="3471556" y="5136490"/>
            <a:ext cx="152806" cy="134076"/>
            <a:chOff x="5676" y="3797"/>
            <a:chExt cx="142" cy="142"/>
          </a:xfrm>
          <a:solidFill>
            <a:srgbClr val="7CA228"/>
          </a:solidFill>
        </p:grpSpPr>
        <p:sp>
          <p:nvSpPr>
            <p:cNvPr id="80" name="AutoShape 123"/>
            <p:cNvSpPr>
              <a:spLocks noChangeArrowheads="1"/>
            </p:cNvSpPr>
            <p:nvPr/>
          </p:nvSpPr>
          <p:spPr bwMode="auto">
            <a:xfrm>
              <a:off x="5676" y="3797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1" name="Picture 124" descr="숫자_0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816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82" name="Group 125"/>
          <p:cNvGrpSpPr>
            <a:grpSpLocks/>
          </p:cNvGrpSpPr>
          <p:nvPr/>
        </p:nvGrpSpPr>
        <p:grpSpPr bwMode="auto">
          <a:xfrm>
            <a:off x="3471556" y="5344474"/>
            <a:ext cx="152806" cy="131252"/>
            <a:chOff x="5676" y="4009"/>
            <a:chExt cx="142" cy="142"/>
          </a:xfrm>
          <a:solidFill>
            <a:srgbClr val="7CA228"/>
          </a:solidFill>
        </p:grpSpPr>
        <p:sp>
          <p:nvSpPr>
            <p:cNvPr id="83" name="AutoShape 126"/>
            <p:cNvSpPr>
              <a:spLocks noChangeArrowheads="1"/>
            </p:cNvSpPr>
            <p:nvPr/>
          </p:nvSpPr>
          <p:spPr bwMode="auto">
            <a:xfrm>
              <a:off x="5676" y="400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4" name="Picture 127" descr="숫자_0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02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85" name="Group 128"/>
          <p:cNvGrpSpPr>
            <a:grpSpLocks/>
          </p:cNvGrpSpPr>
          <p:nvPr/>
        </p:nvGrpSpPr>
        <p:grpSpPr bwMode="auto">
          <a:xfrm>
            <a:off x="3471556" y="5548584"/>
            <a:ext cx="152806" cy="131252"/>
            <a:chOff x="5676" y="4222"/>
            <a:chExt cx="142" cy="142"/>
          </a:xfrm>
          <a:solidFill>
            <a:srgbClr val="7CA228"/>
          </a:solidFill>
        </p:grpSpPr>
        <p:sp>
          <p:nvSpPr>
            <p:cNvPr id="86" name="AutoShape 129"/>
            <p:cNvSpPr>
              <a:spLocks noChangeArrowheads="1"/>
            </p:cNvSpPr>
            <p:nvPr/>
          </p:nvSpPr>
          <p:spPr bwMode="auto">
            <a:xfrm>
              <a:off x="5676" y="422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7" name="Picture 130" descr="숫자_0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24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88" name="Group 131"/>
          <p:cNvGrpSpPr>
            <a:grpSpLocks/>
          </p:cNvGrpSpPr>
          <p:nvPr/>
        </p:nvGrpSpPr>
        <p:grpSpPr bwMode="auto">
          <a:xfrm>
            <a:off x="3471556" y="5752694"/>
            <a:ext cx="152806" cy="131252"/>
            <a:chOff x="5676" y="4434"/>
            <a:chExt cx="142" cy="142"/>
          </a:xfrm>
          <a:solidFill>
            <a:srgbClr val="7CA228"/>
          </a:solidFill>
        </p:grpSpPr>
        <p:sp>
          <p:nvSpPr>
            <p:cNvPr id="89" name="AutoShape 132"/>
            <p:cNvSpPr>
              <a:spLocks noChangeArrowheads="1"/>
            </p:cNvSpPr>
            <p:nvPr/>
          </p:nvSpPr>
          <p:spPr bwMode="auto">
            <a:xfrm>
              <a:off x="5676" y="4434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0" name="Picture 133" descr="숫자_0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45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91" name="Group 134"/>
          <p:cNvGrpSpPr>
            <a:grpSpLocks/>
          </p:cNvGrpSpPr>
          <p:nvPr/>
        </p:nvGrpSpPr>
        <p:grpSpPr bwMode="auto">
          <a:xfrm>
            <a:off x="3471556" y="5956804"/>
            <a:ext cx="152806" cy="131252"/>
            <a:chOff x="5676" y="4646"/>
            <a:chExt cx="142" cy="142"/>
          </a:xfrm>
          <a:solidFill>
            <a:srgbClr val="7CA228"/>
          </a:solidFill>
        </p:grpSpPr>
        <p:sp>
          <p:nvSpPr>
            <p:cNvPr id="92" name="AutoShape 135"/>
            <p:cNvSpPr>
              <a:spLocks noChangeArrowheads="1"/>
            </p:cNvSpPr>
            <p:nvPr/>
          </p:nvSpPr>
          <p:spPr bwMode="auto">
            <a:xfrm>
              <a:off x="5676" y="4646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3" name="Picture 136" descr="숫자_0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66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94" name="Group 137"/>
          <p:cNvGrpSpPr>
            <a:grpSpLocks/>
          </p:cNvGrpSpPr>
          <p:nvPr/>
        </p:nvGrpSpPr>
        <p:grpSpPr bwMode="auto">
          <a:xfrm>
            <a:off x="3471556" y="6161966"/>
            <a:ext cx="152806" cy="131252"/>
            <a:chOff x="5676" y="4859"/>
            <a:chExt cx="142" cy="142"/>
          </a:xfrm>
          <a:solidFill>
            <a:srgbClr val="7CA228"/>
          </a:solidFill>
        </p:grpSpPr>
        <p:sp>
          <p:nvSpPr>
            <p:cNvPr id="95" name="AutoShape 138"/>
            <p:cNvSpPr>
              <a:spLocks noChangeArrowheads="1"/>
            </p:cNvSpPr>
            <p:nvPr/>
          </p:nvSpPr>
          <p:spPr bwMode="auto">
            <a:xfrm>
              <a:off x="5676" y="485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6" name="Picture 139" descr="숫자_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877"/>
              <a:ext cx="118" cy="107"/>
            </a:xfrm>
            <a:prstGeom prst="rect">
              <a:avLst/>
            </a:prstGeom>
            <a:grpFill/>
            <a:extLst/>
          </p:spPr>
        </p:pic>
      </p:grpSp>
      <p:sp>
        <p:nvSpPr>
          <p:cNvPr id="97" name="Text Box 68"/>
          <p:cNvSpPr txBox="1">
            <a:spLocks noChangeArrowheads="1"/>
          </p:cNvSpPr>
          <p:nvPr/>
        </p:nvSpPr>
        <p:spPr bwMode="auto">
          <a:xfrm>
            <a:off x="6396319" y="4266268"/>
            <a:ext cx="14081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XSS (Cross Site Scripting)</a:t>
            </a:r>
          </a:p>
        </p:txBody>
      </p:sp>
      <p:sp>
        <p:nvSpPr>
          <p:cNvPr id="98" name="Text Box 69"/>
          <p:cNvSpPr txBox="1">
            <a:spLocks noChangeArrowheads="1"/>
          </p:cNvSpPr>
          <p:nvPr/>
        </p:nvSpPr>
        <p:spPr bwMode="auto">
          <a:xfrm>
            <a:off x="6396319" y="4470378"/>
            <a:ext cx="8083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인젝션 취약점</a:t>
            </a:r>
          </a:p>
        </p:txBody>
      </p:sp>
      <p:sp>
        <p:nvSpPr>
          <p:cNvPr id="99" name="Text Box 70"/>
          <p:cNvSpPr txBox="1">
            <a:spLocks noChangeArrowheads="1"/>
          </p:cNvSpPr>
          <p:nvPr/>
        </p:nvSpPr>
        <p:spPr bwMode="auto">
          <a:xfrm>
            <a:off x="6396319" y="4675540"/>
            <a:ext cx="8083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악성파일 실행</a:t>
            </a:r>
          </a:p>
        </p:txBody>
      </p:sp>
      <p:sp>
        <p:nvSpPr>
          <p:cNvPr id="100" name="Text Box 71"/>
          <p:cNvSpPr txBox="1">
            <a:spLocks noChangeArrowheads="1"/>
          </p:cNvSpPr>
          <p:nvPr/>
        </p:nvSpPr>
        <p:spPr bwMode="auto">
          <a:xfrm>
            <a:off x="6396319" y="5084812"/>
            <a:ext cx="154055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크로스사이트 요청변조</a:t>
            </a:r>
            <a:r>
              <a:rPr lang="en-US" altLang="ko-KR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(CSRF)</a:t>
            </a:r>
          </a:p>
        </p:txBody>
      </p:sp>
      <p:sp>
        <p:nvSpPr>
          <p:cNvPr id="101" name="Text Box 72"/>
          <p:cNvSpPr txBox="1">
            <a:spLocks noChangeArrowheads="1"/>
          </p:cNvSpPr>
          <p:nvPr/>
        </p:nvSpPr>
        <p:spPr bwMode="auto">
          <a:xfrm>
            <a:off x="6396319" y="5288921"/>
            <a:ext cx="157626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정보유출 및 부적절한 오류처리</a:t>
            </a:r>
          </a:p>
        </p:txBody>
      </p:sp>
      <p:sp>
        <p:nvSpPr>
          <p:cNvPr id="102" name="Text Box 73"/>
          <p:cNvSpPr txBox="1">
            <a:spLocks noChangeArrowheads="1"/>
          </p:cNvSpPr>
          <p:nvPr/>
        </p:nvSpPr>
        <p:spPr bwMode="auto">
          <a:xfrm>
            <a:off x="6396319" y="5494083"/>
            <a:ext cx="127268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취약한 인증 및 세션관리</a:t>
            </a:r>
          </a:p>
        </p:txBody>
      </p:sp>
      <p:sp>
        <p:nvSpPr>
          <p:cNvPr id="103" name="Text Box 74"/>
          <p:cNvSpPr txBox="1">
            <a:spLocks noChangeArrowheads="1"/>
          </p:cNvSpPr>
          <p:nvPr/>
        </p:nvSpPr>
        <p:spPr bwMode="auto">
          <a:xfrm>
            <a:off x="6396319" y="5698193"/>
            <a:ext cx="114172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불완전한 암호화 저장</a:t>
            </a:r>
          </a:p>
        </p:txBody>
      </p:sp>
      <p:sp>
        <p:nvSpPr>
          <p:cNvPr id="104" name="Text Box 75"/>
          <p:cNvSpPr txBox="1">
            <a:spLocks noChangeArrowheads="1"/>
          </p:cNvSpPr>
          <p:nvPr/>
        </p:nvSpPr>
        <p:spPr bwMode="auto">
          <a:xfrm>
            <a:off x="6396319" y="4879650"/>
            <a:ext cx="127268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>
                <a:latin typeface="나눔고딕" panose="020D0604000000000000" pitchFamily="50" charset="-127"/>
                <a:ea typeface="나눔고딕" panose="020D0604000000000000" pitchFamily="50" charset="-127"/>
              </a:rPr>
              <a:t>불완전한 직접 객체 참조</a:t>
            </a:r>
          </a:p>
        </p:txBody>
      </p:sp>
      <p:sp>
        <p:nvSpPr>
          <p:cNvPr id="105" name="Text Box 76"/>
          <p:cNvSpPr txBox="1">
            <a:spLocks noChangeArrowheads="1"/>
          </p:cNvSpPr>
          <p:nvPr/>
        </p:nvSpPr>
        <p:spPr bwMode="auto">
          <a:xfrm>
            <a:off x="6396319" y="5903356"/>
            <a:ext cx="80837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불완전한 통신</a:t>
            </a:r>
          </a:p>
        </p:txBody>
      </p:sp>
      <p:sp>
        <p:nvSpPr>
          <p:cNvPr id="106" name="Text Box 77"/>
          <p:cNvSpPr txBox="1">
            <a:spLocks noChangeArrowheads="1"/>
          </p:cNvSpPr>
          <p:nvPr/>
        </p:nvSpPr>
        <p:spPr bwMode="auto">
          <a:xfrm>
            <a:off x="6396319" y="6106395"/>
            <a:ext cx="103457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URL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접속제한 실패</a:t>
            </a:r>
          </a:p>
        </p:txBody>
      </p:sp>
      <p:grpSp>
        <p:nvGrpSpPr>
          <p:cNvPr id="107" name="Group 110"/>
          <p:cNvGrpSpPr>
            <a:grpSpLocks/>
          </p:cNvGrpSpPr>
          <p:nvPr/>
        </p:nvGrpSpPr>
        <p:grpSpPr bwMode="auto">
          <a:xfrm>
            <a:off x="6242114" y="4325041"/>
            <a:ext cx="152806" cy="131252"/>
            <a:chOff x="5676" y="2948"/>
            <a:chExt cx="142" cy="142"/>
          </a:xfrm>
          <a:solidFill>
            <a:srgbClr val="7CA228"/>
          </a:solidFill>
        </p:grpSpPr>
        <p:sp>
          <p:nvSpPr>
            <p:cNvPr id="108" name="AutoShape 111"/>
            <p:cNvSpPr>
              <a:spLocks noChangeArrowheads="1"/>
            </p:cNvSpPr>
            <p:nvPr/>
          </p:nvSpPr>
          <p:spPr bwMode="auto">
            <a:xfrm>
              <a:off x="5676" y="2948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9" name="Picture 112" descr="숫자_01 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" y="296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10" name="Group 113"/>
          <p:cNvGrpSpPr>
            <a:grpSpLocks/>
          </p:cNvGrpSpPr>
          <p:nvPr/>
        </p:nvGrpSpPr>
        <p:grpSpPr bwMode="auto">
          <a:xfrm>
            <a:off x="6242114" y="4529151"/>
            <a:ext cx="152806" cy="131252"/>
            <a:chOff x="5676" y="3160"/>
            <a:chExt cx="142" cy="142"/>
          </a:xfrm>
          <a:solidFill>
            <a:srgbClr val="7CA228"/>
          </a:solidFill>
        </p:grpSpPr>
        <p:sp>
          <p:nvSpPr>
            <p:cNvPr id="111" name="AutoShape 114"/>
            <p:cNvSpPr>
              <a:spLocks noChangeArrowheads="1"/>
            </p:cNvSpPr>
            <p:nvPr/>
          </p:nvSpPr>
          <p:spPr bwMode="auto">
            <a:xfrm>
              <a:off x="5676" y="3160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2" name="Picture 115" descr="숫자_0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18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13" name="Group 116"/>
          <p:cNvGrpSpPr>
            <a:grpSpLocks/>
          </p:cNvGrpSpPr>
          <p:nvPr/>
        </p:nvGrpSpPr>
        <p:grpSpPr bwMode="auto">
          <a:xfrm>
            <a:off x="6242114" y="4732543"/>
            <a:ext cx="152806" cy="134076"/>
            <a:chOff x="5676" y="3372"/>
            <a:chExt cx="142" cy="142"/>
          </a:xfrm>
          <a:solidFill>
            <a:srgbClr val="7CA228"/>
          </a:solidFill>
        </p:grpSpPr>
        <p:sp>
          <p:nvSpPr>
            <p:cNvPr id="114" name="AutoShape 117"/>
            <p:cNvSpPr>
              <a:spLocks noChangeArrowheads="1"/>
            </p:cNvSpPr>
            <p:nvPr/>
          </p:nvSpPr>
          <p:spPr bwMode="auto">
            <a:xfrm>
              <a:off x="5676" y="337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5" name="Picture 118" descr="숫자_0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39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16" name="Group 119"/>
          <p:cNvGrpSpPr>
            <a:grpSpLocks/>
          </p:cNvGrpSpPr>
          <p:nvPr/>
        </p:nvGrpSpPr>
        <p:grpSpPr bwMode="auto">
          <a:xfrm>
            <a:off x="6242114" y="4939475"/>
            <a:ext cx="152806" cy="131252"/>
            <a:chOff x="5676" y="3585"/>
            <a:chExt cx="142" cy="142"/>
          </a:xfrm>
          <a:solidFill>
            <a:srgbClr val="7CA228"/>
          </a:solidFill>
        </p:grpSpPr>
        <p:sp>
          <p:nvSpPr>
            <p:cNvPr id="117" name="AutoShape 120"/>
            <p:cNvSpPr>
              <a:spLocks noChangeArrowheads="1"/>
            </p:cNvSpPr>
            <p:nvPr/>
          </p:nvSpPr>
          <p:spPr bwMode="auto">
            <a:xfrm>
              <a:off x="5676" y="3585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8" name="Picture 121" descr="숫자_0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60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19" name="Group 122"/>
          <p:cNvGrpSpPr>
            <a:grpSpLocks/>
          </p:cNvGrpSpPr>
          <p:nvPr/>
        </p:nvGrpSpPr>
        <p:grpSpPr bwMode="auto">
          <a:xfrm>
            <a:off x="6242114" y="5142867"/>
            <a:ext cx="152806" cy="134076"/>
            <a:chOff x="5676" y="3797"/>
            <a:chExt cx="142" cy="142"/>
          </a:xfrm>
          <a:solidFill>
            <a:srgbClr val="7CA228"/>
          </a:solidFill>
        </p:grpSpPr>
        <p:sp>
          <p:nvSpPr>
            <p:cNvPr id="120" name="AutoShape 123"/>
            <p:cNvSpPr>
              <a:spLocks noChangeArrowheads="1"/>
            </p:cNvSpPr>
            <p:nvPr/>
          </p:nvSpPr>
          <p:spPr bwMode="auto">
            <a:xfrm>
              <a:off x="5676" y="3797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1" name="Picture 124" descr="숫자_0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816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22" name="Group 125"/>
          <p:cNvGrpSpPr>
            <a:grpSpLocks/>
          </p:cNvGrpSpPr>
          <p:nvPr/>
        </p:nvGrpSpPr>
        <p:grpSpPr bwMode="auto">
          <a:xfrm>
            <a:off x="6242114" y="5350851"/>
            <a:ext cx="152806" cy="131252"/>
            <a:chOff x="5676" y="4009"/>
            <a:chExt cx="142" cy="142"/>
          </a:xfrm>
          <a:solidFill>
            <a:srgbClr val="7CA228"/>
          </a:solidFill>
        </p:grpSpPr>
        <p:sp>
          <p:nvSpPr>
            <p:cNvPr id="123" name="AutoShape 126"/>
            <p:cNvSpPr>
              <a:spLocks noChangeArrowheads="1"/>
            </p:cNvSpPr>
            <p:nvPr/>
          </p:nvSpPr>
          <p:spPr bwMode="auto">
            <a:xfrm>
              <a:off x="5676" y="400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4" name="Picture 127" descr="숫자_0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028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25" name="Group 128"/>
          <p:cNvGrpSpPr>
            <a:grpSpLocks/>
          </p:cNvGrpSpPr>
          <p:nvPr/>
        </p:nvGrpSpPr>
        <p:grpSpPr bwMode="auto">
          <a:xfrm>
            <a:off x="6242114" y="5554961"/>
            <a:ext cx="152806" cy="131252"/>
            <a:chOff x="5676" y="4222"/>
            <a:chExt cx="142" cy="142"/>
          </a:xfrm>
          <a:solidFill>
            <a:srgbClr val="7CA228"/>
          </a:solidFill>
        </p:grpSpPr>
        <p:sp>
          <p:nvSpPr>
            <p:cNvPr id="126" name="AutoShape 129"/>
            <p:cNvSpPr>
              <a:spLocks noChangeArrowheads="1"/>
            </p:cNvSpPr>
            <p:nvPr/>
          </p:nvSpPr>
          <p:spPr bwMode="auto">
            <a:xfrm>
              <a:off x="5676" y="4222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7" name="Picture 130" descr="숫자_0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240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28" name="Group 131"/>
          <p:cNvGrpSpPr>
            <a:grpSpLocks/>
          </p:cNvGrpSpPr>
          <p:nvPr/>
        </p:nvGrpSpPr>
        <p:grpSpPr bwMode="auto">
          <a:xfrm>
            <a:off x="6242114" y="5759071"/>
            <a:ext cx="152806" cy="131252"/>
            <a:chOff x="5676" y="4434"/>
            <a:chExt cx="142" cy="142"/>
          </a:xfrm>
          <a:solidFill>
            <a:srgbClr val="7CA228"/>
          </a:solidFill>
        </p:grpSpPr>
        <p:sp>
          <p:nvSpPr>
            <p:cNvPr id="129" name="AutoShape 132"/>
            <p:cNvSpPr>
              <a:spLocks noChangeArrowheads="1"/>
            </p:cNvSpPr>
            <p:nvPr/>
          </p:nvSpPr>
          <p:spPr bwMode="auto">
            <a:xfrm>
              <a:off x="5676" y="4434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0" name="Picture 133" descr="숫자_0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452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31" name="Group 134"/>
          <p:cNvGrpSpPr>
            <a:grpSpLocks/>
          </p:cNvGrpSpPr>
          <p:nvPr/>
        </p:nvGrpSpPr>
        <p:grpSpPr bwMode="auto">
          <a:xfrm>
            <a:off x="6242114" y="5963181"/>
            <a:ext cx="152806" cy="131252"/>
            <a:chOff x="5676" y="4646"/>
            <a:chExt cx="142" cy="142"/>
          </a:xfrm>
          <a:solidFill>
            <a:srgbClr val="7CA228"/>
          </a:solidFill>
        </p:grpSpPr>
        <p:sp>
          <p:nvSpPr>
            <p:cNvPr id="132" name="AutoShape 135"/>
            <p:cNvSpPr>
              <a:spLocks noChangeArrowheads="1"/>
            </p:cNvSpPr>
            <p:nvPr/>
          </p:nvSpPr>
          <p:spPr bwMode="auto">
            <a:xfrm>
              <a:off x="5676" y="4646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3" name="Picture 136" descr="숫자_0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664"/>
              <a:ext cx="118" cy="107"/>
            </a:xfrm>
            <a:prstGeom prst="rect">
              <a:avLst/>
            </a:prstGeom>
            <a:grpFill/>
            <a:extLst/>
          </p:spPr>
        </p:pic>
      </p:grpSp>
      <p:grpSp>
        <p:nvGrpSpPr>
          <p:cNvPr id="134" name="Group 137"/>
          <p:cNvGrpSpPr>
            <a:grpSpLocks/>
          </p:cNvGrpSpPr>
          <p:nvPr/>
        </p:nvGrpSpPr>
        <p:grpSpPr bwMode="auto">
          <a:xfrm>
            <a:off x="6242114" y="6168343"/>
            <a:ext cx="152806" cy="131252"/>
            <a:chOff x="5676" y="4859"/>
            <a:chExt cx="142" cy="142"/>
          </a:xfrm>
          <a:solidFill>
            <a:srgbClr val="7CA228"/>
          </a:solidFill>
        </p:grpSpPr>
        <p:sp>
          <p:nvSpPr>
            <p:cNvPr id="135" name="AutoShape 138"/>
            <p:cNvSpPr>
              <a:spLocks noChangeArrowheads="1"/>
            </p:cNvSpPr>
            <p:nvPr/>
          </p:nvSpPr>
          <p:spPr bwMode="auto">
            <a:xfrm>
              <a:off x="5676" y="4859"/>
              <a:ext cx="142" cy="142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b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6" name="Picture 139" descr="숫자_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4877"/>
              <a:ext cx="118" cy="107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14726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8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제안 개요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694705"/>
          </a:xfrm>
        </p:spPr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본 사업의 목적에 대한 정확한 이해를 바탕으로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산학협력단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링크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사업단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구축과 대학의 고객관리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구축을 통해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편의성 증대 및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홍보효과를 극대화 할 수 있게 구현하며 향후 시스템 고도화 및 업무 확장에 유연한 시스템 구조로 구축합니다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학교와 학생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기업이 상생하여 서로 윈윈할 수 있는 공간을 만드는데 기여토록 하겠습니다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AutoShape 58"/>
          <p:cNvSpPr>
            <a:spLocks noChangeArrowheads="1"/>
          </p:cNvSpPr>
          <p:nvPr/>
        </p:nvSpPr>
        <p:spPr bwMode="auto">
          <a:xfrm>
            <a:off x="1217434" y="1980110"/>
            <a:ext cx="1619638" cy="488401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latinLnBrk="0" hangingPunct="0">
              <a:defRPr/>
            </a:pPr>
            <a:r>
              <a:rPr lang="ko-KR" altLang="en-US" sz="1200" b="1" dirty="0" smtClean="0">
                <a:latin typeface="+mn-ea"/>
              </a:rPr>
              <a:t>프로젝트 </a:t>
            </a:r>
            <a:r>
              <a:rPr lang="ko-KR" altLang="en-US" sz="1200" b="1" dirty="0">
                <a:latin typeface="+mn-ea"/>
              </a:rPr>
              <a:t>명</a:t>
            </a:r>
          </a:p>
        </p:txBody>
      </p:sp>
      <p:sp>
        <p:nvSpPr>
          <p:cNvPr id="6" name="AutoShape 65"/>
          <p:cNvSpPr>
            <a:spLocks noChangeArrowheads="1"/>
          </p:cNvSpPr>
          <p:nvPr/>
        </p:nvSpPr>
        <p:spPr bwMode="auto">
          <a:xfrm>
            <a:off x="2977721" y="1980109"/>
            <a:ext cx="5251397" cy="51077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85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r>
              <a:rPr lang="ko-KR" altLang="en-US" sz="1100" dirty="0" err="1">
                <a:latin typeface="+mn-ea"/>
              </a:rPr>
              <a:t>산학협력단</a:t>
            </a:r>
            <a:r>
              <a:rPr lang="en-US" altLang="ko-KR" sz="1100" dirty="0">
                <a:latin typeface="+mn-ea"/>
              </a:rPr>
              <a:t>/</a:t>
            </a:r>
            <a:r>
              <a:rPr lang="ko-KR" altLang="en-US" sz="1100">
                <a:latin typeface="+mn-ea"/>
              </a:rPr>
              <a:t>링크</a:t>
            </a:r>
            <a:r>
              <a:rPr lang="en-US" altLang="ko-KR" sz="1100" dirty="0">
                <a:latin typeface="+mn-ea"/>
              </a:rPr>
              <a:t>+</a:t>
            </a:r>
            <a:r>
              <a:rPr lang="ko-KR" altLang="en-US" sz="1100">
                <a:latin typeface="+mn-ea"/>
              </a:rPr>
              <a:t>사업단 </a:t>
            </a:r>
            <a:r>
              <a:rPr lang="ko-KR" altLang="en-US" sz="1100" smtClean="0">
                <a:latin typeface="+mn-ea"/>
              </a:rPr>
              <a:t>홈페이지 </a:t>
            </a:r>
            <a:r>
              <a:rPr lang="ko-KR" altLang="en-US" sz="1100">
                <a:latin typeface="+mn-ea"/>
              </a:rPr>
              <a:t>및 산학협력 </a:t>
            </a:r>
            <a:r>
              <a:rPr lang="en-US" altLang="ko-KR" sz="1100" dirty="0">
                <a:latin typeface="+mn-ea"/>
              </a:rPr>
              <a:t>DB </a:t>
            </a:r>
            <a:r>
              <a:rPr lang="ko-KR" altLang="en-US" sz="1100">
                <a:latin typeface="+mn-ea"/>
              </a:rPr>
              <a:t>구축</a:t>
            </a:r>
            <a:endParaRPr lang="ko-KR" altLang="en-US" sz="1100" dirty="0">
              <a:latin typeface="+mn-ea"/>
            </a:endParaRPr>
          </a:p>
        </p:txBody>
      </p:sp>
      <p:sp>
        <p:nvSpPr>
          <p:cNvPr id="7" name="AutoShape 68"/>
          <p:cNvSpPr>
            <a:spLocks noChangeArrowheads="1"/>
          </p:cNvSpPr>
          <p:nvPr/>
        </p:nvSpPr>
        <p:spPr bwMode="auto">
          <a:xfrm>
            <a:off x="2977721" y="2567931"/>
            <a:ext cx="5251396" cy="510771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eaLnBrk="0" latinLnBrk="0" hangingPunct="0"/>
            <a:r>
              <a:rPr lang="ko-KR" altLang="en-US" sz="1100" dirty="0">
                <a:latin typeface="+mn-ea"/>
              </a:rPr>
              <a:t>총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smtClean="0">
                <a:latin typeface="+mn-ea"/>
              </a:rPr>
              <a:t>개월 </a:t>
            </a:r>
            <a:r>
              <a:rPr lang="en-US" altLang="ko-KR" sz="1100" dirty="0">
                <a:latin typeface="+mn-ea"/>
              </a:rPr>
              <a:t>: </a:t>
            </a:r>
            <a:r>
              <a:rPr lang="en-US" altLang="ko-KR" sz="1100" dirty="0" smtClean="0">
                <a:latin typeface="+mn-ea"/>
              </a:rPr>
              <a:t>2018</a:t>
            </a:r>
            <a:r>
              <a:rPr lang="ko-KR" altLang="en-US" sz="1100" smtClean="0">
                <a:latin typeface="+mn-ea"/>
              </a:rPr>
              <a:t>년 </a:t>
            </a:r>
            <a:r>
              <a:rPr lang="en-US" altLang="ko-KR" sz="1100" dirty="0" smtClean="0">
                <a:latin typeface="+mn-ea"/>
              </a:rPr>
              <a:t>1</a:t>
            </a:r>
            <a:r>
              <a:rPr lang="ko-KR" altLang="en-US" sz="1100" smtClean="0">
                <a:latin typeface="+mn-ea"/>
              </a:rPr>
              <a:t>월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~ 2018</a:t>
            </a:r>
            <a:r>
              <a:rPr lang="ko-KR" altLang="en-US" sz="1100" smtClean="0">
                <a:latin typeface="+mn-ea"/>
              </a:rPr>
              <a:t>년</a:t>
            </a:r>
            <a:r>
              <a:rPr lang="en-US" altLang="ko-KR" sz="1100" dirty="0" smtClean="0">
                <a:latin typeface="+mn-ea"/>
              </a:rPr>
              <a:t> 2</a:t>
            </a:r>
            <a:r>
              <a:rPr lang="ko-KR" altLang="en-US" sz="1100" smtClean="0">
                <a:latin typeface="+mn-ea"/>
              </a:rPr>
              <a:t>월</a:t>
            </a:r>
            <a:endParaRPr lang="en-US" altLang="ko-KR" sz="1100" dirty="0">
              <a:latin typeface="+mn-ea"/>
            </a:endParaRPr>
          </a:p>
        </p:txBody>
      </p:sp>
      <p:sp>
        <p:nvSpPr>
          <p:cNvPr id="8" name="AutoShape 58"/>
          <p:cNvSpPr>
            <a:spLocks noChangeArrowheads="1"/>
          </p:cNvSpPr>
          <p:nvPr/>
        </p:nvSpPr>
        <p:spPr bwMode="auto">
          <a:xfrm>
            <a:off x="1217434" y="2561550"/>
            <a:ext cx="1619638" cy="488401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latinLnBrk="0" hangingPunct="0">
              <a:defRPr/>
            </a:pPr>
            <a:r>
              <a:rPr lang="ko-KR" altLang="en-US" sz="1200" b="1" dirty="0" smtClean="0">
                <a:latin typeface="+mn-ea"/>
              </a:rPr>
              <a:t>개발 기간</a:t>
            </a:r>
            <a:endParaRPr lang="ko-KR" altLang="en-US" sz="1200" b="1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44273" y="3275522"/>
            <a:ext cx="6691752" cy="964197"/>
            <a:chOff x="421479" y="1263675"/>
            <a:chExt cx="6120072" cy="1235127"/>
          </a:xfrm>
        </p:grpSpPr>
        <p:grpSp>
          <p:nvGrpSpPr>
            <p:cNvPr id="12" name="그룹 53"/>
            <p:cNvGrpSpPr/>
            <p:nvPr/>
          </p:nvGrpSpPr>
          <p:grpSpPr>
            <a:xfrm>
              <a:off x="421479" y="1263675"/>
              <a:ext cx="6120072" cy="1235127"/>
              <a:chOff x="2944278" y="1673174"/>
              <a:chExt cx="6120073" cy="1235127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1692" y="1964283"/>
                <a:ext cx="1452334" cy="94401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3000" contrast="-2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59" t="5253"/>
              <a:stretch/>
            </p:blipFill>
            <p:spPr>
              <a:xfrm>
                <a:off x="6944490" y="1673174"/>
                <a:ext cx="1390214" cy="838086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056503" y="1732637"/>
                <a:ext cx="1007848" cy="697986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5000" contrast="-1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59" t="5253"/>
              <a:stretch/>
            </p:blipFill>
            <p:spPr>
              <a:xfrm flipH="1">
                <a:off x="2944278" y="1726707"/>
                <a:ext cx="1812482" cy="950534"/>
              </a:xfrm>
              <a:prstGeom prst="rect">
                <a:avLst/>
              </a:prstGeom>
            </p:spPr>
          </p:pic>
        </p:grpSp>
        <p:sp>
          <p:nvSpPr>
            <p:cNvPr id="13" name="Rectangle 222"/>
            <p:cNvSpPr>
              <a:spLocks noChangeArrowheads="1"/>
            </p:cNvSpPr>
            <p:nvPr/>
          </p:nvSpPr>
          <p:spPr bwMode="auto">
            <a:xfrm>
              <a:off x="549635" y="1312738"/>
              <a:ext cx="5863650" cy="1061322"/>
            </a:xfrm>
            <a:prstGeom prst="round2DiagRect">
              <a:avLst/>
            </a:prstGeom>
            <a:solidFill>
              <a:srgbClr val="092F1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b="1" dirty="0" err="1" smtClean="0">
                  <a:solidFill>
                    <a:schemeClr val="bg1"/>
                  </a:solidFill>
                  <a:latin typeface="+mn-ea"/>
                </a:rPr>
                <a:t>산업협력단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n-ea"/>
                </a:rPr>
                <a:t> 웹사이트 구축을 통한 사용자 편의성 및 홍보효과 증대로 </a:t>
              </a:r>
              <a:endParaRPr lang="en-US" altLang="ko-KR" sz="1100" b="1" dirty="0" smtClean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+mn-ea"/>
                </a:rPr>
                <a:t>“</a:t>
              </a:r>
              <a:r>
                <a:rPr lang="ko-KR" altLang="en-US" sz="1600" b="1" smtClean="0">
                  <a:solidFill>
                    <a:schemeClr val="bg1"/>
                  </a:solidFill>
                  <a:latin typeface="+mn-ea"/>
                </a:rPr>
                <a:t>학생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600" b="1" smtClean="0">
                  <a:solidFill>
                    <a:schemeClr val="bg1"/>
                  </a:solidFill>
                  <a:latin typeface="+mn-ea"/>
                </a:rPr>
                <a:t>학교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600" b="1" smtClean="0">
                  <a:solidFill>
                    <a:schemeClr val="bg1"/>
                  </a:solidFill>
                  <a:latin typeface="+mn-ea"/>
                </a:rPr>
                <a:t>기업이 서로 윈윈 할 수 있는 창구 </a:t>
              </a:r>
              <a:r>
                <a:rPr lang="ko-KR" altLang="en-US" sz="1500" b="1" smtClean="0">
                  <a:solidFill>
                    <a:schemeClr val="bg1"/>
                  </a:solidFill>
                  <a:latin typeface="+mn-ea"/>
                </a:rPr>
                <a:t>구현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+mn-ea"/>
                </a:rPr>
                <a:t>”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1" y="4274168"/>
            <a:ext cx="7099339" cy="142648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17250" y="5211782"/>
            <a:ext cx="7011867" cy="664161"/>
            <a:chOff x="211873" y="4650062"/>
            <a:chExt cx="6412839" cy="850784"/>
          </a:xfrm>
        </p:grpSpPr>
        <p:grpSp>
          <p:nvGrpSpPr>
            <p:cNvPr id="20" name="그룹 23"/>
            <p:cNvGrpSpPr/>
            <p:nvPr/>
          </p:nvGrpSpPr>
          <p:grpSpPr>
            <a:xfrm>
              <a:off x="2195408" y="5025829"/>
              <a:ext cx="180674" cy="180673"/>
              <a:chOff x="4868197" y="3926247"/>
              <a:chExt cx="163385" cy="163384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926966" y="3926247"/>
                <a:ext cx="45849" cy="4584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926966" y="3985015"/>
                <a:ext cx="45849" cy="4584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4926966" y="4043782"/>
                <a:ext cx="45849" cy="4584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 rot="16200000">
                <a:off x="4868198" y="3985014"/>
                <a:ext cx="45848" cy="4584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 rot="16200000">
                <a:off x="4985734" y="3985014"/>
                <a:ext cx="45848" cy="4584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</p:grpSp>
        <p:grpSp>
          <p:nvGrpSpPr>
            <p:cNvPr id="21" name="그룹 24"/>
            <p:cNvGrpSpPr/>
            <p:nvPr/>
          </p:nvGrpSpPr>
          <p:grpSpPr>
            <a:xfrm>
              <a:off x="4460504" y="5025829"/>
              <a:ext cx="180674" cy="180673"/>
              <a:chOff x="6839872" y="3926247"/>
              <a:chExt cx="163385" cy="163384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6898641" y="3926247"/>
                <a:ext cx="45849" cy="4584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6898641" y="3985015"/>
                <a:ext cx="45849" cy="4584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6898641" y="4043782"/>
                <a:ext cx="45849" cy="4584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34" name="타원 33"/>
              <p:cNvSpPr/>
              <p:nvPr/>
            </p:nvSpPr>
            <p:spPr>
              <a:xfrm rot="16200000">
                <a:off x="6839873" y="3985014"/>
                <a:ext cx="45848" cy="4584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 rot="16200000">
                <a:off x="6957409" y="3985014"/>
                <a:ext cx="45848" cy="4584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5"/>
            <p:cNvGrpSpPr/>
            <p:nvPr/>
          </p:nvGrpSpPr>
          <p:grpSpPr>
            <a:xfrm>
              <a:off x="211873" y="4650062"/>
              <a:ext cx="1882648" cy="850784"/>
              <a:chOff x="3137632" y="3687277"/>
              <a:chExt cx="1656548" cy="516894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3137632" y="3687277"/>
                <a:ext cx="1656548" cy="454007"/>
              </a:xfrm>
              <a:prstGeom prst="roundRect">
                <a:avLst>
                  <a:gd name="adj" fmla="val 50000"/>
                </a:avLst>
              </a:prstGeom>
              <a:solidFill>
                <a:srgbClr val="7CA228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latinLnBrk="0"/>
                <a:endParaRPr lang="ko-KR" altLang="en-US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3175050" y="3717213"/>
                <a:ext cx="1581710" cy="486958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3D6CA5">
                    <a:alpha val="79000"/>
                  </a:srgbClr>
                </a:glow>
              </a:effectLst>
            </p:spPr>
            <p:txBody>
              <a:bodyPr wrap="none" rtlCol="0" anchor="ctr"/>
              <a:lstStyle/>
              <a:p>
                <a:pPr algn="ctr" defTabSz="811474" latinLnBrk="0"/>
                <a:r>
                  <a:rPr lang="ko-KR" altLang="en-US" sz="12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사용자 친화적인</a:t>
                </a:r>
                <a:endParaRPr lang="en-US" altLang="ko-KR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 defTabSz="811474" latinLnBrk="0"/>
                <a:r>
                  <a:rPr lang="ko-KR" altLang="en-US" sz="1200" b="1" kern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홈페이지 </a:t>
                </a:r>
                <a:r>
                  <a:rPr lang="ko-KR" altLang="en-US" sz="12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구축</a:t>
                </a:r>
                <a:endParaRPr lang="ko-KR" alt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23" name="그룹 26"/>
            <p:cNvGrpSpPr/>
            <p:nvPr/>
          </p:nvGrpSpPr>
          <p:grpSpPr>
            <a:xfrm>
              <a:off x="2476969" y="4650062"/>
              <a:ext cx="1882648" cy="850784"/>
              <a:chOff x="5106167" y="3687277"/>
              <a:chExt cx="1656548" cy="516894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106167" y="3687277"/>
                <a:ext cx="1656548" cy="454007"/>
              </a:xfrm>
              <a:prstGeom prst="roundRect">
                <a:avLst>
                  <a:gd name="adj" fmla="val 50000"/>
                </a:avLst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rgbClr val="003366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5143585" y="3717213"/>
                <a:ext cx="1581710" cy="486958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526D2D">
                    <a:alpha val="78824"/>
                  </a:srgbClr>
                </a:glow>
              </a:effectLst>
            </p:spPr>
            <p:txBody>
              <a:bodyPr wrap="none" rtlCol="0" anchor="ctr"/>
              <a:lstStyle/>
              <a:p>
                <a:pPr algn="ctr"/>
                <a:r>
                  <a:rPr lang="ko-KR" altLang="en-US" sz="12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직관적이고 유연한 </a:t>
                </a:r>
                <a:endParaRPr lang="en-US" altLang="ko-KR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ko-KR" altLang="en-US" sz="12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정보 구조</a:t>
                </a:r>
                <a:endParaRPr lang="en-US" altLang="ko-KR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7"/>
            <p:cNvGrpSpPr/>
            <p:nvPr/>
          </p:nvGrpSpPr>
          <p:grpSpPr>
            <a:xfrm>
              <a:off x="4742064" y="4650062"/>
              <a:ext cx="1882648" cy="850784"/>
              <a:chOff x="7074702" y="3687277"/>
              <a:chExt cx="1656548" cy="516894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7074702" y="3687277"/>
                <a:ext cx="1656548" cy="454007"/>
              </a:xfrm>
              <a:prstGeom prst="roundRect">
                <a:avLst>
                  <a:gd name="adj" fmla="val 50000"/>
                </a:avLst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1474" latinLnBrk="0"/>
                <a:endParaRPr lang="ko-KR" altLang="en-US" sz="1600" kern="0" dirty="0" smtClean="0">
                  <a:solidFill>
                    <a:srgbClr val="003366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7112120" y="3717213"/>
                <a:ext cx="1581710" cy="486958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336C85">
                    <a:alpha val="78824"/>
                  </a:srgbClr>
                </a:glow>
              </a:effectLst>
            </p:spPr>
            <p:txBody>
              <a:bodyPr wrap="none" rtlCol="0" anchor="ctr"/>
              <a:lstStyle/>
              <a:p>
                <a:pPr algn="ctr"/>
                <a:r>
                  <a:rPr lang="ko-KR" altLang="en-US" sz="12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관리 역량 향상 및</a:t>
                </a:r>
                <a:endParaRPr lang="en-US" altLang="ko-KR" sz="1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pPr algn="ctr"/>
                <a:r>
                  <a:rPr lang="ko-KR" altLang="en-US" sz="1200" b="1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의사결정의 체계적 지원</a:t>
                </a:r>
                <a:endParaRPr lang="ko-KR" alt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41" name="위쪽 화살표 40"/>
          <p:cNvSpPr/>
          <p:nvPr/>
        </p:nvSpPr>
        <p:spPr>
          <a:xfrm>
            <a:off x="4070565" y="4236829"/>
            <a:ext cx="1123063" cy="773713"/>
          </a:xfrm>
          <a:prstGeom prst="upArrow">
            <a:avLst/>
          </a:prstGeom>
          <a:solidFill>
            <a:srgbClr val="7CA228"/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9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참여인력에 대한 보안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정보유출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금지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과업 수행을 통하여 취득한 정보에 대해서 외부에 누설하거나 유출하지 않습니다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또한 관리적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물리적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기술적 관점의 기밀보안체계를 유지할 수 있도록 참여인력을 집중관리하고 필요에 따라 보안교육 및 보안점검을 포함하는 보안계획을 수립하여 한국과학기술원의 협의을 통해 시행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7" name="그룹 79"/>
          <p:cNvGrpSpPr/>
          <p:nvPr/>
        </p:nvGrpSpPr>
        <p:grpSpPr>
          <a:xfrm>
            <a:off x="2742925" y="2412653"/>
            <a:ext cx="4171994" cy="3167856"/>
            <a:chOff x="1835745" y="7612134"/>
            <a:chExt cx="1541265" cy="2323306"/>
          </a:xfrm>
        </p:grpSpPr>
        <p:sp>
          <p:nvSpPr>
            <p:cNvPr id="42" name="AutoShape 321"/>
            <p:cNvSpPr>
              <a:spLocks noChangeArrowheads="1"/>
            </p:cNvSpPr>
            <p:nvPr/>
          </p:nvSpPr>
          <p:spPr bwMode="auto">
            <a:xfrm>
              <a:off x="1840903" y="7780256"/>
              <a:ext cx="1530948" cy="2155184"/>
            </a:xfrm>
            <a:prstGeom prst="roundRect">
              <a:avLst>
                <a:gd name="adj" fmla="val 1375"/>
              </a:avLst>
            </a:prstGeom>
            <a:solidFill>
              <a:schemeClr val="bg1"/>
            </a:solidFill>
            <a:ln w="63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154800"/>
            <a:lstStyle/>
            <a:p>
              <a:pPr latinLnBrk="0">
                <a:lnSpc>
                  <a:spcPct val="120000"/>
                </a:lnSpc>
                <a:spcBef>
                  <a:spcPct val="20000"/>
                </a:spcBef>
                <a:buFont typeface="Wingdings" pitchFamily="2" charset="2"/>
                <a:buNone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 flipH="1">
              <a:off x="1835745" y="7612134"/>
              <a:ext cx="1541265" cy="414404"/>
            </a:xfrm>
            <a:prstGeom prst="round2SameRect">
              <a:avLst>
                <a:gd name="adj1" fmla="val 0"/>
                <a:gd name="adj2" fmla="val 14133"/>
              </a:avLst>
            </a:prstGeom>
            <a:solidFill>
              <a:srgbClr val="092F19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사업수행 시 </a:t>
              </a:r>
            </a:p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무사고 철통보안 체계 수립</a:t>
              </a:r>
            </a:p>
          </p:txBody>
        </p:sp>
      </p:grpSp>
      <p:grpSp>
        <p:nvGrpSpPr>
          <p:cNvPr id="8" name="그룹 83"/>
          <p:cNvGrpSpPr/>
          <p:nvPr/>
        </p:nvGrpSpPr>
        <p:grpSpPr>
          <a:xfrm>
            <a:off x="7021105" y="2412653"/>
            <a:ext cx="2030331" cy="3167856"/>
            <a:chOff x="3457177" y="7612134"/>
            <a:chExt cx="1541265" cy="2323306"/>
          </a:xfrm>
        </p:grpSpPr>
        <p:sp>
          <p:nvSpPr>
            <p:cNvPr id="40" name="AutoShape 321"/>
            <p:cNvSpPr>
              <a:spLocks noChangeArrowheads="1"/>
            </p:cNvSpPr>
            <p:nvPr/>
          </p:nvSpPr>
          <p:spPr bwMode="auto">
            <a:xfrm>
              <a:off x="3462336" y="7780256"/>
              <a:ext cx="1530948" cy="2155184"/>
            </a:xfrm>
            <a:prstGeom prst="roundRect">
              <a:avLst>
                <a:gd name="adj" fmla="val 1375"/>
              </a:avLst>
            </a:prstGeom>
            <a:solidFill>
              <a:schemeClr val="bg1"/>
            </a:solidFill>
            <a:ln w="63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154800"/>
            <a:lstStyle/>
            <a:p>
              <a:pPr latinLnBrk="0">
                <a:lnSpc>
                  <a:spcPct val="120000"/>
                </a:lnSpc>
                <a:spcBef>
                  <a:spcPct val="20000"/>
                </a:spcBef>
                <a:buFont typeface="Wingdings" pitchFamily="2" charset="2"/>
                <a:buNone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 flipH="1">
              <a:off x="3457177" y="7612134"/>
              <a:ext cx="1541265" cy="414404"/>
            </a:xfrm>
            <a:prstGeom prst="round2SameRect">
              <a:avLst>
                <a:gd name="adj1" fmla="val 0"/>
                <a:gd name="adj2" fmla="val 14133"/>
              </a:avLst>
            </a:prstGeom>
            <a:solidFill>
              <a:srgbClr val="092F19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사업수행 후 </a:t>
              </a:r>
            </a:p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정보자산 삭제</a:t>
              </a:r>
            </a:p>
          </p:txBody>
        </p:sp>
      </p:grpSp>
      <p:grpSp>
        <p:nvGrpSpPr>
          <p:cNvPr id="9" name="그룹 87"/>
          <p:cNvGrpSpPr/>
          <p:nvPr/>
        </p:nvGrpSpPr>
        <p:grpSpPr>
          <a:xfrm>
            <a:off x="606410" y="2412656"/>
            <a:ext cx="2030331" cy="3167856"/>
            <a:chOff x="214313" y="7612133"/>
            <a:chExt cx="1541265" cy="2323305"/>
          </a:xfrm>
        </p:grpSpPr>
        <p:sp>
          <p:nvSpPr>
            <p:cNvPr id="38" name="AutoShape 321"/>
            <p:cNvSpPr>
              <a:spLocks noChangeArrowheads="1"/>
            </p:cNvSpPr>
            <p:nvPr/>
          </p:nvSpPr>
          <p:spPr bwMode="auto">
            <a:xfrm>
              <a:off x="219471" y="7780254"/>
              <a:ext cx="1530948" cy="2155184"/>
            </a:xfrm>
            <a:prstGeom prst="roundRect">
              <a:avLst>
                <a:gd name="adj" fmla="val 1375"/>
              </a:avLst>
            </a:prstGeom>
            <a:solidFill>
              <a:schemeClr val="bg1"/>
            </a:solidFill>
            <a:ln w="6350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154800"/>
            <a:lstStyle/>
            <a:p>
              <a:pPr latinLnBrk="0">
                <a:lnSpc>
                  <a:spcPct val="120000"/>
                </a:lnSpc>
                <a:spcBef>
                  <a:spcPct val="20000"/>
                </a:spcBef>
                <a:buFont typeface="Wingdings" pitchFamily="2" charset="2"/>
                <a:buNone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9" name="양쪽 모서리가 둥근 사각형 38"/>
            <p:cNvSpPr/>
            <p:nvPr/>
          </p:nvSpPr>
          <p:spPr>
            <a:xfrm flipH="1">
              <a:off x="214313" y="7612133"/>
              <a:ext cx="1541265" cy="414404"/>
            </a:xfrm>
            <a:prstGeom prst="round2SameRect">
              <a:avLst>
                <a:gd name="adj1" fmla="val 0"/>
                <a:gd name="adj2" fmla="val 14133"/>
              </a:avLst>
            </a:prstGeom>
            <a:solidFill>
              <a:srgbClr val="092F19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사업수행 전</a:t>
              </a:r>
            </a:p>
            <a:p>
              <a:pPr algn="ctr" latinLnBrk="0"/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기밀보안체계 보증</a:t>
              </a:r>
            </a:p>
          </p:txBody>
        </p:sp>
      </p:grpSp>
      <p:sp>
        <p:nvSpPr>
          <p:cNvPr id="10" name="Rectangle 911"/>
          <p:cNvSpPr>
            <a:spLocks noChangeArrowheads="1"/>
          </p:cNvSpPr>
          <p:nvPr/>
        </p:nvSpPr>
        <p:spPr bwMode="auto">
          <a:xfrm>
            <a:off x="791576" y="3117765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보안서약서 및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보안각서 작성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11"/>
          <p:cNvSpPr>
            <a:spLocks noChangeArrowheads="1"/>
          </p:cNvSpPr>
          <p:nvPr/>
        </p:nvSpPr>
        <p:spPr bwMode="auto">
          <a:xfrm>
            <a:off x="791576" y="3725801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인원보안 명시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911"/>
          <p:cNvSpPr>
            <a:spLocks noChangeArrowheads="1"/>
          </p:cNvSpPr>
          <p:nvPr/>
        </p:nvSpPr>
        <p:spPr bwMode="auto">
          <a:xfrm>
            <a:off x="791576" y="4333838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신원진술서 작성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911"/>
          <p:cNvSpPr>
            <a:spLocks noChangeArrowheads="1"/>
          </p:cNvSpPr>
          <p:nvPr/>
        </p:nvSpPr>
        <p:spPr bwMode="auto">
          <a:xfrm>
            <a:off x="791576" y="4941874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하도급계약 보안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911"/>
          <p:cNvSpPr>
            <a:spLocks noChangeArrowheads="1"/>
          </p:cNvSpPr>
          <p:nvPr/>
        </p:nvSpPr>
        <p:spPr bwMode="auto">
          <a:xfrm>
            <a:off x="7206271" y="3117765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중간 최종산출물 폐기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Rectangle 911"/>
          <p:cNvSpPr>
            <a:spLocks noChangeArrowheads="1"/>
          </p:cNvSpPr>
          <p:nvPr/>
        </p:nvSpPr>
        <p:spPr bwMode="auto">
          <a:xfrm>
            <a:off x="7206271" y="3725801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제반 자료 반납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Rectangle 911"/>
          <p:cNvSpPr>
            <a:spLocks noChangeArrowheads="1"/>
          </p:cNvSpPr>
          <p:nvPr/>
        </p:nvSpPr>
        <p:spPr bwMode="auto">
          <a:xfrm>
            <a:off x="7206271" y="4333838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전자기록 삭제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Rectangle 911"/>
          <p:cNvSpPr>
            <a:spLocks noChangeArrowheads="1"/>
          </p:cNvSpPr>
          <p:nvPr/>
        </p:nvSpPr>
        <p:spPr bwMode="auto">
          <a:xfrm>
            <a:off x="7206271" y="4941874"/>
            <a:ext cx="1659999" cy="49135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확약서 제출 및 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  <a:p>
            <a:pPr algn="ctr" latinLnBrk="0"/>
            <a:r>
              <a:rPr lang="ko-KR" altLang="en-US" sz="1000" b="0" dirty="0">
                <a:solidFill>
                  <a:srgbClr val="000000"/>
                </a:solidFill>
                <a:latin typeface="+mn-ea"/>
              </a:rPr>
              <a:t>보안재교육</a:t>
            </a:r>
            <a:endParaRPr lang="en-US" altLang="ko-KR" sz="1000" b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8" name="그룹 4"/>
          <p:cNvGrpSpPr/>
          <p:nvPr/>
        </p:nvGrpSpPr>
        <p:grpSpPr>
          <a:xfrm>
            <a:off x="2869759" y="3076823"/>
            <a:ext cx="1264786" cy="1159437"/>
            <a:chOff x="2016113" y="5464903"/>
            <a:chExt cx="1074617" cy="850331"/>
          </a:xfrm>
        </p:grpSpPr>
        <p:sp>
          <p:nvSpPr>
            <p:cNvPr id="36" name="AutoShape 353"/>
            <p:cNvSpPr>
              <a:spLocks noChangeArrowheads="1"/>
            </p:cNvSpPr>
            <p:nvPr/>
          </p:nvSpPr>
          <p:spPr bwMode="auto">
            <a:xfrm>
              <a:off x="2016113" y="5600752"/>
              <a:ext cx="1074617" cy="714482"/>
            </a:xfrm>
            <a:prstGeom prst="roundRect">
              <a:avLst>
                <a:gd name="adj" fmla="val 2259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prstShdw prst="shdw17" dist="12700" dir="5400000">
                <a:srgbClr val="C0C0C0"/>
              </a:prstShdw>
            </a:effectLst>
            <a:extLst/>
          </p:spPr>
          <p:txBody>
            <a:bodyPr lIns="54000" tIns="180000" rIns="54000" bIns="36000"/>
            <a:lstStyle/>
            <a:p>
              <a:pPr marL="88900" indent="-88900" fontAlgn="ctr" latinLnBrk="0">
                <a:spcBef>
                  <a:spcPts val="200"/>
                </a:spcBef>
                <a:buClr>
                  <a:srgbClr val="000000"/>
                </a:buClr>
                <a:buFontTx/>
                <a:buChar char="•"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7" name="AutoShape 257"/>
            <p:cNvSpPr>
              <a:spLocks noChangeArrowheads="1"/>
            </p:cNvSpPr>
            <p:nvPr/>
          </p:nvSpPr>
          <p:spPr bwMode="auto">
            <a:xfrm>
              <a:off x="2016113" y="5464903"/>
              <a:ext cx="1074617" cy="227248"/>
            </a:xfrm>
            <a:prstGeom prst="roundRect">
              <a:avLst>
                <a:gd name="adj" fmla="val 10736"/>
              </a:avLst>
            </a:prstGeom>
            <a:solidFill>
              <a:srgbClr val="7CA22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참여인원보안</a:t>
              </a:r>
            </a:p>
          </p:txBody>
        </p:sp>
      </p:grpSp>
      <p:grpSp>
        <p:nvGrpSpPr>
          <p:cNvPr id="19" name="그룹 101"/>
          <p:cNvGrpSpPr/>
          <p:nvPr/>
        </p:nvGrpSpPr>
        <p:grpSpPr>
          <a:xfrm>
            <a:off x="5525043" y="3076823"/>
            <a:ext cx="1264786" cy="1159437"/>
            <a:chOff x="2016113" y="5464903"/>
            <a:chExt cx="1074617" cy="850331"/>
          </a:xfrm>
        </p:grpSpPr>
        <p:sp>
          <p:nvSpPr>
            <p:cNvPr id="34" name="AutoShape 353"/>
            <p:cNvSpPr>
              <a:spLocks noChangeArrowheads="1"/>
            </p:cNvSpPr>
            <p:nvPr/>
          </p:nvSpPr>
          <p:spPr bwMode="auto">
            <a:xfrm>
              <a:off x="2016113" y="5600752"/>
              <a:ext cx="1074617" cy="714482"/>
            </a:xfrm>
            <a:prstGeom prst="roundRect">
              <a:avLst>
                <a:gd name="adj" fmla="val 2259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prstShdw prst="shdw17" dist="12700" dir="5400000">
                <a:srgbClr val="C0C0C0"/>
              </a:prstShdw>
            </a:effectLst>
            <a:extLst/>
          </p:spPr>
          <p:txBody>
            <a:bodyPr lIns="54000" tIns="180000" rIns="54000" bIns="36000"/>
            <a:lstStyle/>
            <a:p>
              <a:pPr marL="88900" indent="-88900" fontAlgn="ctr" latinLnBrk="0">
                <a:spcBef>
                  <a:spcPts val="200"/>
                </a:spcBef>
                <a:buClr>
                  <a:srgbClr val="000000"/>
                </a:buClr>
                <a:buFontTx/>
                <a:buChar char="•"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5" name="AutoShape 257"/>
            <p:cNvSpPr>
              <a:spLocks noChangeArrowheads="1"/>
            </p:cNvSpPr>
            <p:nvPr/>
          </p:nvSpPr>
          <p:spPr bwMode="auto">
            <a:xfrm>
              <a:off x="2016113" y="5464903"/>
              <a:ext cx="1074617" cy="227248"/>
            </a:xfrm>
            <a:prstGeom prst="roundRect">
              <a:avLst>
                <a:gd name="adj" fmla="val 10736"/>
              </a:avLst>
            </a:prstGeom>
            <a:solidFill>
              <a:srgbClr val="7CA22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통신망보안</a:t>
              </a:r>
            </a:p>
          </p:txBody>
        </p:sp>
      </p:grpSp>
      <p:grpSp>
        <p:nvGrpSpPr>
          <p:cNvPr id="20" name="그룹 104"/>
          <p:cNvGrpSpPr/>
          <p:nvPr/>
        </p:nvGrpSpPr>
        <p:grpSpPr>
          <a:xfrm>
            <a:off x="2869759" y="4299450"/>
            <a:ext cx="1264786" cy="1159437"/>
            <a:chOff x="2016113" y="5464903"/>
            <a:chExt cx="1074617" cy="850331"/>
          </a:xfrm>
        </p:grpSpPr>
        <p:sp>
          <p:nvSpPr>
            <p:cNvPr id="32" name="AutoShape 353"/>
            <p:cNvSpPr>
              <a:spLocks noChangeArrowheads="1"/>
            </p:cNvSpPr>
            <p:nvPr/>
          </p:nvSpPr>
          <p:spPr bwMode="auto">
            <a:xfrm>
              <a:off x="2016113" y="5600752"/>
              <a:ext cx="1074617" cy="714482"/>
            </a:xfrm>
            <a:prstGeom prst="roundRect">
              <a:avLst>
                <a:gd name="adj" fmla="val 2259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prstShdw prst="shdw17" dist="12700" dir="5400000">
                <a:srgbClr val="C0C0C0"/>
              </a:prstShdw>
            </a:effectLst>
            <a:extLst/>
          </p:spPr>
          <p:txBody>
            <a:bodyPr lIns="54000" tIns="180000" rIns="54000" bIns="36000"/>
            <a:lstStyle/>
            <a:p>
              <a:pPr marL="88900" indent="-88900" fontAlgn="ctr" latinLnBrk="0">
                <a:spcBef>
                  <a:spcPts val="200"/>
                </a:spcBef>
                <a:buClr>
                  <a:srgbClr val="000000"/>
                </a:buClr>
                <a:buFontTx/>
                <a:buChar char="•"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3" name="AutoShape 257"/>
            <p:cNvSpPr>
              <a:spLocks noChangeArrowheads="1"/>
            </p:cNvSpPr>
            <p:nvPr/>
          </p:nvSpPr>
          <p:spPr bwMode="auto">
            <a:xfrm>
              <a:off x="2016113" y="5464903"/>
              <a:ext cx="1074617" cy="227248"/>
            </a:xfrm>
            <a:prstGeom prst="roundRect">
              <a:avLst>
                <a:gd name="adj" fmla="val 10736"/>
              </a:avLst>
            </a:prstGeom>
            <a:solidFill>
              <a:srgbClr val="7CA22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장비</a:t>
              </a:r>
              <a:r>
                <a:rPr lang="en-US" altLang="ko-KR" sz="1000" b="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사무실보안</a:t>
              </a:r>
            </a:p>
          </p:txBody>
        </p:sp>
      </p:grpSp>
      <p:grpSp>
        <p:nvGrpSpPr>
          <p:cNvPr id="21" name="그룹 107"/>
          <p:cNvGrpSpPr/>
          <p:nvPr/>
        </p:nvGrpSpPr>
        <p:grpSpPr>
          <a:xfrm>
            <a:off x="5525043" y="4299450"/>
            <a:ext cx="1264786" cy="1159437"/>
            <a:chOff x="2016113" y="5464903"/>
            <a:chExt cx="1074617" cy="850331"/>
          </a:xfrm>
        </p:grpSpPr>
        <p:sp>
          <p:nvSpPr>
            <p:cNvPr id="30" name="AutoShape 353"/>
            <p:cNvSpPr>
              <a:spLocks noChangeArrowheads="1"/>
            </p:cNvSpPr>
            <p:nvPr/>
          </p:nvSpPr>
          <p:spPr bwMode="auto">
            <a:xfrm>
              <a:off x="2016113" y="5600752"/>
              <a:ext cx="1074617" cy="714482"/>
            </a:xfrm>
            <a:prstGeom prst="roundRect">
              <a:avLst>
                <a:gd name="adj" fmla="val 2259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prstShdw prst="shdw17" dist="12700" dir="5400000">
                <a:srgbClr val="C0C0C0"/>
              </a:prstShdw>
            </a:effectLst>
            <a:extLst/>
          </p:spPr>
          <p:txBody>
            <a:bodyPr lIns="54000" tIns="180000" rIns="54000" bIns="36000"/>
            <a:lstStyle/>
            <a:p>
              <a:pPr marL="88900" indent="-88900" fontAlgn="ctr" latinLnBrk="0">
                <a:spcBef>
                  <a:spcPts val="200"/>
                </a:spcBef>
                <a:buClr>
                  <a:srgbClr val="000000"/>
                </a:buClr>
                <a:buFontTx/>
                <a:buChar char="•"/>
              </a:pP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1" name="AutoShape 257"/>
            <p:cNvSpPr>
              <a:spLocks noChangeArrowheads="1"/>
            </p:cNvSpPr>
            <p:nvPr/>
          </p:nvSpPr>
          <p:spPr bwMode="auto">
            <a:xfrm>
              <a:off x="2016113" y="5464903"/>
              <a:ext cx="1074617" cy="227248"/>
            </a:xfrm>
            <a:prstGeom prst="roundRect">
              <a:avLst>
                <a:gd name="adj" fmla="val 10736"/>
              </a:avLst>
            </a:prstGeom>
            <a:solidFill>
              <a:srgbClr val="7CA228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000" b="0" dirty="0">
                  <a:solidFill>
                    <a:schemeClr val="bg1"/>
                  </a:solidFill>
                  <a:latin typeface="+mn-ea"/>
                </a:rPr>
                <a:t>내부정보유출방지</a:t>
              </a:r>
            </a:p>
          </p:txBody>
        </p:sp>
      </p:grpSp>
      <p:pic>
        <p:nvPicPr>
          <p:cNvPr id="22" name="Picture 212" descr="그림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66" y="3486097"/>
            <a:ext cx="859671" cy="6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09" descr="K-3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90" y="4697137"/>
            <a:ext cx="802688" cy="72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93" descr="Disk-256x2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74" y="4715677"/>
            <a:ext cx="643370" cy="66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93" descr="PortableComputer_25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44" y="3454816"/>
            <a:ext cx="631539" cy="653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그룹 6"/>
          <p:cNvGrpSpPr/>
          <p:nvPr/>
        </p:nvGrpSpPr>
        <p:grpSpPr>
          <a:xfrm>
            <a:off x="4282853" y="3173951"/>
            <a:ext cx="1093885" cy="2187808"/>
            <a:chOff x="3060229" y="5454836"/>
            <a:chExt cx="686728" cy="1604539"/>
          </a:xfrm>
        </p:grpSpPr>
        <p:sp>
          <p:nvSpPr>
            <p:cNvPr id="27" name="Rectangle 911"/>
            <p:cNvSpPr>
              <a:spLocks noChangeArrowheads="1"/>
            </p:cNvSpPr>
            <p:nvPr/>
          </p:nvSpPr>
          <p:spPr bwMode="auto">
            <a:xfrm>
              <a:off x="3060229" y="5454836"/>
              <a:ext cx="686728" cy="468000"/>
            </a:xfrm>
            <a:prstGeom prst="rect">
              <a:avLst/>
            </a:prstGeom>
            <a:solidFill>
              <a:srgbClr val="C6DC94"/>
            </a:solidFill>
            <a:ln w="63500">
              <a:solidFill>
                <a:srgbClr val="C5DD8F">
                  <a:alpha val="37000"/>
                </a:srgbClr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관리적</a:t>
              </a:r>
              <a:endParaRPr lang="en-US" altLang="ko-KR" sz="1000" b="0" dirty="0" smtClean="0">
                <a:solidFill>
                  <a:srgbClr val="000000"/>
                </a:solidFill>
                <a:latin typeface="+mn-ea"/>
              </a:endParaRPr>
            </a:p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보안통제</a:t>
              </a: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8" name="Rectangle 911"/>
            <p:cNvSpPr>
              <a:spLocks noChangeArrowheads="1"/>
            </p:cNvSpPr>
            <p:nvPr/>
          </p:nvSpPr>
          <p:spPr bwMode="auto">
            <a:xfrm>
              <a:off x="3060229" y="6023105"/>
              <a:ext cx="686728" cy="468000"/>
            </a:xfrm>
            <a:prstGeom prst="rect">
              <a:avLst/>
            </a:prstGeom>
            <a:solidFill>
              <a:srgbClr val="C6DC94"/>
            </a:solidFill>
            <a:ln w="63500">
              <a:solidFill>
                <a:srgbClr val="C5DD8F">
                  <a:alpha val="37000"/>
                </a:srgbClr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물리적</a:t>
              </a:r>
              <a:endParaRPr lang="en-US" altLang="ko-KR" sz="1000" b="0" dirty="0" smtClean="0">
                <a:solidFill>
                  <a:srgbClr val="000000"/>
                </a:solidFill>
                <a:latin typeface="+mn-ea"/>
              </a:endParaRPr>
            </a:p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보안통제</a:t>
              </a: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9" name="Rectangle 911"/>
            <p:cNvSpPr>
              <a:spLocks noChangeArrowheads="1"/>
            </p:cNvSpPr>
            <p:nvPr/>
          </p:nvSpPr>
          <p:spPr bwMode="auto">
            <a:xfrm>
              <a:off x="3060229" y="6591375"/>
              <a:ext cx="686728" cy="468000"/>
            </a:xfrm>
            <a:prstGeom prst="rect">
              <a:avLst/>
            </a:prstGeom>
            <a:solidFill>
              <a:srgbClr val="C6DC94"/>
            </a:solidFill>
            <a:ln w="63500">
              <a:solidFill>
                <a:srgbClr val="C5DD8F">
                  <a:alpha val="37000"/>
                </a:srgbClr>
              </a:solidFill>
            </a:ln>
            <a:effectLst/>
          </p:spPr>
          <p:txBody>
            <a:bodyPr wrap="none" lIns="0" tIns="0" rIns="0" bIns="0" anchor="ctr"/>
            <a:lstStyle/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기술적</a:t>
              </a:r>
              <a:endParaRPr lang="en-US" altLang="ko-KR" sz="1000" b="0" dirty="0" smtClean="0">
                <a:solidFill>
                  <a:srgbClr val="000000"/>
                </a:solidFill>
                <a:latin typeface="+mn-ea"/>
              </a:endParaRPr>
            </a:p>
            <a:p>
              <a:pPr algn="ctr" latinLnBrk="0"/>
              <a:r>
                <a:rPr lang="ko-KR" altLang="en-US" sz="1000" b="0" dirty="0" smtClean="0">
                  <a:solidFill>
                    <a:srgbClr val="000000"/>
                  </a:solidFill>
                  <a:latin typeface="+mn-ea"/>
                </a:rPr>
                <a:t>보안통제</a:t>
              </a:r>
              <a:endParaRPr lang="en-US" altLang="ko-KR" sz="1000" b="0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6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DB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보안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: DB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및 웹 취약점 보안방안 고려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국가지정 정보보호컨설팅 전문업체에 의한 체계적인 보안 취약점 진단을 수행하고 취약점 진단결과에 대한 원인분석과 보안 조치 가이드라인 제시를 통해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건국대학교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산학협력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홈페이지의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보안 수준을 향상시키도록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83204" y="2102757"/>
            <a:ext cx="8468232" cy="3972395"/>
            <a:chOff x="679601" y="2599209"/>
            <a:chExt cx="8890477" cy="3972395"/>
          </a:xfrm>
        </p:grpSpPr>
        <p:grpSp>
          <p:nvGrpSpPr>
            <p:cNvPr id="5" name="그룹 4"/>
            <p:cNvGrpSpPr/>
            <p:nvPr/>
          </p:nvGrpSpPr>
          <p:grpSpPr>
            <a:xfrm>
              <a:off x="679601" y="2599209"/>
              <a:ext cx="8890477" cy="3481295"/>
              <a:chOff x="679601" y="2599209"/>
              <a:chExt cx="7950441" cy="4183106"/>
            </a:xfrm>
          </p:grpSpPr>
          <p:sp>
            <p:nvSpPr>
              <p:cNvPr id="7" name="AutoShape 24"/>
              <p:cNvSpPr>
                <a:spLocks noChangeArrowheads="1"/>
              </p:cNvSpPr>
              <p:nvPr/>
            </p:nvSpPr>
            <p:spPr bwMode="gray">
              <a:xfrm>
                <a:off x="4505061" y="2733450"/>
                <a:ext cx="4009507" cy="589777"/>
              </a:xfrm>
              <a:prstGeom prst="roundRect">
                <a:avLst>
                  <a:gd name="adj" fmla="val 5810"/>
                </a:avLst>
              </a:prstGeom>
              <a:solidFill>
                <a:schemeClr val="bg1"/>
              </a:solidFill>
              <a:ln w="19050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11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범위 및 대상선정</a:t>
                </a:r>
              </a:p>
            </p:txBody>
          </p:sp>
          <p:sp>
            <p:nvSpPr>
              <p:cNvPr id="8" name="AutoShape 25"/>
              <p:cNvSpPr>
                <a:spLocks noChangeArrowheads="1"/>
              </p:cNvSpPr>
              <p:nvPr/>
            </p:nvSpPr>
            <p:spPr bwMode="gray">
              <a:xfrm>
                <a:off x="4505061" y="6163374"/>
                <a:ext cx="4009507" cy="339122"/>
              </a:xfrm>
              <a:prstGeom prst="roundRect">
                <a:avLst>
                  <a:gd name="adj" fmla="val 5907"/>
                </a:avLst>
              </a:prstGeom>
              <a:solidFill>
                <a:schemeClr val="bg1"/>
              </a:solidFill>
              <a:ln w="19050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11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보안 조치 및 가이드 라인 제공</a:t>
                </a:r>
              </a:p>
            </p:txBody>
          </p:sp>
          <p:sp>
            <p:nvSpPr>
              <p:cNvPr id="9" name="Rectangle 26"/>
              <p:cNvSpPr>
                <a:spLocks noChangeArrowheads="1"/>
              </p:cNvSpPr>
              <p:nvPr/>
            </p:nvSpPr>
            <p:spPr bwMode="gray">
              <a:xfrm>
                <a:off x="4509116" y="3725014"/>
                <a:ext cx="4003061" cy="128276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4000" tIns="0" rIns="0" bIns="0" anchor="ctr"/>
              <a:lstStyle/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 취약점 진단 툴을 활용하여 웹 상의 </a:t>
                </a:r>
                <a:r>
                  <a:rPr lang="ko-KR" altLang="en-US" sz="10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취약점을 진단</a:t>
                </a:r>
                <a:endParaRPr lang="ko-KR" altLang="en-US" sz="10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국가에서 지정한 정보보호컨설팅 </a:t>
                </a:r>
                <a:r>
                  <a:rPr lang="ko-KR" altLang="en-US" sz="10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전문업체를  </a:t>
                </a: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통한 취약점  점검</a:t>
                </a:r>
              </a:p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 노출진단 체크리스트 활용</a:t>
                </a:r>
              </a:p>
            </p:txBody>
          </p:sp>
          <p:sp>
            <p:nvSpPr>
              <p:cNvPr id="10" name="AutoShape 27"/>
              <p:cNvSpPr>
                <a:spLocks noChangeArrowheads="1"/>
              </p:cNvSpPr>
              <p:nvPr/>
            </p:nvSpPr>
            <p:spPr bwMode="gray">
              <a:xfrm>
                <a:off x="4505061" y="3430124"/>
                <a:ext cx="4009507" cy="313319"/>
              </a:xfrm>
              <a:prstGeom prst="roundRect">
                <a:avLst>
                  <a:gd name="adj" fmla="val 7843"/>
                </a:avLst>
              </a:prstGeom>
              <a:solidFill>
                <a:schemeClr val="bg1"/>
              </a:solidFill>
              <a:ln w="19050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11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진단</a:t>
                </a:r>
              </a:p>
            </p:txBody>
          </p:sp>
          <p:sp>
            <p:nvSpPr>
              <p:cNvPr id="11" name="Rectangle 28"/>
              <p:cNvSpPr>
                <a:spLocks noChangeArrowheads="1"/>
              </p:cNvSpPr>
              <p:nvPr/>
            </p:nvSpPr>
            <p:spPr bwMode="gray">
              <a:xfrm>
                <a:off x="4521285" y="5415094"/>
                <a:ext cx="3988880" cy="6432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44000" tIns="0" rIns="0" bIns="0" anchor="ctr"/>
              <a:lstStyle/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진단 결과 분석 및 문제점 도출</a:t>
                </a:r>
              </a:p>
              <a:p>
                <a:pPr marL="88900" indent="-88900" algn="l" latinLnBrk="0">
                  <a:lnSpc>
                    <a:spcPct val="120000"/>
                  </a:lnSpc>
                  <a:buFontTx/>
                  <a:buChar char="•"/>
                </a:pP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취약점에 대한 원인 분석 및 해결방안</a:t>
                </a:r>
                <a:r>
                  <a:rPr lang="en-US" altLang="ko-KR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(Safeguard) </a:t>
                </a:r>
                <a:r>
                  <a:rPr lang="ko-KR" altLang="en-US" sz="10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도출</a:t>
                </a:r>
              </a:p>
            </p:txBody>
          </p:sp>
          <p:sp>
            <p:nvSpPr>
              <p:cNvPr id="12" name="AutoShape 29"/>
              <p:cNvSpPr>
                <a:spLocks noChangeArrowheads="1"/>
              </p:cNvSpPr>
              <p:nvPr/>
            </p:nvSpPr>
            <p:spPr bwMode="gray">
              <a:xfrm>
                <a:off x="4505061" y="5090717"/>
                <a:ext cx="4009507" cy="313319"/>
              </a:xfrm>
              <a:prstGeom prst="roundRect">
                <a:avLst>
                  <a:gd name="adj" fmla="val 7843"/>
                </a:avLst>
              </a:prstGeom>
              <a:solidFill>
                <a:schemeClr val="bg1"/>
              </a:solidFill>
              <a:ln w="19050" algn="ctr">
                <a:solidFill>
                  <a:schemeClr val="accent3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pPr algn="ctr"/>
                <a:r>
                  <a:rPr lang="ko-KR" altLang="en-US" sz="11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진단 결과 분석</a:t>
                </a:r>
              </a:p>
            </p:txBody>
          </p:sp>
          <p:sp>
            <p:nvSpPr>
              <p:cNvPr id="13" name="AutoShape 32"/>
              <p:cNvSpPr>
                <a:spLocks noChangeArrowheads="1"/>
              </p:cNvSpPr>
              <p:nvPr/>
            </p:nvSpPr>
            <p:spPr bwMode="gray">
              <a:xfrm rot="5400000">
                <a:off x="3221054" y="4146555"/>
                <a:ext cx="690145" cy="1727800"/>
              </a:xfrm>
              <a:prstGeom prst="chevron">
                <a:avLst>
                  <a:gd name="adj" fmla="val 12671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AutoShape 33"/>
              <p:cNvSpPr>
                <a:spLocks noChangeArrowheads="1"/>
              </p:cNvSpPr>
              <p:nvPr/>
            </p:nvSpPr>
            <p:spPr bwMode="gray">
              <a:xfrm rot="5400000">
                <a:off x="3221054" y="2877986"/>
                <a:ext cx="690145" cy="1727800"/>
              </a:xfrm>
              <a:prstGeom prst="chevron">
                <a:avLst>
                  <a:gd name="adj" fmla="val 12671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AutoShape 34"/>
              <p:cNvSpPr>
                <a:spLocks noChangeArrowheads="1"/>
              </p:cNvSpPr>
              <p:nvPr/>
            </p:nvSpPr>
            <p:spPr bwMode="gray">
              <a:xfrm rot="5400000">
                <a:off x="3223108" y="3510468"/>
                <a:ext cx="688343" cy="1727800"/>
              </a:xfrm>
              <a:prstGeom prst="chevron">
                <a:avLst>
                  <a:gd name="adj" fmla="val 1267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AutoShape 35"/>
              <p:cNvSpPr>
                <a:spLocks noChangeArrowheads="1"/>
              </p:cNvSpPr>
              <p:nvPr/>
            </p:nvSpPr>
            <p:spPr bwMode="gray">
              <a:xfrm rot="5400000">
                <a:off x="3221054" y="4780840"/>
                <a:ext cx="690145" cy="1727800"/>
              </a:xfrm>
              <a:prstGeom prst="chevron">
                <a:avLst>
                  <a:gd name="adj" fmla="val 12671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AutoShape 36"/>
              <p:cNvSpPr>
                <a:spLocks noChangeArrowheads="1"/>
              </p:cNvSpPr>
              <p:nvPr/>
            </p:nvSpPr>
            <p:spPr bwMode="gray">
              <a:xfrm rot="5400000">
                <a:off x="3214098" y="2232889"/>
                <a:ext cx="706363" cy="1727800"/>
              </a:xfrm>
              <a:prstGeom prst="homePlate">
                <a:avLst>
                  <a:gd name="adj" fmla="val 12611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 b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AutoShape 37"/>
              <p:cNvSpPr>
                <a:spLocks noChangeArrowheads="1"/>
              </p:cNvSpPr>
              <p:nvPr/>
            </p:nvSpPr>
            <p:spPr bwMode="gray">
              <a:xfrm rot="5400000">
                <a:off x="3221054" y="5413323"/>
                <a:ext cx="690145" cy="1727800"/>
              </a:xfrm>
              <a:prstGeom prst="chevron">
                <a:avLst>
                  <a:gd name="adj" fmla="val 12671"/>
                </a:avLst>
              </a:prstGeom>
              <a:solidFill>
                <a:srgbClr val="092F1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 defTabSz="922338" latinLnBrk="0"/>
                <a:endParaRPr lang="ko-KR" altLang="ko-KR" sz="90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Rectangle 38"/>
              <p:cNvSpPr>
                <a:spLocks noChangeArrowheads="1"/>
              </p:cNvSpPr>
              <p:nvPr/>
            </p:nvSpPr>
            <p:spPr bwMode="gray">
              <a:xfrm rot="5400000">
                <a:off x="3395835" y="2712776"/>
                <a:ext cx="338554" cy="7453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9ECF3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범위 및 대상</a:t>
                </a:r>
              </a:p>
              <a:p>
                <a:pPr algn="ctr" latinLnBrk="0"/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선정</a:t>
                </a:r>
              </a:p>
            </p:txBody>
          </p:sp>
          <p:sp>
            <p:nvSpPr>
              <p:cNvPr id="20" name="Text Box 39"/>
              <p:cNvSpPr txBox="1">
                <a:spLocks noChangeArrowheads="1"/>
              </p:cNvSpPr>
              <p:nvPr/>
            </p:nvSpPr>
            <p:spPr bwMode="gray">
              <a:xfrm>
                <a:off x="2988166" y="3654977"/>
                <a:ext cx="1157949" cy="169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시나리오 수집</a:t>
                </a:r>
              </a:p>
            </p:txBody>
          </p:sp>
          <p:sp>
            <p:nvSpPr>
              <p:cNvPr id="21" name="Text Box 40"/>
              <p:cNvSpPr txBox="1">
                <a:spLocks noChangeArrowheads="1"/>
              </p:cNvSpPr>
              <p:nvPr/>
            </p:nvSpPr>
            <p:spPr bwMode="gray">
              <a:xfrm>
                <a:off x="3149983" y="4288988"/>
                <a:ext cx="838372" cy="1692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대상정보 수집</a:t>
                </a:r>
              </a:p>
            </p:txBody>
          </p:sp>
          <p:sp>
            <p:nvSpPr>
              <p:cNvPr id="22" name="Text Box 41"/>
              <p:cNvSpPr txBox="1">
                <a:spLocks noChangeArrowheads="1"/>
              </p:cNvSpPr>
              <p:nvPr/>
            </p:nvSpPr>
            <p:spPr bwMode="gray">
              <a:xfrm>
                <a:off x="3213465" y="6111770"/>
                <a:ext cx="705321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 점검</a:t>
                </a:r>
              </a:p>
              <a:p>
                <a:pPr algn="ctr" latinLnBrk="0"/>
                <a:r>
                  <a:rPr lang="ko-KR" altLang="en-US" sz="1100" b="1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보고서</a:t>
                </a:r>
              </a:p>
            </p:txBody>
          </p:sp>
          <p:sp>
            <p:nvSpPr>
              <p:cNvPr id="23" name="Text Box 42"/>
              <p:cNvSpPr txBox="1">
                <a:spLocks noChangeArrowheads="1"/>
              </p:cNvSpPr>
              <p:nvPr/>
            </p:nvSpPr>
            <p:spPr bwMode="gray">
              <a:xfrm>
                <a:off x="3110923" y="4882451"/>
                <a:ext cx="91852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 </a:t>
                </a:r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점검</a:t>
                </a:r>
                <a:r>
                  <a:rPr lang="en-US" altLang="ko-KR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 </a:t>
                </a:r>
                <a:endPara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latinLnBrk="0"/>
                <a:r>
                  <a:rPr lang="ko-KR" altLang="en-US" sz="11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모의 해킹 </a:t>
                </a:r>
                <a:r>
                  <a:rPr lang="ko-KR" altLang="en-US" sz="11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수행</a:t>
                </a:r>
              </a:p>
            </p:txBody>
          </p:sp>
          <p:sp>
            <p:nvSpPr>
              <p:cNvPr id="24" name="Text Box 43"/>
              <p:cNvSpPr txBox="1">
                <a:spLocks noChangeArrowheads="1"/>
              </p:cNvSpPr>
              <p:nvPr/>
            </p:nvSpPr>
            <p:spPr bwMode="gray">
              <a:xfrm>
                <a:off x="3213465" y="5479600"/>
                <a:ext cx="705321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96969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1239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7716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4193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3067050" indent="-4572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5242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9814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4386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95850" indent="-4572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100" b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취약점 점검</a:t>
                </a:r>
              </a:p>
              <a:p>
                <a:pPr algn="ctr" latinLnBrk="0"/>
                <a:r>
                  <a:rPr lang="ko-KR" altLang="en-US" sz="1100" b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결과 분석</a:t>
                </a:r>
              </a:p>
            </p:txBody>
          </p:sp>
          <p:grpSp>
            <p:nvGrpSpPr>
              <p:cNvPr id="25" name="Group 152"/>
              <p:cNvGrpSpPr>
                <a:grpSpLocks/>
              </p:cNvGrpSpPr>
              <p:nvPr/>
            </p:nvGrpSpPr>
            <p:grpSpPr bwMode="auto">
              <a:xfrm rot="5400000">
                <a:off x="4578337" y="3252626"/>
                <a:ext cx="242808" cy="223072"/>
                <a:chOff x="2419" y="3931"/>
                <a:chExt cx="87" cy="70"/>
              </a:xfrm>
            </p:grpSpPr>
            <p:sp>
              <p:nvSpPr>
                <p:cNvPr id="45" name="AutoShape 153"/>
                <p:cNvSpPr>
                  <a:spLocks noChangeArrowheads="1"/>
                </p:cNvSpPr>
                <p:nvPr/>
              </p:nvSpPr>
              <p:spPr bwMode="gray">
                <a:xfrm>
                  <a:off x="2419" y="3931"/>
                  <a:ext cx="87" cy="7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46" name="Picture 154" descr="화살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2443" y="3944"/>
                  <a:ext cx="44" cy="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6" name="Group 155"/>
              <p:cNvGrpSpPr>
                <a:grpSpLocks/>
              </p:cNvGrpSpPr>
              <p:nvPr/>
            </p:nvGrpSpPr>
            <p:grpSpPr bwMode="auto">
              <a:xfrm rot="5400000">
                <a:off x="4574150" y="4929498"/>
                <a:ext cx="251182" cy="223072"/>
                <a:chOff x="2422" y="3931"/>
                <a:chExt cx="90" cy="70"/>
              </a:xfrm>
            </p:grpSpPr>
            <p:sp>
              <p:nvSpPr>
                <p:cNvPr id="43" name="AutoShape 156"/>
                <p:cNvSpPr>
                  <a:spLocks noChangeArrowheads="1"/>
                </p:cNvSpPr>
                <p:nvPr/>
              </p:nvSpPr>
              <p:spPr bwMode="gray">
                <a:xfrm>
                  <a:off x="2422" y="3931"/>
                  <a:ext cx="90" cy="7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44" name="Picture 157" descr="화살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2443" y="3944"/>
                  <a:ext cx="44" cy="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Group 158"/>
              <p:cNvGrpSpPr>
                <a:grpSpLocks/>
              </p:cNvGrpSpPr>
              <p:nvPr/>
            </p:nvGrpSpPr>
            <p:grpSpPr bwMode="auto">
              <a:xfrm rot="5400000">
                <a:off x="4561592" y="5999784"/>
                <a:ext cx="276299" cy="223072"/>
                <a:chOff x="2416" y="3931"/>
                <a:chExt cx="99" cy="70"/>
              </a:xfrm>
            </p:grpSpPr>
            <p:sp>
              <p:nvSpPr>
                <p:cNvPr id="41" name="AutoShape 159"/>
                <p:cNvSpPr>
                  <a:spLocks noChangeArrowheads="1"/>
                </p:cNvSpPr>
                <p:nvPr/>
              </p:nvSpPr>
              <p:spPr bwMode="gray">
                <a:xfrm>
                  <a:off x="2416" y="3931"/>
                  <a:ext cx="99" cy="7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pic>
              <p:nvPicPr>
                <p:cNvPr id="42" name="Picture 160" descr="화살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2443" y="3944"/>
                  <a:ext cx="44" cy="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8" name="AutoShape 53"/>
              <p:cNvSpPr>
                <a:spLocks noChangeArrowheads="1"/>
              </p:cNvSpPr>
              <p:nvPr/>
            </p:nvSpPr>
            <p:spPr bwMode="gray">
              <a:xfrm>
                <a:off x="803362" y="2697532"/>
                <a:ext cx="1696085" cy="4008583"/>
              </a:xfrm>
              <a:prstGeom prst="roundRect">
                <a:avLst>
                  <a:gd name="adj" fmla="val 6171"/>
                </a:avLst>
              </a:prstGeom>
              <a:solidFill>
                <a:srgbClr val="EEEEE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AutoShape 69"/>
              <p:cNvSpPr>
                <a:spLocks noChangeArrowheads="1"/>
              </p:cNvSpPr>
              <p:nvPr/>
            </p:nvSpPr>
            <p:spPr bwMode="gray">
              <a:xfrm>
                <a:off x="880511" y="4620580"/>
                <a:ext cx="1518235" cy="898620"/>
              </a:xfrm>
              <a:prstGeom prst="roundRect">
                <a:avLst>
                  <a:gd name="adj" fmla="val 2296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bIns="0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" name="AutoShape 70"/>
              <p:cNvSpPr>
                <a:spLocks noChangeArrowheads="1"/>
              </p:cNvSpPr>
              <p:nvPr/>
            </p:nvSpPr>
            <p:spPr bwMode="gray">
              <a:xfrm>
                <a:off x="898146" y="4882314"/>
                <a:ext cx="1482964" cy="617692"/>
              </a:xfrm>
              <a:prstGeom prst="roundRect">
                <a:avLst>
                  <a:gd name="adj" fmla="val 2296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3500" dir="16200000" algn="ctr" rotWithShape="0">
                        <a:srgbClr val="419EEB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88900" indent="-88900" defTabSz="922338" latinLnBrk="0">
                  <a:buFontTx/>
                  <a:buChar char="•"/>
                </a:pPr>
                <a:r>
                  <a:rPr kumimoji="0" lang="ko-KR" altLang="en-US" sz="90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검색을 통한 웹 취약점 </a:t>
                </a:r>
                <a:br>
                  <a:rPr kumimoji="0" lang="ko-KR" altLang="en-US" sz="90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kumimoji="0" lang="ko-KR" altLang="en-US" sz="90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노출도 진단</a:t>
                </a:r>
              </a:p>
            </p:txBody>
          </p:sp>
          <p:sp>
            <p:nvSpPr>
              <p:cNvPr id="31" name="Text Box 71"/>
              <p:cNvSpPr txBox="1">
                <a:spLocks noChangeArrowheads="1"/>
              </p:cNvSpPr>
              <p:nvPr/>
            </p:nvSpPr>
            <p:spPr bwMode="gray">
              <a:xfrm>
                <a:off x="1061929" y="4669462"/>
                <a:ext cx="1237168" cy="1849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산학협력</a:t>
                </a:r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DB </a:t>
                </a:r>
                <a:r>
                  <a:rPr lang="ko-KR" altLang="en-US" sz="10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모바일</a:t>
                </a:r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App</a:t>
                </a:r>
                <a:endParaRPr lang="ko-KR" altLang="en-US" sz="1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AutoShape 73"/>
              <p:cNvSpPr>
                <a:spLocks noChangeArrowheads="1"/>
              </p:cNvSpPr>
              <p:nvPr/>
            </p:nvSpPr>
            <p:spPr bwMode="gray">
              <a:xfrm>
                <a:off x="898146" y="5584218"/>
                <a:ext cx="1516757" cy="953986"/>
              </a:xfrm>
              <a:prstGeom prst="roundRect">
                <a:avLst>
                  <a:gd name="adj" fmla="val 2296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bIns="0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AutoShape 74"/>
              <p:cNvSpPr>
                <a:spLocks noChangeArrowheads="1"/>
              </p:cNvSpPr>
              <p:nvPr/>
            </p:nvSpPr>
            <p:spPr bwMode="gray">
              <a:xfrm>
                <a:off x="914162" y="5871340"/>
                <a:ext cx="1483122" cy="655750"/>
              </a:xfrm>
              <a:prstGeom prst="roundRect">
                <a:avLst>
                  <a:gd name="adj" fmla="val 2296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3500" dir="16200000" algn="ctr" rotWithShape="0">
                        <a:srgbClr val="419EEB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88900" indent="-88900" defTabSz="922338" latinLnBrk="0">
                  <a:buFontTx/>
                  <a:buChar char="•"/>
                </a:pPr>
                <a:r>
                  <a:rPr kumimoji="0" lang="ko-KR" altLang="en-US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 체크리스트를 </a:t>
                </a:r>
                <a:br>
                  <a:rPr kumimoji="0" lang="ko-KR" altLang="en-US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kumimoji="0" lang="ko-KR" altLang="en-US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통한 진단</a:t>
                </a:r>
              </a:p>
            </p:txBody>
          </p:sp>
          <p:sp>
            <p:nvSpPr>
              <p:cNvPr id="34" name="Text Box 75"/>
              <p:cNvSpPr txBox="1">
                <a:spLocks noChangeArrowheads="1"/>
              </p:cNvSpPr>
              <p:nvPr/>
            </p:nvSpPr>
            <p:spPr bwMode="gray">
              <a:xfrm>
                <a:off x="1293752" y="5641642"/>
                <a:ext cx="720740" cy="1889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개인정보보호</a:t>
                </a:r>
              </a:p>
            </p:txBody>
          </p:sp>
          <p:sp>
            <p:nvSpPr>
              <p:cNvPr id="35" name="AutoShape 77"/>
              <p:cNvSpPr>
                <a:spLocks noChangeArrowheads="1"/>
              </p:cNvSpPr>
              <p:nvPr/>
            </p:nvSpPr>
            <p:spPr bwMode="gray">
              <a:xfrm>
                <a:off x="888130" y="3586603"/>
                <a:ext cx="1513800" cy="984513"/>
              </a:xfrm>
              <a:prstGeom prst="roundRect">
                <a:avLst>
                  <a:gd name="adj" fmla="val 2296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bIns="0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AutoShape 78"/>
              <p:cNvSpPr>
                <a:spLocks noChangeArrowheads="1"/>
              </p:cNvSpPr>
              <p:nvPr/>
            </p:nvSpPr>
            <p:spPr bwMode="gray">
              <a:xfrm>
                <a:off x="903208" y="3873354"/>
                <a:ext cx="1480629" cy="676733"/>
              </a:xfrm>
              <a:prstGeom prst="roundRect">
                <a:avLst>
                  <a:gd name="adj" fmla="val 2296"/>
                </a:avLst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63500" dir="16200000" algn="ctr" rotWithShape="0">
                        <a:srgbClr val="419EEB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88900" indent="-88900" defTabSz="922338" latinLnBrk="0">
                  <a:lnSpc>
                    <a:spcPct val="110000"/>
                  </a:lnSpc>
                  <a:spcAft>
                    <a:spcPct val="30000"/>
                  </a:spcAft>
                  <a:buFontTx/>
                  <a:buChar char="•"/>
                </a:pPr>
                <a:r>
                  <a:rPr kumimoji="0" lang="en-US" altLang="ko-KR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OWASP TOP10 </a:t>
                </a:r>
                <a:r>
                  <a:rPr kumimoji="0" lang="ko-KR" altLang="en-US" sz="900" baseline="300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</a:t>
                </a:r>
                <a:r>
                  <a:rPr kumimoji="0" lang="en-US" altLang="ko-KR" sz="900" baseline="300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r>
                  <a:rPr kumimoji="0" lang="en-US" altLang="ko-KR" sz="900" dirty="0" smtClean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</a:t>
                </a:r>
                <a:r>
                  <a:rPr kumimoji="0" lang="en-US" altLang="ko-KR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kumimoji="0" lang="en-US" altLang="ko-KR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kumimoji="0" lang="ko-KR" altLang="en-US" sz="900" dirty="0">
                    <a:solidFill>
                      <a:srgbClr val="4D4D4D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최신 웹 취약점 진단 실시</a:t>
                </a:r>
              </a:p>
            </p:txBody>
          </p:sp>
          <p:sp>
            <p:nvSpPr>
              <p:cNvPr id="37" name="Text Box 80"/>
              <p:cNvSpPr txBox="1">
                <a:spLocks noChangeArrowheads="1"/>
              </p:cNvSpPr>
              <p:nvPr/>
            </p:nvSpPr>
            <p:spPr bwMode="gray">
              <a:xfrm>
                <a:off x="1173098" y="3643953"/>
                <a:ext cx="939340" cy="1949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0"/>
                <a:r>
                  <a:rPr lang="en-US" altLang="ko-KR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OWASP TOP 10</a:t>
                </a:r>
              </a:p>
            </p:txBody>
          </p:sp>
          <p:pic>
            <p:nvPicPr>
              <p:cNvPr id="38" name="Picture 165" descr="02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89" t="54448" r="35556" b="3987"/>
              <a:stretch>
                <a:fillRect/>
              </a:stretch>
            </p:blipFill>
            <p:spPr bwMode="auto">
              <a:xfrm>
                <a:off x="880510" y="2798701"/>
                <a:ext cx="1500599" cy="70349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xtLst/>
            </p:spPr>
          </p:pic>
          <p:sp>
            <p:nvSpPr>
              <p:cNvPr id="39" name="Text Box 172"/>
              <p:cNvSpPr txBox="1">
                <a:spLocks noChangeArrowheads="1"/>
              </p:cNvSpPr>
              <p:nvPr/>
            </p:nvSpPr>
            <p:spPr bwMode="gray">
              <a:xfrm rot="10800000" flipV="1">
                <a:off x="1142263" y="3058998"/>
                <a:ext cx="1018149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12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점검영역</a:t>
                </a:r>
                <a:endPara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Rectangle 62"/>
              <p:cNvSpPr>
                <a:spLocks noChangeArrowheads="1"/>
              </p:cNvSpPr>
              <p:nvPr/>
            </p:nvSpPr>
            <p:spPr bwMode="auto">
              <a:xfrm>
                <a:off x="679601" y="2599209"/>
                <a:ext cx="7950441" cy="4183106"/>
              </a:xfrm>
              <a:prstGeom prst="rect">
                <a:avLst/>
              </a:prstGeom>
              <a:noFill/>
              <a:ln w="19050" algn="ctr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7" name="Rectangle 22"/>
            <p:cNvSpPr>
              <a:spLocks noChangeArrowheads="1"/>
            </p:cNvSpPr>
            <p:nvPr/>
          </p:nvSpPr>
          <p:spPr bwMode="gray">
            <a:xfrm>
              <a:off x="2977944" y="6208428"/>
              <a:ext cx="6592134" cy="363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kumimoji="0" lang="ko-KR" altLang="en-US" sz="8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</a:t>
              </a:r>
              <a:r>
                <a:rPr kumimoji="0" lang="en-US" altLang="ko-KR" sz="800" dirty="0" smtClean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kumimoji="0" lang="en-US" altLang="ko-KR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OWASP TOP 10 : The Open Web Application Security Project - </a:t>
              </a:r>
              <a:r>
                <a:rPr kumimoji="0" lang="ko-KR" altLang="en-US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보안 전문가들이 자발적으로 참여하여 웹 보안 가이드</a:t>
              </a:r>
              <a:r>
                <a:rPr kumimoji="0" lang="en-US" altLang="ko-KR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 </a:t>
              </a:r>
              <a:r>
                <a:rPr kumimoji="0" lang="ko-KR" altLang="en-US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점검리스트 등의 문서 자료와 보안 툴을 개발하여 무료 제공하는 오픈 프로젝트 그룹이 추천하는 </a:t>
              </a:r>
              <a:r>
                <a:rPr kumimoji="0" lang="en-US" altLang="ko-KR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kumimoji="0" lang="ko-KR" altLang="en-US" sz="800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가지 보안 취약점 리스트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6.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기능 구현 정확성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defTabSz="914400" fontAlgn="base" latinLnBrk="0">
              <a:lnSpc>
                <a:spcPct val="120000"/>
              </a:lnSpc>
              <a:spcAft>
                <a:spcPct val="0"/>
              </a:spcAft>
              <a:defRPr/>
            </a:pP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프로젝트에 적용될 품질보증방안은 요구사항 분석에서부터 구현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단계에 이르기까지 산출물의 상호연관성을 높여 중복작업을 최소화하여 정확하게 프로젝트를 수행할 수 있으며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아키텍처 중심에 의한 개발로 리스크를 최소화하여 효율적인 시스템을 구축하기 위한 방법론입니다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927492" y="2612187"/>
            <a:ext cx="2257272" cy="439806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 w="50800">
            <a:noFill/>
          </a:ln>
          <a:effectLst>
            <a:innerShdw>
              <a:schemeClr val="bg1"/>
            </a:innerShdw>
          </a:effectLst>
        </p:spPr>
        <p:txBody>
          <a:bodyPr wrap="square" lIns="90000" tIns="0" rIns="90000" bIns="0" anchor="ctr"/>
          <a:lstStyle/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명료하고 빠른</a:t>
            </a:r>
          </a:p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분석설계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 추적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194"/>
          <p:cNvGrpSpPr/>
          <p:nvPr/>
        </p:nvGrpSpPr>
        <p:grpSpPr>
          <a:xfrm>
            <a:off x="6064486" y="2790421"/>
            <a:ext cx="108360" cy="83338"/>
            <a:chOff x="8261437" y="4047953"/>
            <a:chExt cx="101521" cy="91967"/>
          </a:xfrm>
          <a:solidFill>
            <a:srgbClr val="67C4D7"/>
          </a:solidFill>
        </p:grpSpPr>
        <p:sp>
          <p:nvSpPr>
            <p:cNvPr id="8" name="갈매기형 수장 7"/>
            <p:cNvSpPr/>
            <p:nvPr/>
          </p:nvSpPr>
          <p:spPr>
            <a:xfrm>
              <a:off x="8261437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갈매기형 수장 8"/>
            <p:cNvSpPr/>
            <p:nvPr/>
          </p:nvSpPr>
          <p:spPr>
            <a:xfrm>
              <a:off x="8300039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720304" y="3054892"/>
            <a:ext cx="7956884" cy="131579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749563" y="3626783"/>
            <a:ext cx="2257272" cy="439806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 w="50800">
            <a:noFill/>
          </a:ln>
          <a:effectLst/>
        </p:spPr>
        <p:txBody>
          <a:bodyPr wrap="square" lIns="90000" tIns="0" rIns="90000" bIns="0" anchor="ctr"/>
          <a:lstStyle/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최적의 프로세스 구성과 </a:t>
            </a:r>
            <a:b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유지보수를 고려한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관리절차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206"/>
          <p:cNvGrpSpPr/>
          <p:nvPr/>
        </p:nvGrpSpPr>
        <p:grpSpPr>
          <a:xfrm>
            <a:off x="1879078" y="3805017"/>
            <a:ext cx="108360" cy="83338"/>
            <a:chOff x="8261437" y="4047953"/>
            <a:chExt cx="101521" cy="91967"/>
          </a:xfrm>
          <a:solidFill>
            <a:srgbClr val="55BED3"/>
          </a:solidFill>
        </p:grpSpPr>
        <p:sp>
          <p:nvSpPr>
            <p:cNvPr id="13" name="갈매기형 수장 12"/>
            <p:cNvSpPr/>
            <p:nvPr/>
          </p:nvSpPr>
          <p:spPr>
            <a:xfrm>
              <a:off x="8261437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8300039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5433987" y="3626783"/>
            <a:ext cx="2257272" cy="439806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 w="50800">
            <a:noFill/>
          </a:ln>
          <a:effectLst>
            <a:innerShdw>
              <a:schemeClr val="bg1"/>
            </a:innerShdw>
          </a:effectLst>
        </p:spPr>
        <p:txBody>
          <a:bodyPr wrap="square" lIns="90000" tIns="0" rIns="90000" bIns="0" anchor="ctr"/>
          <a:lstStyle/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프로젝트 적용을</a:t>
            </a:r>
          </a:p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 검증된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 적용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" name="그룹 202"/>
          <p:cNvGrpSpPr/>
          <p:nvPr/>
        </p:nvGrpSpPr>
        <p:grpSpPr>
          <a:xfrm>
            <a:off x="5560698" y="3805017"/>
            <a:ext cx="108360" cy="83338"/>
            <a:chOff x="8261437" y="4047953"/>
            <a:chExt cx="101521" cy="91967"/>
          </a:xfrm>
          <a:solidFill>
            <a:srgbClr val="55BED3"/>
          </a:solidFill>
        </p:grpSpPr>
        <p:sp>
          <p:nvSpPr>
            <p:cNvPr id="17" name="갈매기형 수장 16"/>
            <p:cNvSpPr/>
            <p:nvPr/>
          </p:nvSpPr>
          <p:spPr>
            <a:xfrm>
              <a:off x="8261437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갈매기형 수장 17"/>
            <p:cNvSpPr/>
            <p:nvPr/>
          </p:nvSpPr>
          <p:spPr>
            <a:xfrm>
              <a:off x="8300039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9" name="직선 연결선 18"/>
          <p:cNvCxnSpPr>
            <a:endCxn id="15" idx="1"/>
          </p:cNvCxnSpPr>
          <p:nvPr/>
        </p:nvCxnSpPr>
        <p:spPr bwMode="auto">
          <a:xfrm rot="16200000" flipH="1">
            <a:off x="4866906" y="3279605"/>
            <a:ext cx="689752" cy="444409"/>
          </a:xfrm>
          <a:prstGeom prst="line">
            <a:avLst/>
          </a:prstGeom>
          <a:noFill/>
          <a:ln w="12700">
            <a:solidFill>
              <a:srgbClr val="092F19"/>
            </a:solidFill>
            <a:prstDash val="sysDot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직선 연결선 19"/>
          <p:cNvCxnSpPr>
            <a:endCxn id="11" idx="3"/>
          </p:cNvCxnSpPr>
          <p:nvPr/>
        </p:nvCxnSpPr>
        <p:spPr bwMode="auto">
          <a:xfrm rot="5400000">
            <a:off x="3922437" y="3449714"/>
            <a:ext cx="481370" cy="312574"/>
          </a:xfrm>
          <a:prstGeom prst="line">
            <a:avLst/>
          </a:prstGeom>
          <a:noFill/>
          <a:ln w="12700">
            <a:solidFill>
              <a:srgbClr val="092F19"/>
            </a:solidFill>
            <a:prstDash val="sysDot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자유형 20"/>
          <p:cNvSpPr/>
          <p:nvPr/>
        </p:nvSpPr>
        <p:spPr>
          <a:xfrm flipH="1">
            <a:off x="3536692" y="2826964"/>
            <a:ext cx="752652" cy="0"/>
          </a:xfrm>
          <a:custGeom>
            <a:avLst/>
            <a:gdLst>
              <a:gd name="connsiteX0" fmla="*/ 0 w 1117600"/>
              <a:gd name="connsiteY0" fmla="*/ 0 h 0"/>
              <a:gd name="connsiteX1" fmla="*/ 1117600 w 1117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7600">
                <a:moveTo>
                  <a:pt x="0" y="0"/>
                </a:moveTo>
                <a:lnTo>
                  <a:pt x="1117600" y="0"/>
                </a:lnTo>
              </a:path>
            </a:pathLst>
          </a:custGeom>
          <a:noFill/>
          <a:ln w="12700">
            <a:solidFill>
              <a:srgbClr val="092F19"/>
            </a:solidFill>
            <a:prstDash val="sysDot"/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5158785" y="2826964"/>
            <a:ext cx="752652" cy="0"/>
          </a:xfrm>
          <a:custGeom>
            <a:avLst/>
            <a:gdLst>
              <a:gd name="connsiteX0" fmla="*/ 0 w 1117600"/>
              <a:gd name="connsiteY0" fmla="*/ 0 h 0"/>
              <a:gd name="connsiteX1" fmla="*/ 1117600 w 1117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7600">
                <a:moveTo>
                  <a:pt x="0" y="0"/>
                </a:moveTo>
                <a:lnTo>
                  <a:pt x="1117600" y="0"/>
                </a:lnTo>
              </a:path>
            </a:pathLst>
          </a:custGeom>
          <a:noFill/>
          <a:ln w="12700">
            <a:solidFill>
              <a:srgbClr val="092F19"/>
            </a:solidFill>
            <a:prstDash val="sysDot"/>
            <a:round/>
            <a:headEnd type="none" w="sm" len="sm"/>
            <a:tailEnd type="oval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51021" y="2612187"/>
            <a:ext cx="2257272" cy="439806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 w="50800" cmpd="sng">
            <a:noFill/>
          </a:ln>
          <a:effectLst/>
        </p:spPr>
        <p:txBody>
          <a:bodyPr wrap="square" lIns="90000" tIns="0" rIns="90000" bIns="0" anchor="ctr"/>
          <a:lstStyle/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적용을 위한 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GAP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en-US" altLang="ko-KR" sz="1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절차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강화</a:t>
            </a:r>
          </a:p>
        </p:txBody>
      </p:sp>
      <p:grpSp>
        <p:nvGrpSpPr>
          <p:cNvPr id="24" name="그룹 198"/>
          <p:cNvGrpSpPr/>
          <p:nvPr/>
        </p:nvGrpSpPr>
        <p:grpSpPr>
          <a:xfrm>
            <a:off x="1365577" y="2790421"/>
            <a:ext cx="108360" cy="83338"/>
            <a:chOff x="8261437" y="4047953"/>
            <a:chExt cx="101521" cy="91967"/>
          </a:xfrm>
          <a:solidFill>
            <a:srgbClr val="67C4D7"/>
          </a:solidFill>
        </p:grpSpPr>
        <p:sp>
          <p:nvSpPr>
            <p:cNvPr id="25" name="갈매기형 수장 24"/>
            <p:cNvSpPr/>
            <p:nvPr/>
          </p:nvSpPr>
          <p:spPr>
            <a:xfrm>
              <a:off x="8261437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8300039" y="4047953"/>
              <a:ext cx="62919" cy="91967"/>
            </a:xfrm>
            <a:prstGeom prst="chevron">
              <a:avLst>
                <a:gd name="adj" fmla="val 76045"/>
              </a:avLst>
            </a:pr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algn="ctr" latinLnBrk="0"/>
              <a:endParaRPr lang="ko-KR" altLang="en-US" sz="10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현 26"/>
          <p:cNvSpPr/>
          <p:nvPr/>
        </p:nvSpPr>
        <p:spPr>
          <a:xfrm rot="16200000">
            <a:off x="3932700" y="2035468"/>
            <a:ext cx="1558804" cy="1558804"/>
          </a:xfrm>
          <a:prstGeom prst="chord">
            <a:avLst>
              <a:gd name="adj1" fmla="val 5376771"/>
              <a:gd name="adj2" fmla="val 16200000"/>
            </a:avLst>
          </a:prstGeom>
          <a:solidFill>
            <a:srgbClr val="D9D9D9"/>
          </a:solidFill>
          <a:ln w="12700">
            <a:noFill/>
          </a:ln>
          <a:effectLst/>
        </p:spPr>
        <p:txBody>
          <a:bodyPr wrap="none" anchor="ctr"/>
          <a:lstStyle/>
          <a:p>
            <a:pPr algn="ctr" latinLnBrk="0"/>
            <a:endParaRPr lang="ko-KR" altLang="en-US" sz="120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86991" y="2089754"/>
            <a:ext cx="1450222" cy="145023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50000">
                <a:srgbClr val="E6E6E6"/>
              </a:gs>
              <a:gs pos="100000">
                <a:schemeClr val="bg1"/>
              </a:gs>
            </a:gsLst>
            <a:lin ang="5400000" scaled="1"/>
            <a:tileRect/>
          </a:gradFill>
          <a:ln w="76200" cap="flat" cmpd="sng" algn="ctr">
            <a:noFill/>
            <a:prstDash val="solid"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원형 28"/>
          <p:cNvSpPr/>
          <p:nvPr/>
        </p:nvSpPr>
        <p:spPr>
          <a:xfrm>
            <a:off x="4059329" y="2165751"/>
            <a:ext cx="1305545" cy="1301207"/>
          </a:xfrm>
          <a:prstGeom prst="pie">
            <a:avLst>
              <a:gd name="adj1" fmla="val 10771575"/>
              <a:gd name="adj2" fmla="val 16200000"/>
            </a:avLst>
          </a:prstGeom>
          <a:solidFill>
            <a:srgbClr val="7CA228"/>
          </a:solidFill>
          <a:ln>
            <a:noFill/>
          </a:ln>
          <a:effectLst>
            <a:innerShdw dist="25400" dir="13500000">
              <a:srgbClr val="2F9DB3"/>
            </a:innerShdw>
          </a:effectLst>
        </p:spPr>
        <p:txBody>
          <a:bodyPr wrap="none" tIns="54000" bIns="0" anchor="ctr"/>
          <a:lstStyle/>
          <a:p>
            <a:pPr algn="ctr" latinLnBrk="0"/>
            <a:endParaRPr lang="ko-KR" altLang="en-US" sz="11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원형 29"/>
          <p:cNvSpPr/>
          <p:nvPr/>
        </p:nvSpPr>
        <p:spPr>
          <a:xfrm rot="5400000">
            <a:off x="4061498" y="2163583"/>
            <a:ext cx="1301207" cy="1305545"/>
          </a:xfrm>
          <a:prstGeom prst="pie">
            <a:avLst>
              <a:gd name="adj1" fmla="val 10771575"/>
              <a:gd name="adj2" fmla="val 16200000"/>
            </a:avLst>
          </a:prstGeom>
          <a:solidFill>
            <a:srgbClr val="7CA228"/>
          </a:solidFill>
          <a:ln>
            <a:noFill/>
          </a:ln>
          <a:effectLst>
            <a:innerShdw dist="25400" dir="13500000">
              <a:srgbClr val="2F9DB3"/>
            </a:innerShdw>
          </a:effectLst>
        </p:spPr>
        <p:txBody>
          <a:bodyPr wrap="none" tIns="54000" bIns="0" anchor="ctr"/>
          <a:lstStyle/>
          <a:p>
            <a:pPr algn="ctr" latinLnBrk="0"/>
            <a:endParaRPr lang="ko-KR" altLang="en-US" sz="11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원형 30"/>
          <p:cNvSpPr/>
          <p:nvPr/>
        </p:nvSpPr>
        <p:spPr>
          <a:xfrm flipV="1">
            <a:off x="4059329" y="2162779"/>
            <a:ext cx="1305545" cy="1301207"/>
          </a:xfrm>
          <a:prstGeom prst="pie">
            <a:avLst>
              <a:gd name="adj1" fmla="val 10771575"/>
              <a:gd name="adj2" fmla="val 16200000"/>
            </a:avLst>
          </a:prstGeom>
          <a:solidFill>
            <a:srgbClr val="7CA228"/>
          </a:solidFill>
          <a:ln>
            <a:noFill/>
          </a:ln>
          <a:effectLst>
            <a:innerShdw dist="25400" dir="13500000">
              <a:srgbClr val="728ACC"/>
            </a:innerShdw>
          </a:effectLst>
        </p:spPr>
        <p:txBody>
          <a:bodyPr wrap="none" tIns="54000" bIns="0" anchor="ctr"/>
          <a:lstStyle/>
          <a:p>
            <a:pPr algn="ctr" latinLnBrk="0"/>
            <a:endParaRPr lang="ko-KR" altLang="en-US" sz="11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원형 31"/>
          <p:cNvSpPr/>
          <p:nvPr/>
        </p:nvSpPr>
        <p:spPr>
          <a:xfrm rot="16200000" flipV="1">
            <a:off x="4061498" y="2160610"/>
            <a:ext cx="1301207" cy="1305545"/>
          </a:xfrm>
          <a:prstGeom prst="pie">
            <a:avLst>
              <a:gd name="adj1" fmla="val 10771575"/>
              <a:gd name="adj2" fmla="val 16200000"/>
            </a:avLst>
          </a:prstGeom>
          <a:solidFill>
            <a:srgbClr val="7CA228"/>
          </a:solidFill>
          <a:ln>
            <a:noFill/>
          </a:ln>
          <a:effectLst>
            <a:innerShdw dist="25400" dir="13500000">
              <a:srgbClr val="7373C7"/>
            </a:innerShdw>
          </a:effectLst>
        </p:spPr>
        <p:txBody>
          <a:bodyPr wrap="none" tIns="54000" bIns="0" anchor="ctr"/>
          <a:lstStyle/>
          <a:p>
            <a:pPr algn="ctr" latinLnBrk="0"/>
            <a:endParaRPr lang="ko-KR" altLang="en-US" sz="11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183"/>
          <p:cNvGrpSpPr/>
          <p:nvPr/>
        </p:nvGrpSpPr>
        <p:grpSpPr>
          <a:xfrm>
            <a:off x="4119220" y="2221988"/>
            <a:ext cx="1185758" cy="1185764"/>
            <a:chOff x="5325679" y="1881172"/>
            <a:chExt cx="1174030" cy="1174037"/>
          </a:xfrm>
          <a:solidFill>
            <a:schemeClr val="accent3">
              <a:lumMod val="40000"/>
              <a:lumOff val="60000"/>
              <a:alpha val="49000"/>
            </a:schemeClr>
          </a:solidFill>
        </p:grpSpPr>
        <p:sp>
          <p:nvSpPr>
            <p:cNvPr id="34" name="원형 33"/>
            <p:cNvSpPr/>
            <p:nvPr/>
          </p:nvSpPr>
          <p:spPr>
            <a:xfrm>
              <a:off x="5332587" y="1881173"/>
              <a:ext cx="1167122" cy="1164035"/>
            </a:xfrm>
            <a:prstGeom prst="pie">
              <a:avLst>
                <a:gd name="adj1" fmla="val 10771575"/>
                <a:gd name="adj2" fmla="val 1620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원형 34"/>
            <p:cNvSpPr/>
            <p:nvPr/>
          </p:nvSpPr>
          <p:spPr>
            <a:xfrm rot="5400000">
              <a:off x="5325675" y="1881176"/>
              <a:ext cx="1174037" cy="1174030"/>
            </a:xfrm>
            <a:prstGeom prst="pie">
              <a:avLst>
                <a:gd name="adj1" fmla="val 10771575"/>
                <a:gd name="adj2" fmla="val 1620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원형 35"/>
            <p:cNvSpPr/>
            <p:nvPr/>
          </p:nvSpPr>
          <p:spPr>
            <a:xfrm flipV="1">
              <a:off x="5326496" y="1890358"/>
              <a:ext cx="1167122" cy="1164035"/>
            </a:xfrm>
            <a:prstGeom prst="pie">
              <a:avLst>
                <a:gd name="adj1" fmla="val 10771575"/>
                <a:gd name="adj2" fmla="val 1620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원형 36"/>
            <p:cNvSpPr/>
            <p:nvPr/>
          </p:nvSpPr>
          <p:spPr>
            <a:xfrm rot="16200000" flipV="1">
              <a:off x="5334127" y="1882725"/>
              <a:ext cx="1164035" cy="1167122"/>
            </a:xfrm>
            <a:prstGeom prst="pie">
              <a:avLst>
                <a:gd name="adj1" fmla="val 10771575"/>
                <a:gd name="adj2" fmla="val 1620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8" name="그룹 184"/>
          <p:cNvGrpSpPr/>
          <p:nvPr/>
        </p:nvGrpSpPr>
        <p:grpSpPr>
          <a:xfrm>
            <a:off x="4057309" y="2160074"/>
            <a:ext cx="1309584" cy="1309588"/>
            <a:chOff x="5265224" y="1820714"/>
            <a:chExt cx="1294944" cy="1294949"/>
          </a:xfrm>
        </p:grpSpPr>
        <p:sp>
          <p:nvSpPr>
            <p:cNvPr id="39" name="직사각형 38"/>
            <p:cNvSpPr/>
            <p:nvPr/>
          </p:nvSpPr>
          <p:spPr>
            <a:xfrm>
              <a:off x="5265224" y="2450924"/>
              <a:ext cx="1294944" cy="3453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smtClea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5265222" y="2450924"/>
              <a:ext cx="1294949" cy="34530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smtClean="0">
                <a:solidFill>
                  <a:sysClr val="window" lastClr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1" name="타원 40"/>
          <p:cNvSpPr/>
          <p:nvPr/>
        </p:nvSpPr>
        <p:spPr>
          <a:xfrm>
            <a:off x="4176881" y="2279646"/>
            <a:ext cx="1070439" cy="1070445"/>
          </a:xfrm>
          <a:prstGeom prst="ellipse">
            <a:avLst/>
          </a:prstGeom>
          <a:solidFill>
            <a:schemeClr val="bg1"/>
          </a:solidFill>
          <a:ln w="762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smtClea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217970" y="2313813"/>
            <a:ext cx="988264" cy="988268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50000">
                <a:srgbClr val="F0F0F0"/>
              </a:gs>
              <a:gs pos="100000">
                <a:schemeClr val="bg1"/>
              </a:gs>
            </a:gsLst>
            <a:lin ang="5400000" scaled="1"/>
            <a:tileRect/>
          </a:gradFill>
          <a:ln w="76200" cap="flat" cmpd="sng" algn="ctr">
            <a:noFill/>
            <a:prstDash val="solid"/>
          </a:ln>
          <a:effectLst>
            <a:outerShdw blurRad="12700" sx="101000" sy="101000" algn="ctr" rotWithShape="0">
              <a:prstClr val="black">
                <a:alpha val="11000"/>
              </a:prstClr>
            </a:outerShdw>
          </a:effectLst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300" b="1" dirty="0" smtClean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품질보증방안</a:t>
            </a:r>
            <a:endParaRPr lang="en-US" altLang="ko-KR" sz="1300" b="1" dirty="0" smtClean="0">
              <a:solidFill>
                <a:schemeClr val="accent3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14" y="2421219"/>
            <a:ext cx="224776" cy="224776"/>
          </a:xfrm>
          <a:prstGeom prst="rect">
            <a:avLst/>
          </a:prstGeom>
        </p:spPr>
      </p:pic>
      <p:sp>
        <p:nvSpPr>
          <p:cNvPr id="44" name="AutoShape 536"/>
          <p:cNvSpPr>
            <a:spLocks noChangeArrowheads="1"/>
          </p:cNvSpPr>
          <p:nvPr/>
        </p:nvSpPr>
        <p:spPr bwMode="auto">
          <a:xfrm>
            <a:off x="790737" y="4486429"/>
            <a:ext cx="3816000" cy="19332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/>
        </p:spPr>
        <p:txBody>
          <a:bodyPr lIns="180000" tIns="396000" anchor="t" anchorCtr="0"/>
          <a:lstStyle/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패키지를 효과적으로 적용하기 위한 </a:t>
            </a:r>
            <a:r>
              <a:rPr lang="en-US" altLang="ko-KR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GAP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절차 및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</a:t>
            </a:r>
            <a:r>
              <a:rPr lang="ko-KR" altLang="en-US" sz="9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커스터마이징을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위한 설계</a:t>
            </a:r>
            <a:r>
              <a:rPr lang="en-US" altLang="ko-KR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 산출물은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패키지의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보유 산출물 기반으로 작성토록 하는 효과적인 작업 절차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endParaRPr lang="en-US" altLang="ko-KR" sz="9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ctr" latinLnBrk="0">
              <a:spcBef>
                <a:spcPts val="240"/>
              </a:spcBef>
            </a:pP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불필요한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작업공정과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작업을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제거하여 납기 준수 지원</a:t>
            </a: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진행 단계별로 과정을 한눈에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볼 수 있도록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환경을 구성하고 유지보수에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활용할 수 있는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결과물 제시</a:t>
            </a:r>
            <a:endParaRPr lang="ko-KR" altLang="en-US" sz="9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90736" y="4591163"/>
            <a:ext cx="3816000" cy="201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432000" tIns="7200" bIns="0" anchor="ctr"/>
          <a:lstStyle/>
          <a:p>
            <a:pPr fontAlgn="ctr" latinLnBrk="0">
              <a:spcBef>
                <a:spcPct val="20000"/>
              </a:spcBef>
              <a:buClr>
                <a:srgbClr val="000000"/>
              </a:buClr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적용을 위한 </a:t>
            </a:r>
            <a:r>
              <a: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GAP 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작업 절차</a:t>
            </a:r>
            <a:r>
              <a:rPr lang="en-US" altLang="ko-KR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강화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90736" y="5525795"/>
            <a:ext cx="3816000" cy="201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432000" tIns="7200" bIns="0" anchor="ctr"/>
          <a:lstStyle/>
          <a:p>
            <a:pPr fontAlgn="ctr" latinLnBrk="0">
              <a:spcBef>
                <a:spcPct val="20000"/>
              </a:spcBef>
              <a:buClr>
                <a:srgbClr val="000000"/>
              </a:buClr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최적의 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 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구성과 유지보수를 고려한 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관리절차</a:t>
            </a:r>
            <a:endParaRPr lang="ko-KR" altLang="en-US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순서도: 지연 3"/>
          <p:cNvSpPr/>
          <p:nvPr/>
        </p:nvSpPr>
        <p:spPr>
          <a:xfrm rot="5400000">
            <a:off x="852839" y="4510007"/>
            <a:ext cx="230240" cy="354445"/>
          </a:xfrm>
          <a:prstGeom prst="round2SameRect">
            <a:avLst>
              <a:gd name="adj1" fmla="val 49999"/>
              <a:gd name="adj2" fmla="val 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vert="vert270" wrap="none" lIns="18000" tIns="21600" rIns="0" bIns="0" anchor="ctr"/>
          <a:lstStyle/>
          <a:p>
            <a:pPr algn="ctr" latinLnBrk="0"/>
            <a:r>
              <a:rPr lang="en-US" altLang="ko-KR" sz="1400" b="1" i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b="1" i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순서도: 지연 3"/>
          <p:cNvSpPr/>
          <p:nvPr/>
        </p:nvSpPr>
        <p:spPr>
          <a:xfrm rot="5400000">
            <a:off x="852839" y="5444639"/>
            <a:ext cx="230240" cy="354445"/>
          </a:xfrm>
          <a:prstGeom prst="round2SameRect">
            <a:avLst>
              <a:gd name="adj1" fmla="val 49999"/>
              <a:gd name="adj2" fmla="val 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vert="vert270" wrap="none" lIns="18000" tIns="21600" rIns="0" bIns="0" anchor="ctr"/>
          <a:lstStyle/>
          <a:p>
            <a:pPr algn="ctr" latinLnBrk="0"/>
            <a:r>
              <a:rPr lang="en-US" altLang="ko-KR" sz="1400" b="1" i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b="1" i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AutoShape 536"/>
          <p:cNvSpPr>
            <a:spLocks noChangeArrowheads="1"/>
          </p:cNvSpPr>
          <p:nvPr/>
        </p:nvSpPr>
        <p:spPr bwMode="auto">
          <a:xfrm>
            <a:off x="4799586" y="4486429"/>
            <a:ext cx="3816000" cy="19332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/>
        </p:spPr>
        <p:txBody>
          <a:bodyPr lIns="180000" tIns="396000" anchor="t" anchorCtr="0"/>
          <a:lstStyle/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산출물의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중복된 요소를 제거하고 일관성과 </a:t>
            </a:r>
            <a:r>
              <a:rPr lang="ko-KR" altLang="en-US" sz="9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추적성을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높여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정확하게 요건관리 </a:t>
            </a: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아키텍처에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의해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반영된 화면</a:t>
            </a:r>
            <a:r>
              <a:rPr lang="en-US" altLang="ko-KR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작업의 추적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가이드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endParaRPr lang="en-US" altLang="ko-KR" sz="9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endParaRPr lang="en-US" altLang="ko-KR" sz="9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품질보증방안은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제안사의  다양한 패키지 기반 프로젝트 경험을 통해 최적화된 프로세스와 기법을 제공</a:t>
            </a:r>
          </a:p>
          <a:p>
            <a:pPr marL="88900" indent="-88900" fontAlgn="ctr" latinLnBrk="0">
              <a:spcBef>
                <a:spcPts val="240"/>
              </a:spcBef>
              <a:buFontTx/>
              <a:buChar char="•"/>
            </a:pPr>
            <a:r>
              <a:rPr lang="ko-KR" altLang="en-US" sz="9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경험을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자산화하여 라이브러리로 구성</a:t>
            </a:r>
            <a:endParaRPr lang="ko-KR" altLang="en-US" sz="9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799585" y="4591163"/>
            <a:ext cx="3816000" cy="201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432000" tIns="7200" bIns="0" anchor="ctr"/>
          <a:lstStyle/>
          <a:p>
            <a:pPr fontAlgn="ctr" latinLnBrk="0">
              <a:spcBef>
                <a:spcPct val="20000"/>
              </a:spcBef>
              <a:buClr>
                <a:srgbClr val="000000"/>
              </a:buClr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명료하고 빠른 분석설계 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반영 추적</a:t>
            </a:r>
            <a:endParaRPr lang="ko-KR" altLang="en-US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799585" y="5525795"/>
            <a:ext cx="3816000" cy="201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432000" tIns="7200" bIns="0" anchor="ctr"/>
          <a:lstStyle/>
          <a:p>
            <a:pPr fontAlgn="ctr" latinLnBrk="0">
              <a:spcBef>
                <a:spcPct val="20000"/>
              </a:spcBef>
              <a:buClr>
                <a:srgbClr val="000000"/>
              </a:buClr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프로젝트 적용을 통해 검증된 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 적용</a:t>
            </a:r>
            <a:endParaRPr lang="ko-KR" altLang="en-US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지연 3"/>
          <p:cNvSpPr/>
          <p:nvPr/>
        </p:nvSpPr>
        <p:spPr>
          <a:xfrm rot="5400000">
            <a:off x="4861688" y="4510008"/>
            <a:ext cx="230240" cy="354445"/>
          </a:xfrm>
          <a:prstGeom prst="round2SameRect">
            <a:avLst>
              <a:gd name="adj1" fmla="val 49999"/>
              <a:gd name="adj2" fmla="val 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vert="vert270" wrap="none" lIns="18000" tIns="21600" rIns="0" bIns="0" anchor="ctr"/>
          <a:lstStyle/>
          <a:p>
            <a:pPr algn="ctr" latinLnBrk="0"/>
            <a:r>
              <a:rPr lang="en-US" altLang="ko-KR" sz="1400" b="1" i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53" name="순서도: 지연 3"/>
          <p:cNvSpPr/>
          <p:nvPr/>
        </p:nvSpPr>
        <p:spPr>
          <a:xfrm rot="5400000">
            <a:off x="4861688" y="5444639"/>
            <a:ext cx="230240" cy="354445"/>
          </a:xfrm>
          <a:prstGeom prst="round2SameRect">
            <a:avLst>
              <a:gd name="adj1" fmla="val 49999"/>
              <a:gd name="adj2" fmla="val 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vert="vert270" wrap="none" lIns="18000" tIns="21600" rIns="0" bIns="0" anchor="ctr"/>
          <a:lstStyle/>
          <a:p>
            <a:pPr algn="ctr" latinLnBrk="0"/>
            <a:r>
              <a:rPr lang="en-US" altLang="ko-KR" sz="1400" b="1" i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8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713852" y="3348261"/>
            <a:ext cx="1053511" cy="1055951"/>
            <a:chOff x="223150" y="2542646"/>
            <a:chExt cx="1872208" cy="1876544"/>
          </a:xfrm>
        </p:grpSpPr>
        <p:sp>
          <p:nvSpPr>
            <p:cNvPr id="47" name="타원 46"/>
            <p:cNvSpPr/>
            <p:nvPr/>
          </p:nvSpPr>
          <p:spPr>
            <a:xfrm>
              <a:off x="223150" y="2542646"/>
              <a:ext cx="1872208" cy="18765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 b="1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945" y="3094327"/>
              <a:ext cx="1633916" cy="770932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6.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이해 용이성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사용자가 시스템에 쉽게 접근할 수 있는 구조를 만들며 간결한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UI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구현하여 쉽게 정보구조를 이해할 수 있도록 하겠습니다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46918" y="4721097"/>
            <a:ext cx="797278" cy="851739"/>
            <a:chOff x="681495" y="5761843"/>
            <a:chExt cx="1105192" cy="1180686"/>
          </a:xfrm>
        </p:grpSpPr>
        <p:grpSp>
          <p:nvGrpSpPr>
            <p:cNvPr id="7" name="그룹 6"/>
            <p:cNvGrpSpPr/>
            <p:nvPr/>
          </p:nvGrpSpPr>
          <p:grpSpPr>
            <a:xfrm>
              <a:off x="681495" y="5761843"/>
              <a:ext cx="1105192" cy="1104600"/>
              <a:chOff x="810914" y="1905001"/>
              <a:chExt cx="874800" cy="874332"/>
            </a:xfrm>
          </p:grpSpPr>
          <p:sp>
            <p:nvSpPr>
              <p:cNvPr id="9" name="AutoShape 434"/>
              <p:cNvSpPr>
                <a:spLocks noChangeArrowheads="1"/>
              </p:cNvSpPr>
              <p:nvPr/>
            </p:nvSpPr>
            <p:spPr bwMode="auto">
              <a:xfrm>
                <a:off x="810914" y="1905001"/>
                <a:ext cx="874800" cy="874332"/>
              </a:xfrm>
              <a:prstGeom prst="roundRect">
                <a:avLst>
                  <a:gd name="adj" fmla="val 1375"/>
                </a:avLst>
              </a:pr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0" tIns="0" rIns="0" bIns="54000" anchor="b" anchorCtr="0"/>
              <a:lstStyle/>
              <a:p>
                <a:pPr latinLnBrk="0"/>
                <a:endParaRPr lang="ko-KR" altLang="en-US" sz="1000" dirty="0">
                  <a:latin typeface="+mn-ea"/>
                </a:endParaRPr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942166" y="2019799"/>
                <a:ext cx="612297" cy="572378"/>
                <a:chOff x="2264921" y="2046275"/>
                <a:chExt cx="612297" cy="572378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4921" y="2046275"/>
                  <a:ext cx="572378" cy="572378"/>
                </a:xfrm>
                <a:prstGeom prst="rect">
                  <a:avLst/>
                </a:prstGeom>
              </p:spPr>
            </p:pic>
            <p:pic>
              <p:nvPicPr>
                <p:cNvPr id="12" name="Picture 191" descr="HP-Monitor-Wall2-Dock-256x25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629568" y="2332464"/>
                  <a:ext cx="247650" cy="247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8" name="TextBox 7"/>
            <p:cNvSpPr txBox="1"/>
            <p:nvPr/>
          </p:nvSpPr>
          <p:spPr>
            <a:xfrm>
              <a:off x="681495" y="6601216"/>
              <a:ext cx="1105192" cy="341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0" dirty="0" smtClean="0">
                  <a:latin typeface="+mn-ea"/>
                </a:rPr>
                <a:t>관리자</a:t>
              </a:r>
              <a:endParaRPr lang="ko-KR" altLang="en-US" sz="1000" b="0" dirty="0">
                <a:latin typeface="+mn-ea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22662" y="4751256"/>
            <a:ext cx="809586" cy="794052"/>
            <a:chOff x="3637638" y="5765723"/>
            <a:chExt cx="1122253" cy="1100720"/>
          </a:xfrm>
        </p:grpSpPr>
        <p:grpSp>
          <p:nvGrpSpPr>
            <p:cNvPr id="14" name="그룹 13"/>
            <p:cNvGrpSpPr/>
            <p:nvPr/>
          </p:nvGrpSpPr>
          <p:grpSpPr>
            <a:xfrm>
              <a:off x="3658581" y="5765723"/>
              <a:ext cx="1101310" cy="1100720"/>
              <a:chOff x="-701659" y="5547646"/>
              <a:chExt cx="874800" cy="874332"/>
            </a:xfrm>
          </p:grpSpPr>
          <p:sp>
            <p:nvSpPr>
              <p:cNvPr id="16" name="AutoShape 434"/>
              <p:cNvSpPr>
                <a:spLocks noChangeArrowheads="1"/>
              </p:cNvSpPr>
              <p:nvPr/>
            </p:nvSpPr>
            <p:spPr bwMode="auto">
              <a:xfrm>
                <a:off x="-701659" y="5547646"/>
                <a:ext cx="874800" cy="874332"/>
              </a:xfrm>
              <a:prstGeom prst="roundRect">
                <a:avLst>
                  <a:gd name="adj" fmla="val 1375"/>
                </a:avLst>
              </a:pr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0" tIns="0" rIns="0" bIns="54000" anchor="b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70484" y="5605079"/>
                <a:ext cx="612452" cy="612451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3637638" y="6588690"/>
              <a:ext cx="11051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0" dirty="0" smtClean="0">
                  <a:latin typeface="+mn-ea"/>
                </a:rPr>
                <a:t>교원</a:t>
              </a:r>
              <a:endParaRPr lang="ko-KR" altLang="en-US" sz="1000" b="0" dirty="0"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306873" y="4728529"/>
            <a:ext cx="797807" cy="797380"/>
            <a:chOff x="5433641" y="5761843"/>
            <a:chExt cx="1105926" cy="1105334"/>
          </a:xfrm>
        </p:grpSpPr>
        <p:grpSp>
          <p:nvGrpSpPr>
            <p:cNvPr id="19" name="그룹 18"/>
            <p:cNvGrpSpPr/>
            <p:nvPr/>
          </p:nvGrpSpPr>
          <p:grpSpPr>
            <a:xfrm>
              <a:off x="5433641" y="5761843"/>
              <a:ext cx="1105926" cy="1105334"/>
              <a:chOff x="-680172" y="6656722"/>
              <a:chExt cx="874800" cy="874332"/>
            </a:xfrm>
          </p:grpSpPr>
          <p:sp>
            <p:nvSpPr>
              <p:cNvPr id="21" name="AutoShape 434"/>
              <p:cNvSpPr>
                <a:spLocks noChangeArrowheads="1"/>
              </p:cNvSpPr>
              <p:nvPr/>
            </p:nvSpPr>
            <p:spPr bwMode="auto">
              <a:xfrm>
                <a:off x="-680172" y="6656722"/>
                <a:ext cx="874800" cy="874332"/>
              </a:xfrm>
              <a:prstGeom prst="roundRect">
                <a:avLst>
                  <a:gd name="adj" fmla="val 1375"/>
                </a:avLst>
              </a:pr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0" tIns="0" rIns="0" bIns="54000" anchor="b" anchorCtr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8998" y="6720516"/>
                <a:ext cx="612452" cy="612452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5433641" y="6588690"/>
              <a:ext cx="11051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0" dirty="0" smtClean="0">
                  <a:latin typeface="+mn-ea"/>
                </a:rPr>
                <a:t>학생</a:t>
              </a:r>
              <a:endParaRPr lang="ko-KR" altLang="en-US" sz="1000" b="0" dirty="0">
                <a:latin typeface="+mn-ea"/>
              </a:endParaRPr>
            </a:p>
          </p:txBody>
        </p:sp>
      </p:grpSp>
      <p:cxnSp>
        <p:nvCxnSpPr>
          <p:cNvPr id="24" name="AutoShape 76"/>
          <p:cNvCxnSpPr>
            <a:cxnSpLocks noChangeShapeType="1"/>
            <a:stCxn id="9" idx="0"/>
          </p:cNvCxnSpPr>
          <p:nvPr/>
        </p:nvCxnSpPr>
        <p:spPr bwMode="auto">
          <a:xfrm flipH="1" flipV="1">
            <a:off x="1240608" y="4383620"/>
            <a:ext cx="4949" cy="337477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" name="AutoShape 76"/>
          <p:cNvCxnSpPr>
            <a:cxnSpLocks noChangeShapeType="1"/>
            <a:stCxn id="16" idx="0"/>
            <a:endCxn id="29" idx="2"/>
          </p:cNvCxnSpPr>
          <p:nvPr/>
        </p:nvCxnSpPr>
        <p:spPr bwMode="auto">
          <a:xfrm flipV="1">
            <a:off x="2735009" y="4259052"/>
            <a:ext cx="488618" cy="492204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76"/>
          <p:cNvCxnSpPr>
            <a:cxnSpLocks noChangeShapeType="1"/>
            <a:stCxn id="21" idx="0"/>
            <a:endCxn id="29" idx="2"/>
          </p:cNvCxnSpPr>
          <p:nvPr/>
        </p:nvCxnSpPr>
        <p:spPr bwMode="auto">
          <a:xfrm flipH="1" flipV="1">
            <a:off x="3223627" y="4259052"/>
            <a:ext cx="482150" cy="469477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AutoShape 76"/>
          <p:cNvCxnSpPr>
            <a:cxnSpLocks noChangeShapeType="1"/>
            <a:stCxn id="29" idx="1"/>
          </p:cNvCxnSpPr>
          <p:nvPr/>
        </p:nvCxnSpPr>
        <p:spPr bwMode="auto">
          <a:xfrm flipH="1" flipV="1">
            <a:off x="1767363" y="3855645"/>
            <a:ext cx="1057079" cy="4222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1641945" y="3862221"/>
            <a:ext cx="13431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0" dirty="0" smtClean="0">
                <a:latin typeface="+mn-ea"/>
              </a:rPr>
              <a:t>SOAP(WSDL) / REST</a:t>
            </a:r>
            <a:endParaRPr lang="ko-KR" altLang="en-US" sz="700" b="0" dirty="0">
              <a:latin typeface="+mn-ea"/>
            </a:endParaRPr>
          </a:p>
        </p:txBody>
      </p:sp>
      <p:pic>
        <p:nvPicPr>
          <p:cNvPr id="29" name="Picture 16" descr="http://fc03.deviantart.net/fs32/f/2008/199/9/e/IE_Webpage_Dock_Icon_by_TheGreywol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42" y="3460682"/>
            <a:ext cx="798370" cy="7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4680744" y="3359300"/>
            <a:ext cx="4198159" cy="2290763"/>
            <a:chOff x="500217" y="2843143"/>
            <a:chExt cx="4198159" cy="2290763"/>
          </a:xfrm>
        </p:grpSpPr>
        <p:sp>
          <p:nvSpPr>
            <p:cNvPr id="31" name="모서리가 둥근 직사각형 30"/>
            <p:cNvSpPr/>
            <p:nvPr/>
          </p:nvSpPr>
          <p:spPr>
            <a:xfrm rot="10800000" flipV="1">
              <a:off x="500217" y="2843143"/>
              <a:ext cx="4198159" cy="2290763"/>
            </a:xfrm>
            <a:prstGeom prst="roundRect">
              <a:avLst>
                <a:gd name="adj" fmla="val 4167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>
                <a:spcBef>
                  <a:spcPts val="0"/>
                </a:spcBef>
                <a:spcAft>
                  <a:spcPts val="300"/>
                </a:spcAft>
                <a:defRPr/>
              </a:pPr>
              <a:endParaRPr kumimoji="0" lang="ko-KR" altLang="en-US" sz="10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91663" y="4464678"/>
              <a:ext cx="2590689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180975" indent="-180975" defTabSz="1001908" fontAlgn="auto" latinLnBrk="0">
                <a:spcBef>
                  <a:spcPts val="0"/>
                </a:spcBef>
                <a:spcAft>
                  <a:spcPts val="3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나눔고딕" pitchFamily="50" charset="-127"/>
                <a:buChar char="◆"/>
                <a:defRPr/>
              </a:pP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기준 데이터</a:t>
              </a:r>
              <a:r>
                <a:rPr kumimoji="0" lang="en-US" altLang="ko-KR" sz="1000" b="0" dirty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및 상세정보 조회 시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불필요한 팝업 </a:t>
              </a:r>
              <a:r>
                <a:rPr kumimoji="0" lang="ko-KR" altLang="en-US" sz="1000" b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및 </a:t>
              </a:r>
              <a:r>
                <a:rPr kumimoji="0" lang="ko-KR" altLang="en-US" sz="1000" b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페이지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변환 사용 최소화</a:t>
              </a:r>
              <a:endParaRPr kumimoji="0" lang="ko-KR" altLang="en-US" sz="1000" b="0" dirty="0"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91663" y="3043612"/>
              <a:ext cx="2662698" cy="6001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180975" indent="-180975" defTabSz="1001908" fontAlgn="auto" latinLnBrk="0">
                <a:lnSpc>
                  <a:spcPct val="110000"/>
                </a:lnSpc>
                <a:spcBef>
                  <a:spcPct val="20000"/>
                </a:spcBef>
                <a:spcAft>
                  <a:spcPts val="3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나눔고딕" pitchFamily="50" charset="-127"/>
                <a:buChar char="◆"/>
                <a:defRPr/>
              </a:pP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MS Dynamics CRM 2013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과 유사고 간결한 공통 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UI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디자인 표준화를 적용하여 통일감 유지</a:t>
              </a:r>
              <a:endParaRPr kumimoji="0" lang="ko-KR" altLang="en-US" sz="1000" b="0" dirty="0"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  <p:sp>
          <p:nvSpPr>
            <p:cNvPr id="34" name="모서리가 둥근 직사각형 33"/>
            <p:cNvSpPr>
              <a:spLocks noChangeArrowheads="1"/>
            </p:cNvSpPr>
            <p:nvPr/>
          </p:nvSpPr>
          <p:spPr bwMode="auto">
            <a:xfrm>
              <a:off x="674843" y="3008243"/>
              <a:ext cx="1081087" cy="574675"/>
            </a:xfrm>
            <a:prstGeom prst="roundRect">
              <a:avLst>
                <a:gd name="adj" fmla="val 16667"/>
              </a:avLst>
            </a:prstGeom>
            <a:solidFill>
              <a:srgbClr val="7CA22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 </a:t>
              </a: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</a:t>
              </a:r>
              <a: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표준화</a:t>
              </a:r>
              <a:endParaRPr kumimoji="0"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91662" y="3744251"/>
              <a:ext cx="2662699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180975" indent="-180975" defTabSz="1001908" fontAlgn="auto" latinLnBrk="0">
                <a:spcBef>
                  <a:spcPts val="0"/>
                </a:spcBef>
                <a:spcAft>
                  <a:spcPts val="3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나눔고딕" pitchFamily="50" charset="-127"/>
                <a:buChar char="◆"/>
                <a:defRPr/>
              </a:pP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HTML5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와 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XML, JSON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등 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DATA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기반  </a:t>
              </a:r>
              <a:r>
                <a:rPr kumimoji="0" lang="ko-KR" altLang="en-US" sz="1000" b="0" dirty="0" err="1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비동기</a:t>
              </a:r>
              <a:r>
                <a:rPr kumimoji="0" lang="en-US" altLang="ko-KR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(Ajax)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방식을 이용한 대화식 </a:t>
              </a:r>
              <a:r>
                <a:rPr kumimoji="0" lang="ko-KR" altLang="en-US" sz="1000" b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웹 </a:t>
              </a:r>
              <a:r>
                <a:rPr kumimoji="0" lang="ko-KR" altLang="en-US" sz="1000" b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페이지 </a:t>
              </a:r>
              <a:r>
                <a:rPr kumimoji="0" lang="ko-KR" altLang="en-US" sz="1000" b="0" dirty="0" smtClean="0">
                  <a:latin typeface="나눔고딕" pitchFamily="50" charset="-127"/>
                  <a:ea typeface="나눔고딕" pitchFamily="50" charset="-127"/>
                  <a:cs typeface="Arial" pitchFamily="34" charset="0"/>
                </a:rPr>
                <a:t>제작</a:t>
              </a:r>
              <a:endParaRPr kumimoji="0" lang="ko-KR" altLang="en-US" sz="1000" b="0" dirty="0"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  <p:sp>
          <p:nvSpPr>
            <p:cNvPr id="36" name="모서리가 둥근 직사각형 35"/>
            <p:cNvSpPr>
              <a:spLocks noChangeArrowheads="1"/>
            </p:cNvSpPr>
            <p:nvPr/>
          </p:nvSpPr>
          <p:spPr bwMode="auto">
            <a:xfrm>
              <a:off x="674843" y="3705156"/>
              <a:ext cx="1081087" cy="576262"/>
            </a:xfrm>
            <a:prstGeom prst="roundRect">
              <a:avLst>
                <a:gd name="adj" fmla="val 16667"/>
              </a:avLst>
            </a:prstGeom>
            <a:solidFill>
              <a:srgbClr val="7CA22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대화식 </a:t>
              </a:r>
              <a: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kumimoji="0" lang="en-US" altLang="ko-KR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kumimoji="0" lang="ko-KR" altLang="en-US" sz="11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</a:t>
              </a:r>
              <a:r>
                <a:rPr kumimoji="0" lang="ko-KR" altLang="en-US" sz="1100" b="1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페이지</a:t>
              </a:r>
              <a:endParaRPr kumimoji="0"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모서리가 둥근 직사각형 36"/>
            <p:cNvSpPr>
              <a:spLocks noChangeArrowheads="1"/>
            </p:cNvSpPr>
            <p:nvPr/>
          </p:nvSpPr>
          <p:spPr bwMode="auto">
            <a:xfrm>
              <a:off x="674843" y="4400481"/>
              <a:ext cx="1081087" cy="576262"/>
            </a:xfrm>
            <a:prstGeom prst="roundRect">
              <a:avLst>
                <a:gd name="adj" fmla="val 16667"/>
              </a:avLst>
            </a:prstGeom>
            <a:solidFill>
              <a:srgbClr val="7CA22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 구조</a:t>
              </a:r>
              <a:endParaRPr kumimoji="0"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dirty="0" smtClea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간결</a:t>
              </a:r>
              <a:r>
                <a:rPr kumimoji="0" lang="ko-KR" altLang="en-US" sz="1100" b="1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endParaRPr kumimoji="0"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849468" y="3835331"/>
              <a:ext cx="731837" cy="2809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defTabSz="100190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849468" y="4525893"/>
              <a:ext cx="731837" cy="2809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defTabSz="100190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 bwMode="auto">
          <a:xfrm>
            <a:off x="637538" y="1980109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접근의 용이성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582716" y="2069016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4855370" y="1980109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간결한 </a:t>
            </a:r>
            <a:r>
              <a:rPr lang="en-US" altLang="ko-KR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UI </a:t>
            </a:r>
            <a:r>
              <a:rPr lang="ko-KR" altLang="en-US" kern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및 정보구조 구현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4800548" y="2069016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텍스트 개체 틀 2"/>
          <p:cNvSpPr txBox="1">
            <a:spLocks/>
          </p:cNvSpPr>
          <p:nvPr/>
        </p:nvSpPr>
        <p:spPr>
          <a:xfrm>
            <a:off x="649558" y="2294307"/>
            <a:ext cx="345512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MS Dynamics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365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있는 데이터를 교원 및 학생 등 라이선스 사용자외의 교내 인력들이 검색하여 볼 수 있도록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MS Dynamics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365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서비스로 연계 된 웹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페이지를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제공합니다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3" name="텍스트 개체 틀 2"/>
          <p:cNvSpPr txBox="1">
            <a:spLocks/>
          </p:cNvSpPr>
          <p:nvPr/>
        </p:nvSpPr>
        <p:spPr>
          <a:xfrm>
            <a:off x="4867390" y="2294307"/>
            <a:ext cx="345512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간결한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홈페이지에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적용하여 개발하며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가능한 적은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페이지로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정보를 효율적으로 배치하여 개발하도록 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3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6.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상호 운영성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본 사업의 요구사항 및 업무범위의 정확한 파악을 통해 적합한 품질보증 전략을 수립 하고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제안사 품질경영팀의 전문인력을 적시에 투입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활용하여 시스템의 고품질을 확보하여 착수부터 종료까지 철저한 품질활동을 통해 최고수준의 품질을 제공 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" t="21133" r="2700"/>
          <a:stretch/>
        </p:blipFill>
        <p:spPr>
          <a:xfrm>
            <a:off x="415680" y="1908101"/>
            <a:ext cx="8547156" cy="116551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569302" y="1996683"/>
            <a:ext cx="4282251" cy="432869"/>
            <a:chOff x="1787525" y="3494991"/>
            <a:chExt cx="3263900" cy="45744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787525" y="3494991"/>
              <a:ext cx="3263900" cy="457449"/>
            </a:xfrm>
            <a:prstGeom prst="roundRect">
              <a:avLst>
                <a:gd name="adj" fmla="val 50000"/>
              </a:avLst>
            </a:prstGeom>
            <a:blipFill>
              <a:blip r:embed="rId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0" kern="0" smtClean="0">
                <a:solidFill>
                  <a:sysClr val="window" lastClr="FFFFFF"/>
                </a:solidFill>
                <a:latin typeface="+mn-ea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816894" y="3519410"/>
              <a:ext cx="3205162" cy="4067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651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b="1" kern="0" dirty="0">
                  <a:solidFill>
                    <a:srgbClr val="000000"/>
                  </a:solidFill>
                  <a:latin typeface="+mn-ea"/>
                </a:rPr>
                <a:t>목표 달성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04" y="2487434"/>
            <a:ext cx="960672" cy="37752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0103" y="4435164"/>
            <a:ext cx="8449748" cy="2098843"/>
            <a:chOff x="1988354" y="4370410"/>
            <a:chExt cx="6216650" cy="1677852"/>
          </a:xfrm>
        </p:grpSpPr>
        <p:grpSp>
          <p:nvGrpSpPr>
            <p:cNvPr id="12" name="그룹 11"/>
            <p:cNvGrpSpPr/>
            <p:nvPr/>
          </p:nvGrpSpPr>
          <p:grpSpPr>
            <a:xfrm>
              <a:off x="1988354" y="4370410"/>
              <a:ext cx="1522682" cy="1677851"/>
              <a:chOff x="1978830" y="3626645"/>
              <a:chExt cx="1522682" cy="1677851"/>
            </a:xfrm>
          </p:grpSpPr>
          <p:sp>
            <p:nvSpPr>
              <p:cNvPr id="34" name="Rectangle 15"/>
              <p:cNvSpPr>
                <a:spLocks noChangeArrowheads="1"/>
              </p:cNvSpPr>
              <p:nvPr/>
            </p:nvSpPr>
            <p:spPr bwMode="auto">
              <a:xfrm>
                <a:off x="2002026" y="3668097"/>
                <a:ext cx="1499486" cy="163639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dist="25400" dir="16200000" algn="ctr" rotWithShape="0">
                  <a:schemeClr val="bg1">
                    <a:lumMod val="65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4000" tIns="72000" rIns="54000"/>
              <a:lstStyle/>
              <a:p>
                <a:pPr algn="ctr" eaLnBrk="0" latinLnBrk="0" hangingPunct="0">
                  <a:buSzPct val="80000"/>
                </a:pPr>
                <a:r>
                  <a:rPr lang="ko-KR" altLang="en-US" sz="1000" b="0" dirty="0" err="1">
                    <a:solidFill>
                      <a:srgbClr val="000000"/>
                    </a:solidFill>
                    <a:latin typeface="+mn-ea"/>
                  </a:rPr>
                  <a:t>품질경영팀</a:t>
                </a:r>
                <a:endParaRPr lang="ko-KR" altLang="en-US" sz="1000" b="0" dirty="0">
                  <a:solidFill>
                    <a:srgbClr val="000000"/>
                  </a:solidFill>
                  <a:latin typeface="+mn-ea"/>
                </a:endParaRPr>
              </a:p>
              <a:p>
                <a:pPr algn="ctr" eaLnBrk="0" latinLnBrk="0" hangingPunct="0">
                  <a:buSzPct val="80000"/>
                </a:pP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전문가 투입</a:t>
                </a:r>
              </a:p>
            </p:txBody>
          </p:sp>
          <p:sp>
            <p:nvSpPr>
              <p:cNvPr id="35" name="Rectangle 123"/>
              <p:cNvSpPr>
                <a:spLocks noChangeArrowheads="1"/>
              </p:cNvSpPr>
              <p:nvPr/>
            </p:nvSpPr>
            <p:spPr bwMode="gray">
              <a:xfrm>
                <a:off x="2076587" y="4062416"/>
                <a:ext cx="1352022" cy="1126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4D4D4D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72000" anchor="t" anchorCtr="0"/>
              <a:lstStyle/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 err="1">
                    <a:solidFill>
                      <a:srgbClr val="000000"/>
                    </a:solidFill>
                    <a:latin typeface="+mn-ea"/>
                  </a:rPr>
                  <a:t>제안사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 품질전문 관리자를 투입하여 철저한 품질보증 수행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제안사의 품질체계를 </a:t>
                </a:r>
                <a:r>
                  <a:rPr lang="ko-KR" altLang="en-US" sz="900" b="0" dirty="0" err="1">
                    <a:solidFill>
                      <a:srgbClr val="000000"/>
                    </a:solidFill>
                    <a:latin typeface="+mn-ea"/>
                  </a:rPr>
                  <a:t>커스터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lang="ko-KR" altLang="en-US" sz="900" b="0" dirty="0" err="1">
                    <a:solidFill>
                      <a:srgbClr val="000000"/>
                    </a:solidFill>
                    <a:latin typeface="+mn-ea"/>
                  </a:rPr>
                  <a:t>마이징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 하여 적용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품질보증 전문가에 의한 지속적인 품질활동 수행</a:t>
                </a: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1978830" y="3626645"/>
                <a:ext cx="369486" cy="373104"/>
                <a:chOff x="1978830" y="3626645"/>
                <a:chExt cx="369486" cy="373104"/>
              </a:xfrm>
            </p:grpSpPr>
            <p:sp>
              <p:nvSpPr>
                <p:cNvPr id="37" name="AutoShape 125"/>
                <p:cNvSpPr>
                  <a:spLocks noChangeArrowheads="1"/>
                </p:cNvSpPr>
                <p:nvPr/>
              </p:nvSpPr>
              <p:spPr bwMode="gray">
                <a:xfrm rot="5400000">
                  <a:off x="2003555" y="3648330"/>
                  <a:ext cx="315065" cy="314809"/>
                </a:xfrm>
                <a:prstGeom prst="rtTriangle">
                  <a:avLst/>
                </a:prstGeom>
                <a:solidFill>
                  <a:srgbClr val="092F19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144463" indent="-144463" latinLnBrk="0">
                    <a:buFontTx/>
                    <a:buBlip>
                      <a:blip r:embed="rId5"/>
                    </a:buBlip>
                  </a:pPr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38" name="Oval 126"/>
                <p:cNvSpPr>
                  <a:spLocks noChangeArrowheads="1"/>
                </p:cNvSpPr>
                <p:nvPr/>
              </p:nvSpPr>
              <p:spPr bwMode="gray">
                <a:xfrm>
                  <a:off x="1978830" y="3626645"/>
                  <a:ext cx="236935" cy="237128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071A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4D4D4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874713"/>
                  <a:r>
                    <a:rPr lang="en-US" altLang="ko-KR" sz="1000" b="0" dirty="0" smtClean="0">
                      <a:solidFill>
                        <a:srgbClr val="FFFFFF"/>
                      </a:solidFill>
                      <a:latin typeface="+mn-ea"/>
                    </a:rPr>
                    <a:t>1</a:t>
                  </a:r>
                  <a:endParaRPr lang="en-US" altLang="ko-KR" sz="1000" b="0" dirty="0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39" name="Line 127"/>
                <p:cNvSpPr>
                  <a:spLocks noChangeShapeType="1"/>
                </p:cNvSpPr>
                <p:nvPr/>
              </p:nvSpPr>
              <p:spPr bwMode="auto">
                <a:xfrm flipV="1">
                  <a:off x="2031850" y="3683025"/>
                  <a:ext cx="316466" cy="316724"/>
                </a:xfrm>
                <a:prstGeom prst="line">
                  <a:avLst/>
                </a:prstGeom>
                <a:noFill/>
                <a:ln w="3175">
                  <a:solidFill>
                    <a:srgbClr val="C0C0C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3" name="그룹 12"/>
            <p:cNvGrpSpPr/>
            <p:nvPr/>
          </p:nvGrpSpPr>
          <p:grpSpPr>
            <a:xfrm>
              <a:off x="3552458" y="4370410"/>
              <a:ext cx="1522682" cy="1677851"/>
              <a:chOff x="3542934" y="3626645"/>
              <a:chExt cx="1522682" cy="1677851"/>
            </a:xfrm>
          </p:grpSpPr>
          <p:sp>
            <p:nvSpPr>
              <p:cNvPr id="28" name="Rectangle 15"/>
              <p:cNvSpPr>
                <a:spLocks noChangeArrowheads="1"/>
              </p:cNvSpPr>
              <p:nvPr/>
            </p:nvSpPr>
            <p:spPr bwMode="auto">
              <a:xfrm>
                <a:off x="3566130" y="3668100"/>
                <a:ext cx="1499486" cy="16363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dist="25400" dir="16200000" algn="ctr" rotWithShape="0">
                  <a:schemeClr val="bg1">
                    <a:lumMod val="65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4000" tIns="72000" rIns="54000"/>
              <a:lstStyle/>
              <a:p>
                <a:pPr algn="ctr" eaLnBrk="0" latinLnBrk="0" hangingPunct="0">
                  <a:buSzPct val="80000"/>
                </a:pP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최적의 </a:t>
                </a: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품질보증</a:t>
                </a:r>
                <a:endParaRPr lang="en-US" altLang="ko-KR" sz="1000" b="0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eaLnBrk="0" latinLnBrk="0" hangingPunct="0">
                  <a:buSzPct val="80000"/>
                </a:pP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절차 </a:t>
                </a: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마련 및 적용</a:t>
                </a:r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3542934" y="3626645"/>
                <a:ext cx="369486" cy="373104"/>
                <a:chOff x="3542934" y="3626645"/>
                <a:chExt cx="369486" cy="373104"/>
              </a:xfrm>
            </p:grpSpPr>
            <p:sp>
              <p:nvSpPr>
                <p:cNvPr id="31" name="AutoShape 132"/>
                <p:cNvSpPr>
                  <a:spLocks noChangeArrowheads="1"/>
                </p:cNvSpPr>
                <p:nvPr/>
              </p:nvSpPr>
              <p:spPr bwMode="gray">
                <a:xfrm rot="5400000">
                  <a:off x="3567659" y="3648330"/>
                  <a:ext cx="315065" cy="314809"/>
                </a:xfrm>
                <a:prstGeom prst="rtTriangle">
                  <a:avLst/>
                </a:prstGeom>
                <a:solidFill>
                  <a:srgbClr val="092F19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144463" indent="-144463" latinLnBrk="0">
                    <a:buFontTx/>
                    <a:buBlip>
                      <a:blip r:embed="rId5"/>
                    </a:buBlip>
                  </a:pPr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32" name="Oval 133"/>
                <p:cNvSpPr>
                  <a:spLocks noChangeArrowheads="1"/>
                </p:cNvSpPr>
                <p:nvPr/>
              </p:nvSpPr>
              <p:spPr bwMode="gray">
                <a:xfrm>
                  <a:off x="3542934" y="3626645"/>
                  <a:ext cx="236935" cy="237128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071A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4D4D4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874713"/>
                  <a:r>
                    <a:rPr lang="en-US" altLang="ko-KR" sz="1000" b="0">
                      <a:solidFill>
                        <a:srgbClr val="FFFFFF"/>
                      </a:solidFill>
                      <a:latin typeface="+mn-ea"/>
                    </a:rPr>
                    <a:t>2</a:t>
                  </a:r>
                </a:p>
              </p:txBody>
            </p:sp>
            <p:sp>
              <p:nvSpPr>
                <p:cNvPr id="33" name="Line 134"/>
                <p:cNvSpPr>
                  <a:spLocks noChangeShapeType="1"/>
                </p:cNvSpPr>
                <p:nvPr/>
              </p:nvSpPr>
              <p:spPr bwMode="auto">
                <a:xfrm flipV="1">
                  <a:off x="3595954" y="3683025"/>
                  <a:ext cx="316466" cy="316724"/>
                </a:xfrm>
                <a:prstGeom prst="line">
                  <a:avLst/>
                </a:prstGeom>
                <a:noFill/>
                <a:ln w="3175">
                  <a:solidFill>
                    <a:srgbClr val="C0C0C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30" name="Rectangle 123"/>
              <p:cNvSpPr>
                <a:spLocks noChangeArrowheads="1"/>
              </p:cNvSpPr>
              <p:nvPr/>
            </p:nvSpPr>
            <p:spPr bwMode="gray">
              <a:xfrm>
                <a:off x="3639862" y="4062415"/>
                <a:ext cx="1352022" cy="11269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4D4D4D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72000" anchor="t" anchorCtr="0"/>
              <a:lstStyle/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en-US" altLang="ko-KR" sz="900" b="0" dirty="0">
                    <a:solidFill>
                      <a:srgbClr val="000000"/>
                    </a:solidFill>
                    <a:latin typeface="+mn-ea"/>
                  </a:rPr>
                  <a:t>CMMI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및 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+mn-ea"/>
                  </a:rPr>
                  <a:t>ISO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품질보증 절차를 적용한 관리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프로젝트의 모든 산출물과 프로그램 소스에 대한 검증 및 확인활동을 수행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프로젝트 종합관리시스템   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+mn-ea"/>
                  </a:rPr>
                  <a:t>(TY*</a:t>
                </a:r>
                <a:r>
                  <a:rPr lang="en-US" altLang="ko-KR" sz="900" b="0" dirty="0" err="1">
                    <a:solidFill>
                      <a:srgbClr val="000000"/>
                    </a:solidFill>
                    <a:latin typeface="+mn-ea"/>
                  </a:rPr>
                  <a:t>WorkBenchPlus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+mn-ea"/>
                  </a:rPr>
                  <a:t>)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를 통한 품질점검 결과에 대한 검토 및 대응방안 모색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116562" y="4370410"/>
              <a:ext cx="1522682" cy="1677852"/>
              <a:chOff x="5107038" y="3626645"/>
              <a:chExt cx="1522682" cy="1677852"/>
            </a:xfrm>
          </p:grpSpPr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5130234" y="3668098"/>
                <a:ext cx="1499486" cy="163639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dist="25400" dir="16200000" algn="ctr" rotWithShape="0">
                  <a:schemeClr val="bg1">
                    <a:lumMod val="65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4000" tIns="72000" rIns="54000"/>
              <a:lstStyle/>
              <a:p>
                <a:pPr algn="ctr" eaLnBrk="0" latinLnBrk="0" hangingPunct="0">
                  <a:buSzPct val="80000"/>
                </a:pP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정량적</a:t>
                </a:r>
                <a:endParaRPr lang="en-US" altLang="ko-KR" sz="1000" b="0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eaLnBrk="0" latinLnBrk="0" hangingPunct="0">
                  <a:buSzPct val="80000"/>
                </a:pP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품질보증계획 </a:t>
                </a: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수립</a:t>
                </a:r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5107038" y="3626645"/>
                <a:ext cx="369486" cy="373104"/>
                <a:chOff x="5107038" y="3626645"/>
                <a:chExt cx="369486" cy="373104"/>
              </a:xfrm>
            </p:grpSpPr>
            <p:sp>
              <p:nvSpPr>
                <p:cNvPr id="25" name="AutoShape 139"/>
                <p:cNvSpPr>
                  <a:spLocks noChangeArrowheads="1"/>
                </p:cNvSpPr>
                <p:nvPr/>
              </p:nvSpPr>
              <p:spPr bwMode="gray">
                <a:xfrm rot="5400000">
                  <a:off x="5131763" y="3648330"/>
                  <a:ext cx="315065" cy="314809"/>
                </a:xfrm>
                <a:prstGeom prst="rtTriangle">
                  <a:avLst/>
                </a:prstGeom>
                <a:solidFill>
                  <a:srgbClr val="092F19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144463" indent="-144463" latinLnBrk="0">
                    <a:buFontTx/>
                    <a:buBlip>
                      <a:blip r:embed="rId5"/>
                    </a:buBlip>
                  </a:pPr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Oval 140"/>
                <p:cNvSpPr>
                  <a:spLocks noChangeArrowheads="1"/>
                </p:cNvSpPr>
                <p:nvPr/>
              </p:nvSpPr>
              <p:spPr bwMode="gray">
                <a:xfrm>
                  <a:off x="5107038" y="3626645"/>
                  <a:ext cx="236935" cy="237128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071A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4D4D4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874713"/>
                  <a:r>
                    <a:rPr lang="en-US" altLang="ko-KR" sz="1000" b="0">
                      <a:solidFill>
                        <a:srgbClr val="FFFFFF"/>
                      </a:solidFill>
                      <a:latin typeface="+mn-ea"/>
                    </a:rPr>
                    <a:t>3</a:t>
                  </a:r>
                </a:p>
              </p:txBody>
            </p:sp>
            <p:sp>
              <p:nvSpPr>
                <p:cNvPr id="27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5160058" y="3683025"/>
                  <a:ext cx="316466" cy="316724"/>
                </a:xfrm>
                <a:prstGeom prst="line">
                  <a:avLst/>
                </a:prstGeom>
                <a:noFill/>
                <a:ln w="3175">
                  <a:solidFill>
                    <a:srgbClr val="C0C0C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24" name="Rectangle 123"/>
              <p:cNvSpPr>
                <a:spLocks noChangeArrowheads="1"/>
              </p:cNvSpPr>
              <p:nvPr/>
            </p:nvSpPr>
            <p:spPr bwMode="gray">
              <a:xfrm>
                <a:off x="5203966" y="4062415"/>
                <a:ext cx="1352022" cy="1126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4D4D4D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72000" anchor="t" anchorCtr="0"/>
              <a:lstStyle/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고객의 품질 요구사항을 도출하고 이를 정량화된 품질목표로 관리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산출물 검토 체크리스트를 활용하여 정략적인 검토 결과를 산출할 근거를 마련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품질 보증활동 결과를 고객의 승인 받음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682322" y="4370410"/>
              <a:ext cx="1522682" cy="1677852"/>
              <a:chOff x="6672798" y="3626645"/>
              <a:chExt cx="1522682" cy="1677852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6695994" y="3668098"/>
                <a:ext cx="1499486" cy="1636399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outerShdw dist="25400" dir="16200000" algn="ctr" rotWithShape="0">
                  <a:schemeClr val="bg1">
                    <a:lumMod val="65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12700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54000" tIns="72000" rIns="54000"/>
              <a:lstStyle/>
              <a:p>
                <a:pPr algn="ctr" eaLnBrk="0" latinLnBrk="0" hangingPunct="0">
                  <a:buSzPct val="80000"/>
                </a:pPr>
                <a:r>
                  <a:rPr lang="ko-KR" altLang="en-US" sz="1000" b="0" dirty="0">
                    <a:solidFill>
                      <a:srgbClr val="000000"/>
                    </a:solidFill>
                    <a:latin typeface="+mn-ea"/>
                  </a:rPr>
                  <a:t>내부 </a:t>
                </a: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품질심사</a:t>
                </a:r>
                <a:endParaRPr lang="en-US" altLang="ko-KR" sz="1000" b="0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eaLnBrk="0" latinLnBrk="0" hangingPunct="0">
                  <a:buSzPct val="80000"/>
                </a:pPr>
                <a:r>
                  <a:rPr lang="ko-KR" altLang="en-US" sz="1000" b="0" dirty="0" smtClean="0">
                    <a:solidFill>
                      <a:srgbClr val="000000"/>
                    </a:solidFill>
                    <a:latin typeface="+mn-ea"/>
                  </a:rPr>
                  <a:t>실시</a:t>
                </a:r>
                <a:endParaRPr lang="ko-KR" altLang="en-US" sz="1000" b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6672798" y="3626645"/>
                <a:ext cx="369486" cy="373104"/>
                <a:chOff x="6672798" y="3626645"/>
                <a:chExt cx="369486" cy="373104"/>
              </a:xfrm>
            </p:grpSpPr>
            <p:sp>
              <p:nvSpPr>
                <p:cNvPr id="19" name="AutoShape 146"/>
                <p:cNvSpPr>
                  <a:spLocks noChangeArrowheads="1"/>
                </p:cNvSpPr>
                <p:nvPr/>
              </p:nvSpPr>
              <p:spPr bwMode="gray">
                <a:xfrm rot="5400000">
                  <a:off x="6697523" y="3648330"/>
                  <a:ext cx="315065" cy="314809"/>
                </a:xfrm>
                <a:prstGeom prst="rtTriangle">
                  <a:avLst/>
                </a:prstGeom>
                <a:solidFill>
                  <a:srgbClr val="092F19"/>
                </a:soli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 marL="144463" indent="-144463" latinLnBrk="0">
                    <a:buFontTx/>
                    <a:buBlip>
                      <a:blip r:embed="rId5"/>
                    </a:buBlip>
                  </a:pPr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20" name="Oval 147"/>
                <p:cNvSpPr>
                  <a:spLocks noChangeArrowheads="1"/>
                </p:cNvSpPr>
                <p:nvPr/>
              </p:nvSpPr>
              <p:spPr bwMode="gray">
                <a:xfrm>
                  <a:off x="6672798" y="3626645"/>
                  <a:ext cx="236935" cy="237128"/>
                </a:xfrm>
                <a:prstGeom prst="ellips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071A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 algn="ctr">
                      <a:solidFill>
                        <a:srgbClr val="4D4D4D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874713"/>
                  <a:r>
                    <a:rPr lang="en-US" altLang="ko-KR" sz="1000" b="0">
                      <a:solidFill>
                        <a:srgbClr val="FFFFFF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21" name="Line 148"/>
                <p:cNvSpPr>
                  <a:spLocks noChangeShapeType="1"/>
                </p:cNvSpPr>
                <p:nvPr/>
              </p:nvSpPr>
              <p:spPr bwMode="auto">
                <a:xfrm flipV="1">
                  <a:off x="6725818" y="3683025"/>
                  <a:ext cx="316466" cy="316724"/>
                </a:xfrm>
                <a:prstGeom prst="line">
                  <a:avLst/>
                </a:prstGeom>
                <a:noFill/>
                <a:ln w="3175">
                  <a:solidFill>
                    <a:srgbClr val="C0C0C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1000" b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8" name="Rectangle 123"/>
              <p:cNvSpPr>
                <a:spLocks noChangeArrowheads="1"/>
              </p:cNvSpPr>
              <p:nvPr/>
            </p:nvSpPr>
            <p:spPr bwMode="gray">
              <a:xfrm>
                <a:off x="6769726" y="4062415"/>
                <a:ext cx="1352022" cy="11269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4D4D4D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tIns="72000" anchor="t" anchorCtr="0"/>
              <a:lstStyle/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품질보증관리자를 제외한 전문가로 구성된 내부품질 심사원을 투입하여 품질심사 실시</a:t>
                </a:r>
              </a:p>
              <a:p>
                <a:pPr marL="88900" indent="-88900" fontAlgn="ctr" latinLnBrk="0">
                  <a:spcBef>
                    <a:spcPct val="20000"/>
                  </a:spcBef>
                  <a:buClr>
                    <a:srgbClr val="000000"/>
                  </a:buClr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+mn-ea"/>
                  </a:rPr>
                  <a:t>내부품질심사 횟수 및 시기는 고객과 협의</a:t>
                </a: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97343" y="2883916"/>
            <a:ext cx="8412767" cy="1486083"/>
            <a:chOff x="2006601" y="2162051"/>
            <a:chExt cx="7839073" cy="1342562"/>
          </a:xfrm>
        </p:grpSpPr>
        <p:sp>
          <p:nvSpPr>
            <p:cNvPr id="41" name="AutoShape 131"/>
            <p:cNvSpPr>
              <a:spLocks noChangeArrowheads="1"/>
            </p:cNvSpPr>
            <p:nvPr/>
          </p:nvSpPr>
          <p:spPr bwMode="auto">
            <a:xfrm>
              <a:off x="2012949" y="2162051"/>
              <a:ext cx="7832725" cy="648000"/>
            </a:xfrm>
            <a:prstGeom prst="rightArrow">
              <a:avLst>
                <a:gd name="adj1" fmla="val 66417"/>
                <a:gd name="adj2" fmla="val 3608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square" lIns="36000" tIns="36000" rIns="36000" bIns="36000" anchor="ctr"/>
            <a:lstStyle/>
            <a:p>
              <a:pPr latinLnBrk="0"/>
              <a:endParaRPr lang="ko-KR" altLang="en-US" sz="10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2" name="AutoShape 148"/>
            <p:cNvSpPr>
              <a:spLocks noChangeArrowheads="1"/>
            </p:cNvSpPr>
            <p:nvPr/>
          </p:nvSpPr>
          <p:spPr bwMode="auto">
            <a:xfrm>
              <a:off x="2006601" y="2241576"/>
              <a:ext cx="1885950" cy="488950"/>
            </a:xfrm>
            <a:prstGeom prst="chevron">
              <a:avLst>
                <a:gd name="adj" fmla="val 0"/>
              </a:avLst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품질활동계획 수립</a:t>
              </a:r>
            </a:p>
          </p:txBody>
        </p:sp>
        <p:sp>
          <p:nvSpPr>
            <p:cNvPr id="43" name="AutoShape 148"/>
            <p:cNvSpPr>
              <a:spLocks noChangeArrowheads="1"/>
            </p:cNvSpPr>
            <p:nvPr/>
          </p:nvSpPr>
          <p:spPr bwMode="auto">
            <a:xfrm>
              <a:off x="7976990" y="2241576"/>
              <a:ext cx="1671118" cy="488950"/>
            </a:xfrm>
            <a:prstGeom prst="chevron">
              <a:avLst>
                <a:gd name="adj" fmla="val 0"/>
              </a:avLst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완전한</a:t>
              </a:r>
              <a:br>
                <a:rPr lang="ko-KR" altLang="en-US" sz="10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어플리케이션 공급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3903301" y="2268750"/>
              <a:ext cx="43200" cy="1188212"/>
              <a:chOff x="3896951" y="4450099"/>
              <a:chExt cx="43200" cy="1188212"/>
            </a:xfrm>
          </p:grpSpPr>
          <p:sp>
            <p:nvSpPr>
              <p:cNvPr id="58" name="양쪽 모서리가 둥근 사각형 57"/>
              <p:cNvSpPr/>
              <p:nvPr/>
            </p:nvSpPr>
            <p:spPr>
              <a:xfrm flipV="1">
                <a:off x="3896951" y="4450099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000" b="0" kern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59" name="Line 268"/>
              <p:cNvSpPr>
                <a:spLocks noChangeShapeType="1"/>
              </p:cNvSpPr>
              <p:nvPr/>
            </p:nvSpPr>
            <p:spPr bwMode="auto">
              <a:xfrm rot="5400000">
                <a:off x="3558551" y="5278311"/>
                <a:ext cx="720000" cy="0"/>
              </a:xfrm>
              <a:prstGeom prst="line">
                <a:avLst/>
              </a:prstGeom>
              <a:noFill/>
              <a:ln w="6350">
                <a:solidFill>
                  <a:srgbClr val="B2B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atinLnBrk="0"/>
                <a:endParaRPr lang="ko-KR" altLang="en-US" sz="1000" b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45" name="AutoShape 118"/>
            <p:cNvSpPr>
              <a:spLocks noChangeArrowheads="1"/>
            </p:cNvSpPr>
            <p:nvPr/>
          </p:nvSpPr>
          <p:spPr bwMode="auto">
            <a:xfrm>
              <a:off x="2105503" y="2752601"/>
              <a:ext cx="1730348" cy="720000"/>
            </a:xfrm>
            <a:prstGeom prst="roundRect">
              <a:avLst>
                <a:gd name="adj" fmla="val 2880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품질조직구성</a:t>
              </a:r>
              <a:br>
                <a:rPr lang="ko-KR" altLang="en-US" sz="1000" b="0" dirty="0">
                  <a:solidFill>
                    <a:srgbClr val="000000"/>
                  </a:solidFill>
                  <a:latin typeface="+mn-ea"/>
                </a:rPr>
              </a:br>
              <a:r>
                <a:rPr lang="en-US" altLang="ko-KR" sz="1000" b="0" dirty="0">
                  <a:solidFill>
                    <a:srgbClr val="000000"/>
                  </a:solidFill>
                  <a:latin typeface="+mn-ea"/>
                </a:rPr>
                <a:t>(PJT, </a:t>
              </a: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전사</a:t>
              </a:r>
              <a:r>
                <a:rPr lang="en-US" altLang="ko-KR" sz="1000" b="0" dirty="0">
                  <a:solidFill>
                    <a:srgbClr val="000000"/>
                  </a:solidFill>
                  <a:latin typeface="+mn-ea"/>
                </a:rPr>
                <a:t>)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의사소통 체계 구성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품질활동 오리엔테이션</a:t>
              </a:r>
            </a:p>
          </p:txBody>
        </p:sp>
        <p:sp>
          <p:nvSpPr>
            <p:cNvPr id="46" name="AutoShape 118"/>
            <p:cNvSpPr>
              <a:spLocks noChangeArrowheads="1"/>
            </p:cNvSpPr>
            <p:nvPr/>
          </p:nvSpPr>
          <p:spPr bwMode="auto">
            <a:xfrm>
              <a:off x="4018751" y="2752601"/>
              <a:ext cx="1730348" cy="720000"/>
            </a:xfrm>
            <a:prstGeom prst="roundRect">
              <a:avLst>
                <a:gd name="adj" fmla="val 2880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en-US" altLang="ko-KR" sz="1000" b="0" dirty="0">
                  <a:solidFill>
                    <a:srgbClr val="000000"/>
                  </a:solidFill>
                  <a:latin typeface="+mn-ea"/>
                </a:rPr>
                <a:t>Inspection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고객검토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내부 품질 검사</a:t>
              </a:r>
            </a:p>
          </p:txBody>
        </p:sp>
        <p:sp>
          <p:nvSpPr>
            <p:cNvPr id="47" name="AutoShape 118"/>
            <p:cNvSpPr>
              <a:spLocks noChangeArrowheads="1"/>
            </p:cNvSpPr>
            <p:nvPr/>
          </p:nvSpPr>
          <p:spPr bwMode="auto">
            <a:xfrm>
              <a:off x="5992813" y="2752601"/>
              <a:ext cx="1730348" cy="720000"/>
            </a:xfrm>
            <a:prstGeom prst="roundRect">
              <a:avLst>
                <a:gd name="adj" fmla="val 2880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단위테스트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통합테스트</a:t>
              </a:r>
            </a:p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시스템테스트</a:t>
              </a:r>
            </a:p>
          </p:txBody>
        </p:sp>
        <p:sp>
          <p:nvSpPr>
            <p:cNvPr id="48" name="AutoShape 118"/>
            <p:cNvSpPr>
              <a:spLocks noChangeArrowheads="1"/>
            </p:cNvSpPr>
            <p:nvPr/>
          </p:nvSpPr>
          <p:spPr bwMode="auto">
            <a:xfrm>
              <a:off x="7981239" y="2752601"/>
              <a:ext cx="1730348" cy="720000"/>
            </a:xfrm>
            <a:prstGeom prst="roundRect">
              <a:avLst>
                <a:gd name="adj" fmla="val 2880"/>
              </a:avLst>
            </a:prstGeom>
            <a:noFill/>
            <a:ln w="6350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88900" indent="-88900" latinLnBrk="0">
                <a:lnSpc>
                  <a:spcPct val="120000"/>
                </a:lnSpc>
                <a:spcBef>
                  <a:spcPct val="10000"/>
                </a:spcBef>
                <a:buFontTx/>
                <a:buChar char="•"/>
              </a:pP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성능점검</a:t>
              </a:r>
              <a:r>
                <a:rPr lang="en-US" altLang="ko-KR" sz="1000" b="0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000" b="0" dirty="0">
                  <a:solidFill>
                    <a:srgbClr val="000000"/>
                  </a:solidFill>
                  <a:latin typeface="+mn-ea"/>
                </a:rPr>
                <a:t>튜닝</a:t>
              </a: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5870213" y="2268750"/>
              <a:ext cx="43200" cy="1188212"/>
              <a:chOff x="3896951" y="4450099"/>
              <a:chExt cx="43200" cy="1188212"/>
            </a:xfrm>
          </p:grpSpPr>
          <p:sp>
            <p:nvSpPr>
              <p:cNvPr id="56" name="양쪽 모서리가 둥근 사각형 55"/>
              <p:cNvSpPr/>
              <p:nvPr/>
            </p:nvSpPr>
            <p:spPr>
              <a:xfrm flipV="1">
                <a:off x="3896951" y="4450099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000" b="0" kern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57" name="Line 268"/>
              <p:cNvSpPr>
                <a:spLocks noChangeShapeType="1"/>
              </p:cNvSpPr>
              <p:nvPr/>
            </p:nvSpPr>
            <p:spPr bwMode="auto">
              <a:xfrm rot="5400000">
                <a:off x="3558551" y="5278311"/>
                <a:ext cx="720000" cy="0"/>
              </a:xfrm>
              <a:prstGeom prst="line">
                <a:avLst/>
              </a:prstGeom>
              <a:noFill/>
              <a:ln w="6350">
                <a:solidFill>
                  <a:srgbClr val="B2B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atinLnBrk="0"/>
                <a:endParaRPr lang="ko-KR" altLang="en-US" sz="1000" b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837126" y="2268750"/>
              <a:ext cx="43200" cy="1188212"/>
              <a:chOff x="3896951" y="4450099"/>
              <a:chExt cx="43200" cy="1188212"/>
            </a:xfrm>
          </p:grpSpPr>
          <p:sp>
            <p:nvSpPr>
              <p:cNvPr id="54" name="양쪽 모서리가 둥근 사각형 53"/>
              <p:cNvSpPr/>
              <p:nvPr/>
            </p:nvSpPr>
            <p:spPr>
              <a:xfrm flipV="1">
                <a:off x="3896951" y="4450099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000" b="0" kern="0" smtClean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55" name="Line 268"/>
              <p:cNvSpPr>
                <a:spLocks noChangeShapeType="1"/>
              </p:cNvSpPr>
              <p:nvPr/>
            </p:nvSpPr>
            <p:spPr bwMode="auto">
              <a:xfrm rot="5400000">
                <a:off x="3558551" y="5278311"/>
                <a:ext cx="720000" cy="0"/>
              </a:xfrm>
              <a:prstGeom prst="line">
                <a:avLst/>
              </a:prstGeom>
              <a:noFill/>
              <a:ln w="6350">
                <a:solidFill>
                  <a:srgbClr val="B2B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atinLnBrk="0"/>
                <a:endParaRPr lang="ko-KR" altLang="en-US" sz="1000" b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51" name="AutoShape 148"/>
            <p:cNvSpPr>
              <a:spLocks noChangeArrowheads="1"/>
            </p:cNvSpPr>
            <p:nvPr/>
          </p:nvSpPr>
          <p:spPr bwMode="auto">
            <a:xfrm>
              <a:off x="3962401" y="2241576"/>
              <a:ext cx="1885950" cy="488950"/>
            </a:xfrm>
            <a:prstGeom prst="chevron">
              <a:avLst>
                <a:gd name="adj" fmla="val 0"/>
              </a:avLst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착수부터 종료까지</a:t>
              </a:r>
            </a:p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품질보증활동 수행</a:t>
              </a:r>
            </a:p>
          </p:txBody>
        </p:sp>
        <p:sp>
          <p:nvSpPr>
            <p:cNvPr id="52" name="AutoShape 148"/>
            <p:cNvSpPr>
              <a:spLocks noChangeArrowheads="1"/>
            </p:cNvSpPr>
            <p:nvPr/>
          </p:nvSpPr>
          <p:spPr bwMode="auto">
            <a:xfrm>
              <a:off x="5930901" y="2241576"/>
              <a:ext cx="1885950" cy="488950"/>
            </a:xfrm>
            <a:prstGeom prst="chevron">
              <a:avLst>
                <a:gd name="adj" fmla="val 0"/>
              </a:avLst>
            </a:prstGeom>
            <a:noFill/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개발 단계부터</a:t>
              </a:r>
            </a:p>
            <a:p>
              <a:pPr algn="ctr"/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   철저한 기능</a:t>
              </a:r>
              <a:r>
                <a:rPr lang="en-US" altLang="ko-KR" sz="1000" b="1" dirty="0">
                  <a:solidFill>
                    <a:srgbClr val="000000"/>
                  </a:solidFill>
                  <a:latin typeface="+mn-ea"/>
                </a:rPr>
                <a:t>/</a:t>
              </a:r>
              <a:r>
                <a:rPr lang="ko-KR" altLang="en-US" sz="1000" b="1" dirty="0">
                  <a:solidFill>
                    <a:srgbClr val="000000"/>
                  </a:solidFill>
                  <a:latin typeface="+mn-ea"/>
                </a:rPr>
                <a:t>성능검사</a:t>
              </a:r>
            </a:p>
          </p:txBody>
        </p:sp>
        <p:cxnSp>
          <p:nvCxnSpPr>
            <p:cNvPr id="53" name="직선 연결선 52"/>
            <p:cNvCxnSpPr/>
            <p:nvPr/>
          </p:nvCxnSpPr>
          <p:spPr bwMode="auto">
            <a:xfrm>
              <a:off x="2012949" y="3504613"/>
              <a:ext cx="7827963" cy="0"/>
            </a:xfrm>
            <a:prstGeom prst="line">
              <a:avLst/>
            </a:prstGeom>
            <a:noFill/>
            <a:ln w="6350">
              <a:solidFill>
                <a:srgbClr val="B2B2B2"/>
              </a:solidFill>
              <a:round/>
              <a:headEnd type="oval" w="sm" len="sm"/>
              <a:tailEnd type="oval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868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6.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요구사항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시스템 가용성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제안사는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연계망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예방정비 활동과 함께 긴급 장애 발생 시 신속하게 장애조치 및 시스템 복구를 수행합니다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8860" y="2124125"/>
            <a:ext cx="8592576" cy="3600406"/>
            <a:chOff x="458860" y="2124125"/>
            <a:chExt cx="8592576" cy="3600406"/>
          </a:xfrm>
        </p:grpSpPr>
        <p:sp>
          <p:nvSpPr>
            <p:cNvPr id="62" name="Oval 266"/>
            <p:cNvSpPr>
              <a:spLocks noChangeArrowheads="1"/>
            </p:cNvSpPr>
            <p:nvPr/>
          </p:nvSpPr>
          <p:spPr bwMode="auto">
            <a:xfrm>
              <a:off x="3258780" y="2224027"/>
              <a:ext cx="2916377" cy="291516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Oval 267"/>
            <p:cNvSpPr>
              <a:spLocks noChangeArrowheads="1"/>
            </p:cNvSpPr>
            <p:nvPr/>
          </p:nvSpPr>
          <p:spPr bwMode="auto">
            <a:xfrm>
              <a:off x="3509882" y="2475266"/>
              <a:ext cx="2414172" cy="2414679"/>
            </a:xfrm>
            <a:prstGeom prst="ellipse">
              <a:avLst/>
            </a:prstGeom>
            <a:solidFill>
              <a:srgbClr val="339966">
                <a:alpha val="3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Oval 268"/>
            <p:cNvSpPr>
              <a:spLocks noChangeArrowheads="1"/>
            </p:cNvSpPr>
            <p:nvPr/>
          </p:nvSpPr>
          <p:spPr bwMode="auto">
            <a:xfrm>
              <a:off x="3682067" y="2644752"/>
              <a:ext cx="2073390" cy="2075708"/>
            </a:xfrm>
            <a:prstGeom prst="ellipse">
              <a:avLst/>
            </a:prstGeom>
            <a:solidFill>
              <a:srgbClr val="F7F7F7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Oval 269"/>
            <p:cNvSpPr>
              <a:spLocks noChangeArrowheads="1"/>
            </p:cNvSpPr>
            <p:nvPr/>
          </p:nvSpPr>
          <p:spPr bwMode="auto">
            <a:xfrm>
              <a:off x="3784301" y="2746443"/>
              <a:ext cx="1865333" cy="1872323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Text Box 270"/>
            <p:cNvSpPr txBox="1">
              <a:spLocks noChangeArrowheads="1"/>
            </p:cNvSpPr>
            <p:nvPr/>
          </p:nvSpPr>
          <p:spPr bwMode="auto">
            <a:xfrm>
              <a:off x="3758658" y="3304260"/>
              <a:ext cx="195631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latinLnBrk="0"/>
              <a:r>
                <a:rPr lang="ko-KR" altLang="en-US" sz="1800" b="1" dirty="0" smtClean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신속한 </a:t>
              </a:r>
              <a:endParaRPr lang="en-US" altLang="ko-KR" sz="1800" b="1" dirty="0" smtClean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r>
                <a:rPr lang="ko-KR" altLang="en-US" sz="1800" b="1" smtClean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장애처리 </a:t>
              </a:r>
              <a:endParaRPr lang="en-US" altLang="ko-KR" sz="1800" b="1" dirty="0" smtClean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r>
                <a:rPr lang="ko-KR" altLang="en-US" sz="1800" b="1" dirty="0" smtClean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</a:t>
              </a:r>
              <a:r>
                <a:rPr lang="ko-KR" altLang="en-US" sz="1800" b="1" dirty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b="1" dirty="0" smtClean="0">
                  <a:solidFill>
                    <a:srgbClr val="092F1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보고</a:t>
              </a:r>
              <a:endParaRPr lang="ko-KR" altLang="en-US" sz="1800" b="1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Rectangle 273"/>
            <p:cNvSpPr>
              <a:spLocks noChangeArrowheads="1"/>
            </p:cNvSpPr>
            <p:nvPr/>
          </p:nvSpPr>
          <p:spPr bwMode="auto">
            <a:xfrm>
              <a:off x="3024051" y="2246153"/>
              <a:ext cx="1220206" cy="1220206"/>
            </a:xfrm>
            <a:prstGeom prst="ellipse">
              <a:avLst/>
            </a:prstGeom>
            <a:solidFill>
              <a:srgbClr val="092F19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장애감지</a:t>
              </a:r>
            </a:p>
          </p:txBody>
        </p:sp>
        <p:sp>
          <p:nvSpPr>
            <p:cNvPr id="68" name="AutoShape 274"/>
            <p:cNvSpPr>
              <a:spLocks noChangeArrowheads="1"/>
            </p:cNvSpPr>
            <p:nvPr/>
          </p:nvSpPr>
          <p:spPr bwMode="auto">
            <a:xfrm rot="16200000">
              <a:off x="4558964" y="2135937"/>
              <a:ext cx="199395" cy="175772"/>
            </a:xfrm>
            <a:prstGeom prst="triangle">
              <a:avLst>
                <a:gd name="adj" fmla="val 50000"/>
              </a:avLst>
            </a:prstGeom>
            <a:solidFill>
              <a:srgbClr val="3399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AutoShape 275"/>
            <p:cNvSpPr>
              <a:spLocks noChangeArrowheads="1"/>
            </p:cNvSpPr>
            <p:nvPr/>
          </p:nvSpPr>
          <p:spPr bwMode="auto">
            <a:xfrm rot="10321659">
              <a:off x="3196003" y="3877016"/>
              <a:ext cx="200882" cy="175468"/>
            </a:xfrm>
            <a:prstGeom prst="triangle">
              <a:avLst>
                <a:gd name="adj" fmla="val 50000"/>
              </a:avLst>
            </a:prstGeom>
            <a:solidFill>
              <a:srgbClr val="3399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AutoShape 276"/>
            <p:cNvSpPr>
              <a:spLocks noChangeArrowheads="1"/>
            </p:cNvSpPr>
            <p:nvPr/>
          </p:nvSpPr>
          <p:spPr bwMode="auto">
            <a:xfrm rot="872289">
              <a:off x="6054985" y="3855083"/>
              <a:ext cx="199089" cy="175468"/>
            </a:xfrm>
            <a:prstGeom prst="triangle">
              <a:avLst>
                <a:gd name="adj" fmla="val 50000"/>
              </a:avLst>
            </a:prstGeom>
            <a:solidFill>
              <a:srgbClr val="3399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Rectangle 279"/>
            <p:cNvSpPr>
              <a:spLocks noChangeArrowheads="1"/>
            </p:cNvSpPr>
            <p:nvPr/>
          </p:nvSpPr>
          <p:spPr bwMode="auto">
            <a:xfrm>
              <a:off x="5314459" y="2246153"/>
              <a:ext cx="1220206" cy="122020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algn="ctr" latinLnBrk="0"/>
              <a:r>
                <a:rPr lang="ko-KR" altLang="en-US" sz="1400" b="1" dirty="0">
                  <a:solidFill>
                    <a:schemeClr val="accent3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재발방지</a:t>
              </a:r>
            </a:p>
            <a:p>
              <a:pPr algn="ctr" latinLnBrk="0"/>
              <a:r>
                <a:rPr lang="ko-KR" altLang="en-US" sz="1400" b="1" dirty="0">
                  <a:solidFill>
                    <a:schemeClr val="accent3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대책 수립 및</a:t>
              </a:r>
            </a:p>
            <a:p>
              <a:pPr algn="ctr" latinLnBrk="0"/>
              <a:r>
                <a:rPr lang="ko-KR" altLang="en-US" sz="1400" b="1" dirty="0">
                  <a:solidFill>
                    <a:schemeClr val="accent3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예방활동</a:t>
              </a:r>
            </a:p>
          </p:txBody>
        </p:sp>
        <p:sp>
          <p:nvSpPr>
            <p:cNvPr id="72" name="Rectangle 282"/>
            <p:cNvSpPr>
              <a:spLocks noChangeArrowheads="1"/>
            </p:cNvSpPr>
            <p:nvPr/>
          </p:nvSpPr>
          <p:spPr bwMode="auto">
            <a:xfrm>
              <a:off x="3024051" y="4283203"/>
              <a:ext cx="1220206" cy="1220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신속한</a:t>
              </a:r>
            </a:p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장애복구</a:t>
              </a:r>
            </a:p>
          </p:txBody>
        </p:sp>
        <p:sp>
          <p:nvSpPr>
            <p:cNvPr id="73" name="Rectangle 285"/>
            <p:cNvSpPr>
              <a:spLocks noChangeArrowheads="1"/>
            </p:cNvSpPr>
            <p:nvPr/>
          </p:nvSpPr>
          <p:spPr bwMode="auto">
            <a:xfrm>
              <a:off x="5314459" y="4283203"/>
              <a:ext cx="1220206" cy="122020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</a:t>
              </a:r>
            </a:p>
            <a:p>
              <a:pPr algn="ctr" latinLnBrk="0"/>
              <a:r>
                <a:rPr lang="ko-KR" altLang="en-US" sz="14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원인분석</a:t>
              </a:r>
            </a:p>
          </p:txBody>
        </p:sp>
        <p:sp>
          <p:nvSpPr>
            <p:cNvPr id="74" name="AutoShape 286"/>
            <p:cNvSpPr>
              <a:spLocks noChangeArrowheads="1"/>
            </p:cNvSpPr>
            <p:nvPr/>
          </p:nvSpPr>
          <p:spPr bwMode="auto">
            <a:xfrm rot="5400000" flipH="1">
              <a:off x="4615477" y="5049309"/>
              <a:ext cx="199395" cy="175772"/>
            </a:xfrm>
            <a:prstGeom prst="triangle">
              <a:avLst>
                <a:gd name="adj" fmla="val 50000"/>
              </a:avLst>
            </a:prstGeom>
            <a:solidFill>
              <a:srgbClr val="339966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</a:pPr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Text Box 85"/>
            <p:cNvSpPr txBox="1">
              <a:spLocks noChangeArrowheads="1"/>
            </p:cNvSpPr>
            <p:nvPr/>
          </p:nvSpPr>
          <p:spPr bwMode="auto">
            <a:xfrm>
              <a:off x="6611024" y="2323521"/>
              <a:ext cx="2440412" cy="6001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rIns="0">
              <a:spAutoFit/>
            </a:bodyPr>
            <a:lstStyle/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원인 분석에 따른 재발 방지 대책 수립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타 사업장 장애에 대한 참조 자료 활용</a:t>
              </a:r>
            </a:p>
          </p:txBody>
        </p:sp>
        <p:sp>
          <p:nvSpPr>
            <p:cNvPr id="76" name="Text Box 86"/>
            <p:cNvSpPr txBox="1">
              <a:spLocks noChangeArrowheads="1"/>
            </p:cNvSpPr>
            <p:nvPr/>
          </p:nvSpPr>
          <p:spPr bwMode="auto">
            <a:xfrm>
              <a:off x="462646" y="4362620"/>
              <a:ext cx="2440412" cy="13619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rIns="0">
              <a:spAutoFit/>
            </a:bodyPr>
            <a:lstStyle/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엔지니어 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전문가 집단에 의한 신속한 복구 진행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 근본원인 분석에 따른 이력 관리 </a:t>
              </a:r>
              <a:r>
                <a:rPr lang="en-US" altLang="ko-KR" sz="1100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r>
                <a:rPr lang="en-US" altLang="ko-KR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 관련 보고 실시</a:t>
              </a:r>
            </a:p>
          </p:txBody>
        </p:sp>
        <p:sp>
          <p:nvSpPr>
            <p:cNvPr id="77" name="Text Box 87"/>
            <p:cNvSpPr txBox="1">
              <a:spLocks noChangeArrowheads="1"/>
            </p:cNvSpPr>
            <p:nvPr/>
          </p:nvSpPr>
          <p:spPr bwMode="auto">
            <a:xfrm>
              <a:off x="6611024" y="4362620"/>
              <a:ext cx="2440412" cy="13619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rIns="0">
              <a:spAutoFit/>
            </a:bodyPr>
            <a:lstStyle/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 정의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 </a:t>
              </a:r>
              <a:r>
                <a:rPr lang="ko-KR" altLang="en-US" sz="1100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원인 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및 해결책 검토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장애징후 집중 관리를 통한 근본 장애요인 제거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 </a:t>
              </a:r>
              <a:r>
                <a:rPr lang="en-US" altLang="ko-KR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 이력관리 활용</a:t>
              </a:r>
            </a:p>
          </p:txBody>
        </p:sp>
        <p:sp>
          <p:nvSpPr>
            <p:cNvPr id="78" name="Text Box 88"/>
            <p:cNvSpPr txBox="1">
              <a:spLocks noChangeArrowheads="1"/>
            </p:cNvSpPr>
            <p:nvPr/>
          </p:nvSpPr>
          <p:spPr bwMode="auto">
            <a:xfrm>
              <a:off x="458860" y="2369687"/>
              <a:ext cx="2440412" cy="110799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72000" rIns="0">
              <a:spAutoFit/>
            </a:bodyPr>
            <a:lstStyle/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장애발생에 따른 신속한 장애 감지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 smtClean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전문인력을 </a:t>
              </a: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통한 신속한 장애접수 및 처리 진행 </a:t>
              </a:r>
            </a:p>
            <a:p>
              <a:pPr marL="101600" indent="-101600" algn="l" latinLnBrk="0">
                <a:lnSpc>
                  <a:spcPct val="150000"/>
                </a:lnSpc>
                <a:buClr>
                  <a:schemeClr val="bg1">
                    <a:lumMod val="50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1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비상연락 체계 수립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31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7.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제약사항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정보화 기반 표준 준수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개발 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표준을 준수하고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ActiveX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및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Flash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 비 표준 기술 사용을 배제 하여 주요 운영체제에서 수행되도록 하며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HTTPS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SSL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적용하여 보안 통신을 준수하겠습니다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536728" y="2234237"/>
            <a:ext cx="4420120" cy="2401828"/>
            <a:chOff x="890588" y="2447716"/>
            <a:chExt cx="5441791" cy="2654301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161891" y="4506705"/>
              <a:ext cx="5145087" cy="595312"/>
            </a:xfrm>
            <a:prstGeom prst="roundRect">
              <a:avLst>
                <a:gd name="adj" fmla="val 50000"/>
              </a:avLst>
            </a:prstGeom>
            <a:solidFill>
              <a:srgbClr val="092F19"/>
            </a:solidFill>
            <a:ln w="38100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01908" fontAlgn="auto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kumimoji="0" lang="ko-KR" altLang="en-US" sz="2000" b="1" dirty="0" smtClean="0">
                  <a:solidFill>
                    <a:schemeClr val="bg1"/>
                  </a:solidFill>
                  <a:latin typeface="+mn-ea"/>
                </a:rPr>
                <a:t>웹 접근성 </a:t>
              </a:r>
              <a:r>
                <a:rPr kumimoji="0" lang="ko-KR" altLang="en-US" sz="1600" b="1" dirty="0" smtClean="0">
                  <a:solidFill>
                    <a:schemeClr val="bg1"/>
                  </a:solidFill>
                  <a:latin typeface="+mn-ea"/>
                </a:rPr>
                <a:t>및</a:t>
              </a:r>
              <a:r>
                <a:rPr kumimoji="0" lang="ko-KR" altLang="en-US" sz="2000" b="1" dirty="0" smtClean="0">
                  <a:solidFill>
                    <a:schemeClr val="bg1"/>
                  </a:solidFill>
                  <a:latin typeface="+mn-ea"/>
                </a:rPr>
                <a:t> 보안 강화</a:t>
              </a:r>
              <a:endParaRPr kumimoji="0"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5" name="그림 127" descr="화살표2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954053" y="2689016"/>
              <a:ext cx="3560762" cy="181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모서리가 둥근 직사각형 15"/>
            <p:cNvSpPr>
              <a:spLocks noChangeArrowheads="1"/>
            </p:cNvSpPr>
            <p:nvPr/>
          </p:nvSpPr>
          <p:spPr bwMode="auto">
            <a:xfrm>
              <a:off x="2376488" y="2447716"/>
              <a:ext cx="2460436" cy="63131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accent3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ActiveX/Flash </a:t>
              </a: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등</a:t>
              </a:r>
              <a: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/>
              </a:r>
              <a:b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</a:b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비 표준 기술 사용 배제 </a:t>
              </a:r>
              <a:endParaRPr kumimoji="0"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890588" y="3197268"/>
              <a:ext cx="2460436" cy="63131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accent3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SSL/HTTPS </a:t>
              </a:r>
            </a:p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보안 기술 적용</a:t>
              </a:r>
              <a:endParaRPr kumimoji="0"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8" name="모서리가 둥근 직사각형 17"/>
            <p:cNvSpPr>
              <a:spLocks noChangeArrowheads="1"/>
            </p:cNvSpPr>
            <p:nvPr/>
          </p:nvSpPr>
          <p:spPr bwMode="auto">
            <a:xfrm>
              <a:off x="3871943" y="3197267"/>
              <a:ext cx="2460436" cy="631317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accent3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Windows, Mac, Linux </a:t>
              </a: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등</a:t>
              </a:r>
              <a:endParaRPr kumimoji="0"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indent="-180975" algn="ctr" defTabSz="956371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웹 표준 준수</a:t>
              </a:r>
              <a:endParaRPr kumimoji="0"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635653" y="3778321"/>
            <a:ext cx="3350455" cy="941904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144000" tIns="0" rIns="0" bIns="0" anchor="ctr"/>
          <a:lstStyle/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구조화된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사용하고 표현은 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대체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 구조를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 Boxing 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모델로 수정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다수의 스타일로 각종 </a:t>
            </a:r>
            <a:r>
              <a:rPr lang="ko-KR" altLang="en-US" sz="11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접근성</a:t>
            </a:r>
            <a:r>
              <a:rPr lang="ko-KR" altLang="en-US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문제 해결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635653" y="2414953"/>
            <a:ext cx="3350455" cy="964500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144000" tIns="0" rIns="0" bIns="0" anchor="ctr"/>
          <a:lstStyle/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W3C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일반 표준 준수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1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ECMAscript</a:t>
            </a: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일반 표준 준수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표준 준수는 생산성에 대한 경쟁력임을 전략화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635653" y="5134477"/>
            <a:ext cx="3350455" cy="977723"/>
          </a:xfrm>
          <a:prstGeom prst="rect">
            <a:avLst/>
          </a:prstGeom>
          <a:noFill/>
          <a:ln w="12700">
            <a:solidFill>
              <a:srgbClr val="092F19">
                <a:alpha val="50000"/>
              </a:srgbClr>
            </a:solidFill>
          </a:ln>
          <a:effectLst/>
        </p:spPr>
        <p:txBody>
          <a:bodyPr wrap="square" lIns="144000" tIns="0" rIns="0" bIns="0" anchor="ctr"/>
          <a:lstStyle/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표준 준수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Validator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QA (W3C</a:t>
            </a:r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제공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ko-KR" sz="11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Firefox </a:t>
            </a:r>
            <a:r>
              <a:rPr lang="ko-KR" altLang="en-US" sz="11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디버거 이용</a:t>
            </a:r>
            <a:endParaRPr lang="en-US" altLang="ko-KR" sz="1100" b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u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다수 브라우저 테스트</a:t>
            </a:r>
            <a:endParaRPr lang="ko-KR" altLang="en-US" sz="11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7011" y="2153343"/>
            <a:ext cx="3350455" cy="261610"/>
          </a:xfrm>
          <a:prstGeom prst="rect">
            <a:avLst/>
          </a:prstGeom>
          <a:solidFill>
            <a:srgbClr val="7CA228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표준 규격 준수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5653" y="3531490"/>
            <a:ext cx="3350455" cy="261610"/>
          </a:xfrm>
          <a:prstGeom prst="rect">
            <a:avLst/>
          </a:prstGeom>
          <a:solidFill>
            <a:srgbClr val="7CA228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구조와 표현 분리 사용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5653" y="4876378"/>
            <a:ext cx="3350455" cy="261610"/>
          </a:xfrm>
          <a:prstGeom prst="rect">
            <a:avLst/>
          </a:prstGeom>
          <a:solidFill>
            <a:srgbClr val="7CA228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최소한의 디버깅 </a:t>
            </a:r>
            <a:r>
              <a:rPr lang="ko-KR" altLang="en-US" sz="11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QA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1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7.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제약사항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&gt;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표준 프레임워크 및 공통 컴포넌트 적용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사업 수행에 있어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관리시스템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개발부분은 마이크로소프트의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.Net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프레임워크를 적용하여 개발하겠으며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Web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시는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안전행정부의 전자정부 표준 프레임워크를 적용하여 개발 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82716" y="2368218"/>
            <a:ext cx="3816424" cy="4049097"/>
            <a:chOff x="720305" y="2035468"/>
            <a:chExt cx="3816424" cy="2534155"/>
          </a:xfrm>
        </p:grpSpPr>
        <p:grpSp>
          <p:nvGrpSpPr>
            <p:cNvPr id="3" name="그룹 2"/>
            <p:cNvGrpSpPr/>
            <p:nvPr/>
          </p:nvGrpSpPr>
          <p:grpSpPr>
            <a:xfrm>
              <a:off x="720305" y="2035468"/>
              <a:ext cx="3816424" cy="2534155"/>
              <a:chOff x="720305" y="2035468"/>
              <a:chExt cx="3816424" cy="2534155"/>
            </a:xfrm>
          </p:grpSpPr>
          <p:sp>
            <p:nvSpPr>
              <p:cNvPr id="7" name="AutoShape 289"/>
              <p:cNvSpPr>
                <a:spLocks noChangeArrowheads="1"/>
              </p:cNvSpPr>
              <p:nvPr/>
            </p:nvSpPr>
            <p:spPr bwMode="auto">
              <a:xfrm>
                <a:off x="720305" y="2035468"/>
                <a:ext cx="3816424" cy="2534155"/>
              </a:xfrm>
              <a:prstGeom prst="roundRect">
                <a:avLst>
                  <a:gd name="adj" fmla="val 1720"/>
                </a:avLst>
              </a:prstGeom>
              <a:solidFill>
                <a:srgbClr val="E2E2E2"/>
              </a:solidFill>
              <a:ln w="6350" algn="ctr">
                <a:solidFill>
                  <a:srgbClr val="DBDBDB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latinLnBrk="0"/>
                <a:endParaRPr lang="ko-KR" altLang="en-US" sz="900">
                  <a:latin typeface="+mn-ea"/>
                </a:endParaRP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801185" y="2128613"/>
                <a:ext cx="3591527" cy="2354972"/>
                <a:chOff x="300750" y="3796467"/>
                <a:chExt cx="3591527" cy="2354972"/>
              </a:xfrm>
            </p:grpSpPr>
            <p:sp>
              <p:nvSpPr>
                <p:cNvPr id="9" name="AutoShape 289"/>
                <p:cNvSpPr>
                  <a:spLocks noChangeArrowheads="1"/>
                </p:cNvSpPr>
                <p:nvPr/>
              </p:nvSpPr>
              <p:spPr bwMode="auto">
                <a:xfrm>
                  <a:off x="300750" y="3796467"/>
                  <a:ext cx="3591527" cy="2354972"/>
                </a:xfrm>
                <a:prstGeom prst="roundRect">
                  <a:avLst>
                    <a:gd name="adj" fmla="val 3813"/>
                  </a:avLst>
                </a:prstGeom>
                <a:solidFill>
                  <a:schemeClr val="bg1"/>
                </a:solidFill>
                <a:ln w="11430" algn="ctr">
                  <a:solidFill>
                    <a:schemeClr val="accent3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atinLnBrk="0"/>
                  <a:endParaRPr lang="ko-KR" altLang="en-US" sz="900">
                    <a:latin typeface="+mn-ea"/>
                  </a:endParaRPr>
                </a:p>
              </p:txBody>
            </p:sp>
            <p:sp>
              <p:nvSpPr>
                <p:cNvPr id="10" name="AutoShape 79"/>
                <p:cNvSpPr>
                  <a:spLocks noChangeArrowheads="1"/>
                </p:cNvSpPr>
                <p:nvPr/>
              </p:nvSpPr>
              <p:spPr bwMode="auto">
                <a:xfrm>
                  <a:off x="834779" y="4802591"/>
                  <a:ext cx="2913482" cy="472273"/>
                </a:xfrm>
                <a:prstGeom prst="roundRect">
                  <a:avLst>
                    <a:gd name="adj" fmla="val 5986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DFDF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E3E1D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25400" algn="ctr" rotWithShape="0">
                          <a:srgbClr val="25589B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t" anchorCtr="0"/>
                <a:lstStyle/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 smtClean="0">
                      <a:latin typeface="+mn-ea"/>
                    </a:rPr>
                    <a:t>개방형 표준 준수</a:t>
                  </a:r>
                  <a:r>
                    <a:rPr lang="en-US" altLang="ko-KR" sz="900" b="0" dirty="0" smtClean="0">
                      <a:latin typeface="+mn-ea"/>
                    </a:rPr>
                    <a:t/>
                  </a:r>
                  <a:br>
                    <a:rPr lang="en-US" altLang="ko-KR" sz="900" b="0" dirty="0" smtClean="0">
                      <a:latin typeface="+mn-ea"/>
                    </a:rPr>
                  </a:br>
                  <a:r>
                    <a:rPr lang="ko-KR" altLang="en-US" sz="900" b="0" smtClean="0">
                      <a:latin typeface="+mn-ea"/>
                    </a:rPr>
                    <a:t>오픈 </a:t>
                  </a:r>
                  <a:r>
                    <a:rPr lang="ko-KR" altLang="en-US" sz="900" b="0" dirty="0" smtClean="0">
                      <a:latin typeface="+mn-ea"/>
                    </a:rPr>
                    <a:t>소스 </a:t>
                  </a:r>
                  <a:r>
                    <a:rPr lang="ko-KR" altLang="en-US" sz="900" b="0" dirty="0">
                      <a:latin typeface="+mn-ea"/>
                    </a:rPr>
                    <a:t>기반의 범용화되고 공개된 기술의 활용으로 특정 사업자에 대한 종속성 배제</a:t>
                  </a:r>
                  <a:endParaRPr lang="en-US" altLang="ko-KR" sz="900" b="0" dirty="0">
                    <a:latin typeface="+mn-ea"/>
                  </a:endParaRPr>
                </a:p>
              </p:txBody>
            </p:sp>
            <p:sp>
              <p:nvSpPr>
                <p:cNvPr id="11" name="AutoShape 79"/>
                <p:cNvSpPr>
                  <a:spLocks noChangeArrowheads="1"/>
                </p:cNvSpPr>
                <p:nvPr/>
              </p:nvSpPr>
              <p:spPr bwMode="auto">
                <a:xfrm>
                  <a:off x="834779" y="5274864"/>
                  <a:ext cx="2913482" cy="410806"/>
                </a:xfrm>
                <a:prstGeom prst="roundRect">
                  <a:avLst>
                    <a:gd name="adj" fmla="val 5986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DFDF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E3E1D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25400" algn="ctr" rotWithShape="0">
                          <a:srgbClr val="25589B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t" anchorCtr="0"/>
                <a:lstStyle/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 smtClean="0">
                      <a:latin typeface="+mn-ea"/>
                    </a:rPr>
                    <a:t>상용 솔루션 연계</a:t>
                  </a:r>
                  <a:r>
                    <a:rPr lang="en-US" altLang="ko-KR" sz="900" b="0" dirty="0" smtClean="0">
                      <a:latin typeface="+mn-ea"/>
                    </a:rPr>
                    <a:t/>
                  </a:r>
                  <a:br>
                    <a:rPr lang="en-US" altLang="ko-KR" sz="900" b="0" dirty="0" smtClean="0">
                      <a:latin typeface="+mn-ea"/>
                    </a:rPr>
                  </a:br>
                  <a:r>
                    <a:rPr lang="ko-KR" altLang="en-US" sz="900" b="0" dirty="0">
                      <a:latin typeface="+mn-ea"/>
                    </a:rPr>
                    <a:t>상용 솔루션과 연계가 가능한 표준을 제시하여 상호 운용성 보장</a:t>
                  </a:r>
                  <a:endParaRPr lang="en-US" altLang="ko-KR" sz="900" b="0" dirty="0">
                    <a:latin typeface="+mn-ea"/>
                  </a:endParaRPr>
                </a:p>
              </p:txBody>
            </p:sp>
            <p:sp>
              <p:nvSpPr>
                <p:cNvPr id="12" name="AutoShape 79"/>
                <p:cNvSpPr>
                  <a:spLocks noChangeArrowheads="1"/>
                </p:cNvSpPr>
                <p:nvPr/>
              </p:nvSpPr>
              <p:spPr bwMode="auto">
                <a:xfrm>
                  <a:off x="834779" y="5677676"/>
                  <a:ext cx="2913482" cy="410806"/>
                </a:xfrm>
                <a:prstGeom prst="roundRect">
                  <a:avLst>
                    <a:gd name="adj" fmla="val 5986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DFDF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E3E1D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25400" algn="ctr" rotWithShape="0">
                          <a:srgbClr val="25589B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t" anchorCtr="0"/>
                <a:lstStyle/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 smtClean="0">
                      <a:latin typeface="+mn-ea"/>
                    </a:rPr>
                    <a:t>국가적 표준화 지향</a:t>
                  </a:r>
                  <a:r>
                    <a:rPr lang="en-US" altLang="ko-KR" sz="900" b="0" dirty="0">
                      <a:latin typeface="+mn-ea"/>
                    </a:rPr>
                    <a:t/>
                  </a:r>
                  <a:br>
                    <a:rPr lang="en-US" altLang="ko-KR" sz="900" b="0" dirty="0">
                      <a:latin typeface="+mn-ea"/>
                    </a:rPr>
                  </a:br>
                  <a:r>
                    <a:rPr lang="ko-KR" altLang="en-US" sz="900" b="0" dirty="0">
                      <a:latin typeface="+mn-ea"/>
                    </a:rPr>
                    <a:t>민</a:t>
                  </a:r>
                  <a:r>
                    <a:rPr lang="en-US" altLang="ko-KR" sz="900" b="0" dirty="0">
                      <a:latin typeface="+mn-ea"/>
                    </a:rPr>
                    <a:t>.</a:t>
                  </a:r>
                  <a:r>
                    <a:rPr lang="ko-KR" altLang="en-US" sz="900" b="0" dirty="0">
                      <a:latin typeface="+mn-ea"/>
                    </a:rPr>
                    <a:t>관</a:t>
                  </a:r>
                  <a:r>
                    <a:rPr lang="en-US" altLang="ko-KR" sz="900" b="0" dirty="0">
                      <a:latin typeface="+mn-ea"/>
                    </a:rPr>
                    <a:t>.</a:t>
                  </a:r>
                  <a:r>
                    <a:rPr lang="ko-KR" altLang="en-US" sz="900" b="0" dirty="0">
                      <a:latin typeface="+mn-ea"/>
                    </a:rPr>
                    <a:t>학계로 구성된 자문협의회를 통해 국가적 차원의 표준화 수행</a:t>
                  </a:r>
                  <a:endParaRPr lang="en-US" altLang="ko-KR" sz="900" b="0" dirty="0" smtClean="0">
                    <a:latin typeface="+mn-ea"/>
                  </a:endParaRPr>
                </a:p>
              </p:txBody>
            </p:sp>
          </p:grpSp>
        </p:grpSp>
        <p:sp>
          <p:nvSpPr>
            <p:cNvPr id="13" name="AutoShape 79"/>
            <p:cNvSpPr>
              <a:spLocks noChangeArrowheads="1"/>
            </p:cNvSpPr>
            <p:nvPr/>
          </p:nvSpPr>
          <p:spPr bwMode="auto">
            <a:xfrm>
              <a:off x="1335214" y="2211577"/>
              <a:ext cx="2913482" cy="472273"/>
            </a:xfrm>
            <a:prstGeom prst="roundRect">
              <a:avLst>
                <a:gd name="adj" fmla="val 5986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DFDFD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E3E1DB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algn="ctr" rotWithShape="0">
                      <a:srgbClr val="25589B"/>
                    </a:outerShdw>
                  </a:effectLst>
                </a14:hiddenEffects>
              </a:ext>
            </a:extLst>
          </p:spPr>
          <p:txBody>
            <a:bodyPr lIns="0" tIns="0" rIns="0" bIns="0" anchor="t" anchorCtr="0"/>
            <a:lstStyle/>
            <a:p>
              <a:pPr marL="138113" indent="-138113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  <a:buBlip>
                  <a:blip r:embed="rId2"/>
                </a:buBlip>
              </a:pPr>
              <a:r>
                <a:rPr lang="ko-KR" altLang="en-US" sz="900" b="0" dirty="0" smtClean="0">
                  <a:latin typeface="+mn-ea"/>
                </a:rPr>
                <a:t>세련되고 형식 안전적인 객체 지향 프레임워크</a:t>
              </a:r>
              <a:r>
                <a:rPr lang="en-US" altLang="ko-KR" sz="900" b="0" dirty="0" smtClean="0">
                  <a:latin typeface="+mn-ea"/>
                </a:rPr>
                <a:t/>
              </a:r>
              <a:br>
                <a:rPr lang="en-US" altLang="ko-KR" sz="900" b="0" dirty="0" smtClean="0">
                  <a:latin typeface="+mn-ea"/>
                </a:rPr>
              </a:br>
              <a:r>
                <a:rPr lang="ko-KR" altLang="en-US" sz="900" b="0" smtClean="0">
                  <a:latin typeface="+mn-ea"/>
                </a:rPr>
                <a:t>다양한 범위의 안전하고 견고한 응용 프로그램을 만들 수 있는 환경을 제공</a:t>
              </a:r>
              <a:endParaRPr lang="en-US" altLang="ko-KR" sz="900" b="0" dirty="0">
                <a:latin typeface="+mn-ea"/>
              </a:endParaRPr>
            </a:p>
          </p:txBody>
        </p:sp>
        <p:sp>
          <p:nvSpPr>
            <p:cNvPr id="14" name="AutoShape 79"/>
            <p:cNvSpPr>
              <a:spLocks noChangeArrowheads="1"/>
            </p:cNvSpPr>
            <p:nvPr/>
          </p:nvSpPr>
          <p:spPr bwMode="auto">
            <a:xfrm>
              <a:off x="1335214" y="2683850"/>
              <a:ext cx="2913482" cy="410806"/>
            </a:xfrm>
            <a:prstGeom prst="roundRect">
              <a:avLst>
                <a:gd name="adj" fmla="val 5986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DFDFD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E3E1DB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algn="ctr" rotWithShape="0">
                      <a:srgbClr val="25589B"/>
                    </a:outerShdw>
                  </a:effectLst>
                </a14:hiddenEffects>
              </a:ext>
            </a:extLst>
          </p:spPr>
          <p:txBody>
            <a:bodyPr lIns="0" tIns="0" rIns="0" bIns="0" anchor="t" anchorCtr="0"/>
            <a:lstStyle/>
            <a:p>
              <a:pPr marL="138113" indent="-138113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  <a:buBlip>
                  <a:blip r:embed="rId2"/>
                </a:buBlip>
              </a:pPr>
              <a:r>
                <a:rPr lang="ko-KR" altLang="en-US" sz="900" b="0" dirty="0" smtClean="0">
                  <a:latin typeface="+mn-ea"/>
                </a:rPr>
                <a:t>국제 표준 </a:t>
              </a:r>
              <a:r>
                <a:rPr lang="en-US" altLang="ko-KR" sz="900" b="0" dirty="0" smtClean="0">
                  <a:latin typeface="+mn-ea"/>
                </a:rPr>
                <a:t>CLI(</a:t>
              </a:r>
              <a:r>
                <a:rPr lang="ko-KR" altLang="en-US" sz="900" b="0" smtClean="0">
                  <a:latin typeface="+mn-ea"/>
                </a:rPr>
                <a:t>공용 언어 인프라</a:t>
              </a:r>
              <a:r>
                <a:rPr lang="en-US" altLang="ko-KR" sz="900" b="0" dirty="0" smtClean="0">
                  <a:latin typeface="+mn-ea"/>
                </a:rPr>
                <a:t>) </a:t>
              </a:r>
              <a:r>
                <a:rPr lang="ko-KR" altLang="en-US" sz="900" b="0" smtClean="0">
                  <a:latin typeface="+mn-ea"/>
                </a:rPr>
                <a:t>지원</a:t>
              </a:r>
              <a:r>
                <a:rPr lang="en-US" altLang="ko-KR" sz="900" b="0" dirty="0" smtClean="0">
                  <a:latin typeface="+mn-ea"/>
                </a:rPr>
                <a:t/>
              </a:r>
              <a:br>
                <a:rPr lang="en-US" altLang="ko-KR" sz="900" b="0" dirty="0" smtClean="0">
                  <a:latin typeface="+mn-ea"/>
                </a:rPr>
              </a:br>
              <a:r>
                <a:rPr lang="ko-KR" altLang="en-US" sz="900" b="0" smtClean="0">
                  <a:latin typeface="+mn-ea"/>
                </a:rPr>
                <a:t>가상 실행 시스템 및 통합된 클래스 라이브러리 집합이</a:t>
              </a:r>
              <a:r>
                <a:rPr lang="en-US" altLang="ko-KR" sz="900" b="0" dirty="0" smtClean="0">
                  <a:latin typeface="+mn-ea"/>
                </a:rPr>
                <a:t/>
              </a:r>
              <a:br>
                <a:rPr lang="en-US" altLang="ko-KR" sz="900" b="0" dirty="0" smtClean="0">
                  <a:latin typeface="+mn-ea"/>
                </a:rPr>
              </a:br>
              <a:r>
                <a:rPr lang="ko-KR" altLang="en-US" sz="900" b="0" smtClean="0">
                  <a:latin typeface="+mn-ea"/>
                </a:rPr>
                <a:t>포함된 </a:t>
              </a:r>
              <a:r>
                <a:rPr lang="en-US" altLang="ko-KR" sz="900" b="0" dirty="0" smtClean="0">
                  <a:latin typeface="+mn-ea"/>
                </a:rPr>
                <a:t>Windows </a:t>
              </a:r>
              <a:r>
                <a:rPr lang="ko-KR" altLang="en-US" sz="900" b="0" smtClean="0">
                  <a:latin typeface="+mn-ea"/>
                </a:rPr>
                <a:t>필수 구성요소 제공</a:t>
              </a:r>
              <a:endParaRPr lang="en-US" altLang="ko-KR" sz="900" b="0" dirty="0">
                <a:latin typeface="+mn-ea"/>
              </a:endParaRPr>
            </a:p>
          </p:txBody>
        </p:sp>
        <p:sp>
          <p:nvSpPr>
            <p:cNvPr id="15" name="AutoShape 79"/>
            <p:cNvSpPr>
              <a:spLocks noChangeArrowheads="1"/>
            </p:cNvSpPr>
            <p:nvPr/>
          </p:nvSpPr>
          <p:spPr bwMode="auto">
            <a:xfrm>
              <a:off x="839914" y="2211576"/>
              <a:ext cx="495300" cy="883079"/>
            </a:xfrm>
            <a:prstGeom prst="roundRect">
              <a:avLst>
                <a:gd name="adj" fmla="val 598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t" anchorCtr="0"/>
            <a:lstStyle/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dirty="0" smtClean="0">
                  <a:latin typeface="+mn-ea"/>
                </a:rPr>
                <a:t>관리</a:t>
              </a:r>
              <a:endParaRPr lang="en-US" altLang="ko-KR" sz="900" dirty="0" smtClean="0">
                <a:latin typeface="+mn-ea"/>
              </a:endParaRPr>
            </a:p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b="0" dirty="0" smtClean="0">
                  <a:latin typeface="+mn-ea"/>
                </a:rPr>
                <a:t>시스템</a:t>
              </a:r>
              <a:endParaRPr lang="en-US" altLang="ko-KR" sz="900" b="0" dirty="0">
                <a:latin typeface="+mn-ea"/>
              </a:endParaRPr>
            </a:p>
          </p:txBody>
        </p:sp>
        <p:sp>
          <p:nvSpPr>
            <p:cNvPr id="16" name="AutoShape 79"/>
            <p:cNvSpPr>
              <a:spLocks noChangeArrowheads="1"/>
            </p:cNvSpPr>
            <p:nvPr/>
          </p:nvSpPr>
          <p:spPr bwMode="auto">
            <a:xfrm>
              <a:off x="839914" y="3133124"/>
              <a:ext cx="495300" cy="1287503"/>
            </a:xfrm>
            <a:prstGeom prst="roundRect">
              <a:avLst>
                <a:gd name="adj" fmla="val 5986"/>
              </a:avLst>
            </a:prstGeom>
            <a:solidFill>
              <a:srgbClr val="92D050"/>
            </a:solidFill>
            <a:ln>
              <a:noFill/>
            </a:ln>
            <a:effectLst/>
            <a:extLst/>
          </p:spPr>
          <p:txBody>
            <a:bodyPr lIns="0" tIns="0" rIns="0" bIns="0" anchor="t" anchorCtr="0"/>
            <a:lstStyle/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en-US" altLang="ko-KR" sz="900" b="0" dirty="0" smtClean="0">
                  <a:latin typeface="+mn-ea"/>
                </a:rPr>
                <a:t>WEB</a:t>
              </a:r>
              <a:endParaRPr lang="en-US" altLang="ko-KR" sz="900" b="0" dirty="0"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837461" y="2395508"/>
            <a:ext cx="4213975" cy="4049097"/>
            <a:chOff x="2648256" y="4833337"/>
            <a:chExt cx="4213975" cy="3028045"/>
          </a:xfrm>
        </p:grpSpPr>
        <p:grpSp>
          <p:nvGrpSpPr>
            <p:cNvPr id="20" name="그룹 19"/>
            <p:cNvGrpSpPr/>
            <p:nvPr/>
          </p:nvGrpSpPr>
          <p:grpSpPr>
            <a:xfrm>
              <a:off x="2648256" y="4833337"/>
              <a:ext cx="4213975" cy="3028045"/>
              <a:chOff x="219870" y="3829404"/>
              <a:chExt cx="4213975" cy="3043643"/>
            </a:xfrm>
          </p:grpSpPr>
          <p:sp>
            <p:nvSpPr>
              <p:cNvPr id="21" name="AutoShape 289"/>
              <p:cNvSpPr>
                <a:spLocks noChangeArrowheads="1"/>
              </p:cNvSpPr>
              <p:nvPr/>
            </p:nvSpPr>
            <p:spPr bwMode="auto">
              <a:xfrm>
                <a:off x="219870" y="3829404"/>
                <a:ext cx="4213975" cy="3043643"/>
              </a:xfrm>
              <a:prstGeom prst="roundRect">
                <a:avLst>
                  <a:gd name="adj" fmla="val 1720"/>
                </a:avLst>
              </a:prstGeom>
              <a:solidFill>
                <a:srgbClr val="E2E2E2"/>
              </a:solidFill>
              <a:ln w="6350" algn="ctr">
                <a:solidFill>
                  <a:srgbClr val="DBDBDB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latinLnBrk="0"/>
                <a:endPara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300750" y="3922549"/>
                <a:ext cx="4010875" cy="2782500"/>
                <a:chOff x="300750" y="3796467"/>
                <a:chExt cx="4010875" cy="2782500"/>
              </a:xfrm>
            </p:grpSpPr>
            <p:sp>
              <p:nvSpPr>
                <p:cNvPr id="23" name="AutoShape 289"/>
                <p:cNvSpPr>
                  <a:spLocks noChangeArrowheads="1"/>
                </p:cNvSpPr>
                <p:nvPr/>
              </p:nvSpPr>
              <p:spPr bwMode="auto">
                <a:xfrm>
                  <a:off x="300750" y="3796467"/>
                  <a:ext cx="4010875" cy="2782500"/>
                </a:xfrm>
                <a:prstGeom prst="roundRect">
                  <a:avLst>
                    <a:gd name="adj" fmla="val 3813"/>
                  </a:avLst>
                </a:prstGeom>
                <a:solidFill>
                  <a:schemeClr val="bg1"/>
                </a:solidFill>
                <a:ln w="11430" algn="ctr">
                  <a:solidFill>
                    <a:schemeClr val="accent3">
                      <a:lumMod val="50000"/>
                    </a:schemeClr>
                  </a:solidFill>
                  <a:round/>
                  <a:headEnd/>
                  <a:tailEnd/>
                </a:ln>
                <a:effectLst/>
                <a:extLst/>
              </p:spPr>
              <p:txBody>
                <a:bodyPr wrap="none" anchor="ctr"/>
                <a:lstStyle/>
                <a:p>
                  <a:pPr latinLnBrk="0"/>
                  <a:endParaRPr lang="ko-KR" altLang="en-US" sz="9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" name="AutoShape 79"/>
                <p:cNvSpPr>
                  <a:spLocks noChangeArrowheads="1"/>
                </p:cNvSpPr>
                <p:nvPr/>
              </p:nvSpPr>
              <p:spPr bwMode="auto">
                <a:xfrm>
                  <a:off x="834779" y="4726935"/>
                  <a:ext cx="3332830" cy="1759455"/>
                </a:xfrm>
                <a:prstGeom prst="roundRect">
                  <a:avLst>
                    <a:gd name="adj" fmla="val 5986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DFDF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E3E1D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25400" algn="ctr" rotWithShape="0">
                          <a:srgbClr val="25589B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t" anchorCtr="0"/>
                <a:lstStyle/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 생산성 증대와 동반한 품질 향상 효과</a:t>
                  </a:r>
                  <a:b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공통적으로 필요한 기능의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사전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제공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 공수 최소화</a:t>
                  </a: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생산성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증대 및 교체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손실비용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절감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일선 개발자들이 숙지한 프레임워크 활용으로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개발자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교육기간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감소</a:t>
                  </a: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전문성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강화</a:t>
                  </a:r>
                  <a:b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검증된 아키텍처 및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공통기능을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활용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개발자 개인별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능력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</a:t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성향에 따른 품질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편차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최소</a:t>
                  </a:r>
                  <a:endParaRPr lang="en-US" altLang="ko-KR" sz="9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</a:pP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-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재사용성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및 상호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운용성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극대화</a:t>
                  </a:r>
                  <a:endParaRPr lang="en-US" altLang="ko-KR" sz="9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</a:pP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전자정부 표준프레임워크 기반 시스템들간 컴포넌트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공유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및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연계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용이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900" b="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상호운용성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극대화</a:t>
                  </a:r>
                </a:p>
                <a:p>
                  <a:pPr marL="138113" indent="-138113" defTabSz="831850" latinLnBrk="0">
                    <a:lnSpc>
                      <a:spcPct val="130000"/>
                    </a:lnSpc>
                    <a:spcBef>
                      <a:spcPts val="240"/>
                    </a:spcBef>
                    <a:buSzPct val="120000"/>
                    <a:buBlip>
                      <a:blip r:embed="rId2"/>
                    </a:buBlip>
                  </a:pP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정보화 서비스 </a:t>
                  </a:r>
                  <a:r>
                    <a:rPr lang="ko-KR" altLang="en-US" sz="900" b="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표준화율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향상</a:t>
                  </a:r>
                  <a:b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템플릿 기반의 정형화된 개발 패턴과 방법을 제공함으로써 설계</a:t>
                  </a:r>
                  <a:r>
                    <a:rPr lang="en-US" altLang="ko-KR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, </a:t>
                  </a: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r>
                    <a:rPr lang="en-US" altLang="ko-KR" sz="9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개발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등 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시스템 </a:t>
                  </a:r>
                  <a:r>
                    <a:rPr lang="ko-KR" altLang="en-US" sz="900" b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표준 </a:t>
                  </a:r>
                  <a:r>
                    <a:rPr lang="ko-KR" altLang="en-US" sz="9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제시</a:t>
                  </a:r>
                  <a: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/>
                  </a:r>
                  <a:br>
                    <a:rPr lang="ko-KR" altLang="en-US" sz="900" b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</a:br>
                  <a:endParaRPr lang="ko-KR" altLang="en-US" sz="900" b="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25" name="AutoShape 79"/>
            <p:cNvSpPr>
              <a:spLocks noChangeArrowheads="1"/>
            </p:cNvSpPr>
            <p:nvPr/>
          </p:nvSpPr>
          <p:spPr bwMode="auto">
            <a:xfrm>
              <a:off x="2767865" y="5897103"/>
              <a:ext cx="495300" cy="1719302"/>
            </a:xfrm>
            <a:prstGeom prst="roundRect">
              <a:avLst>
                <a:gd name="adj" fmla="val 5986"/>
              </a:avLst>
            </a:prstGeom>
            <a:solidFill>
              <a:srgbClr val="92D050"/>
            </a:solidFill>
            <a:ln>
              <a:noFill/>
            </a:ln>
            <a:effectLst/>
            <a:extLst/>
          </p:spPr>
          <p:txBody>
            <a:bodyPr lIns="0" tIns="0" rIns="0" bIns="0" anchor="t" anchorCtr="0"/>
            <a:lstStyle/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AutoShape 79"/>
            <p:cNvSpPr>
              <a:spLocks noChangeArrowheads="1"/>
            </p:cNvSpPr>
            <p:nvPr/>
          </p:nvSpPr>
          <p:spPr bwMode="auto">
            <a:xfrm>
              <a:off x="2767865" y="4983108"/>
              <a:ext cx="495300" cy="866549"/>
            </a:xfrm>
            <a:prstGeom prst="roundRect">
              <a:avLst>
                <a:gd name="adj" fmla="val 598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lIns="0" tIns="0" rIns="0" bIns="0" anchor="t" anchorCtr="0"/>
            <a:lstStyle/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</a:t>
              </a:r>
              <a:endPara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</a:t>
              </a:r>
              <a:endPara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AutoShape 79"/>
            <p:cNvSpPr>
              <a:spLocks noChangeArrowheads="1"/>
            </p:cNvSpPr>
            <p:nvPr/>
          </p:nvSpPr>
          <p:spPr bwMode="auto">
            <a:xfrm>
              <a:off x="3337795" y="4982404"/>
              <a:ext cx="3114184" cy="472273"/>
            </a:xfrm>
            <a:prstGeom prst="roundRect">
              <a:avLst>
                <a:gd name="adj" fmla="val 5986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DFDFD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E3E1DB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5400" algn="ctr" rotWithShape="0">
                      <a:srgbClr val="25589B"/>
                    </a:outerShdw>
                  </a:effectLst>
                </a14:hiddenEffects>
              </a:ext>
            </a:extLst>
          </p:spPr>
          <p:txBody>
            <a:bodyPr lIns="0" tIns="0" rIns="0" bIns="0" anchor="t" anchorCtr="0"/>
            <a:lstStyle/>
            <a:p>
              <a:pPr marL="138113" indent="-138113"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  <a:buBlip>
                  <a:blip r:embed="rId2"/>
                </a:buBlip>
              </a:pPr>
              <a:r>
                <a:rPr lang="ko-KR" altLang="en-US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 상호 </a:t>
              </a:r>
              <a:r>
                <a:rPr lang="ko-KR" altLang="en-US" sz="900" b="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운용성을</a:t>
              </a:r>
              <a:r>
                <a:rPr lang="ko-KR" altLang="en-US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통한 개발 생산성 증대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- 20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이상의 기타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CTS (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공용 형식 사양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규격 언어와 상호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작용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재사용성 증대 </a:t>
              </a:r>
              <a:endPara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en-US" altLang="ko-KR" sz="9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-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유용한 기능을 광범위하게 제공하는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4000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 이상의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클래스를 제공하여 개발 생산성 증대</a:t>
              </a:r>
              <a:endPara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defTabSz="831850" latinLnBrk="0">
                <a:lnSpc>
                  <a:spcPct val="130000"/>
                </a:lnSpc>
                <a:spcBef>
                  <a:spcPts val="240"/>
                </a:spcBef>
                <a:buSzPct val="120000"/>
              </a:pPr>
              <a:r>
                <a:rPr lang="ko-KR" altLang="en-US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en-US" altLang="ko-KR" sz="900" b="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900" b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검증된 프레임워크 기반으로 안정적인 </a:t>
              </a:r>
              <a:r>
                <a:rPr lang="ko-KR" altLang="en-US" sz="9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 환경 제공</a:t>
              </a:r>
              <a:endPara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 bwMode="auto">
          <a:xfrm>
            <a:off x="637538" y="1991142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프레임워크 특징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82716" y="2080049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4855370" y="1991142"/>
            <a:ext cx="2511617" cy="2769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algn="l" defTabSz="1001908" fontAlgn="auto">
              <a:spcBef>
                <a:spcPts val="0"/>
              </a:spcBef>
              <a:spcAft>
                <a:spcPts val="0"/>
              </a:spcAft>
              <a:defRPr kumimoji="0" sz="12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 latinLnBrk="0">
              <a:defRPr/>
            </a:pPr>
            <a:r>
              <a:rPr lang="ko-KR" altLang="en-US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프레임워크 도입 효과</a:t>
            </a:r>
            <a:endParaRPr lang="ko-KR" altLang="en-US" kern="0" dirty="0">
              <a:solidFill>
                <a:sysClr val="windowText" lastClr="000000">
                  <a:lumMod val="85000"/>
                  <a:lumOff val="15000"/>
                </a:sysClr>
              </a:solidFill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4800548" y="2080049"/>
            <a:ext cx="66842" cy="7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92F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1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업무 개발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8.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프로젝트 관리 요구사항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10356" y="3996333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9.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프로젝트 지원 요구사항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23398"/>
              </p:ext>
            </p:extLst>
          </p:nvPr>
        </p:nvGraphicFramePr>
        <p:xfrm>
          <a:off x="606410" y="1476051"/>
          <a:ext cx="8106782" cy="20692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2046"/>
                <a:gridCol w="2088232"/>
                <a:gridCol w="3888432"/>
                <a:gridCol w="648072"/>
              </a:tblGrid>
              <a:tr h="397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관리 항목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상세설명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본 제안서의 작성 위치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latin typeface="+mn-ea"/>
                          <a:ea typeface="+mn-ea"/>
                        </a:rPr>
                        <a:t>페이지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프로젝트 관리 방법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체계적인 관리를 위한 방법론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사업관리 부문 </a:t>
                      </a:r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1.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관리 계획 </a:t>
                      </a:r>
                      <a:r>
                        <a:rPr lang="en-US" altLang="ko-KR" sz="1100" b="1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1. 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프로젝트 관리</a:t>
                      </a:r>
                      <a:endParaRPr lang="ko-KR" altLang="en-US" sz="11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52 p</a:t>
                      </a:r>
                      <a:endParaRPr lang="ko-KR" altLang="en-US" sz="11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품질보증 활동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품질보증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계획 및 수행방법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사업관리 부문 </a:t>
                      </a:r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1.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관리 계획 </a:t>
                      </a:r>
                      <a:r>
                        <a:rPr lang="en-US" altLang="ko-KR" sz="1100" b="1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2. 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품질보증 활동</a:t>
                      </a:r>
                      <a:endParaRPr lang="ko-KR" altLang="en-US" sz="1100" b="1" smtClean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53</a:t>
                      </a:r>
                      <a:r>
                        <a:rPr lang="en-US" altLang="ko-KR" sz="1100" b="1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p</a:t>
                      </a:r>
                      <a:endParaRPr lang="ko-KR" altLang="en-US" sz="11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산출물 관리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단계별 산출물 종류 및 작업일정 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사업관리 부문 </a:t>
                      </a:r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1. </a:t>
                      </a:r>
                      <a:r>
                        <a:rPr lang="ko-KR" altLang="en-US" sz="1100" b="1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 관리 계획 </a:t>
                      </a:r>
                      <a:r>
                        <a:rPr lang="en-US" altLang="ko-KR" sz="1100" b="1" baseline="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&gt; 3. </a:t>
                      </a:r>
                      <a:r>
                        <a:rPr lang="ko-KR" altLang="en-US" sz="1100" b="1" baseline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산출물 관리</a:t>
                      </a:r>
                      <a:endParaRPr lang="ko-KR" altLang="en-US" sz="1100" b="1" smtClean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</a:rPr>
                        <a:t>54 p</a:t>
                      </a:r>
                      <a:endParaRPr lang="ko-KR" altLang="en-US" sz="1100" b="1" dirty="0">
                        <a:solidFill>
                          <a:srgbClr val="00B05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16939"/>
              </p:ext>
            </p:extLst>
          </p:nvPr>
        </p:nvGraphicFramePr>
        <p:xfrm>
          <a:off x="612206" y="4284365"/>
          <a:ext cx="8106782" cy="15121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8030"/>
                <a:gridCol w="2442476"/>
                <a:gridCol w="3240360"/>
                <a:gridCol w="1085916"/>
              </a:tblGrid>
              <a:tr h="397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관리 항목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상세설명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본 제안서의 작성 위치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latin typeface="+mn-ea"/>
                          <a:ea typeface="+mn-ea"/>
                        </a:rPr>
                        <a:t>페이지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교육 지원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교육훈련에 대한 관리방안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100" b="1" kern="120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지원 부문 </a:t>
                      </a:r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&gt; 3. </a:t>
                      </a:r>
                      <a:r>
                        <a:rPr lang="ko-KR" altLang="en-US" sz="1100" b="1" kern="120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교육 지원 계획</a:t>
                      </a:r>
                      <a:endParaRPr lang="ko-KR" altLang="en-US" sz="1100" b="1" kern="1200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71,71 p</a:t>
                      </a:r>
                      <a:endParaRPr lang="ko-KR" altLang="en-US" sz="1100" b="1" kern="1200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57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기술 지원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기술이전 및 기술지원 방안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lang="ko-KR" altLang="en-US" sz="1100" b="1" kern="120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지원 부문 </a:t>
                      </a:r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&gt; 4. </a:t>
                      </a:r>
                      <a:r>
                        <a:rPr lang="ko-KR" altLang="en-US" sz="1100" b="1" kern="120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기술 지원 계획</a:t>
                      </a:r>
                      <a:endParaRPr lang="ko-KR" altLang="en-US" sz="1100" b="1" kern="1200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kern="1200" dirty="0" smtClean="0">
                          <a:solidFill>
                            <a:srgbClr val="00B050"/>
                          </a:solidFill>
                          <a:latin typeface="+mn-ea"/>
                          <a:ea typeface="+mn-ea"/>
                          <a:cs typeface="+mn-cs"/>
                        </a:rPr>
                        <a:t>73,74 p</a:t>
                      </a:r>
                      <a:endParaRPr lang="ko-KR" altLang="en-US" sz="1100" b="1" kern="1200" dirty="0">
                        <a:solidFill>
                          <a:srgbClr val="00B05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1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시스템 운영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운영지원 체계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latinLnBrk="0">
              <a:lnSpc>
                <a:spcPct val="120000"/>
              </a:lnSpc>
              <a:spcBef>
                <a:spcPts val="72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시스템의 원활한 운영과 안정을 위해 지속적인 기능확장 및 유지보수가 수행되어야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따라서 제안사는 운영지원 원칙을 수립하고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전담 조직을 상시 운영하여 철저하고 지속적인 유지보수를 수행하겠습니다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0" name="Rectangle 781"/>
          <p:cNvSpPr>
            <a:spLocks noChangeArrowheads="1"/>
          </p:cNvSpPr>
          <p:nvPr/>
        </p:nvSpPr>
        <p:spPr bwMode="gray">
          <a:xfrm>
            <a:off x="2376488" y="2012197"/>
            <a:ext cx="6187083" cy="805512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/>
        </p:spPr>
        <p:txBody>
          <a:bodyPr lIns="162000" tIns="46800" rIns="90000" bIns="46800" anchor="ctr"/>
          <a:lstStyle/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dirty="0">
                <a:latin typeface="+mn-ea"/>
              </a:rPr>
              <a:t>운영조직이 시스템 유지 및 운영에 관한 임무를 수행</a:t>
            </a:r>
          </a:p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dirty="0">
                <a:latin typeface="+mn-ea"/>
              </a:rPr>
              <a:t>운영조직에서 미해결된 사항에 대해 </a:t>
            </a:r>
            <a:r>
              <a:rPr lang="ko-KR" altLang="en-US" sz="1000" dirty="0" smtClean="0">
                <a:latin typeface="+mn-ea"/>
              </a:rPr>
              <a:t>수행사의 </a:t>
            </a:r>
            <a:r>
              <a:rPr lang="ko-KR" altLang="en-US" sz="1000" dirty="0">
                <a:latin typeface="+mn-ea"/>
              </a:rPr>
              <a:t>책임하에 개발 및 납품된 시스템의 무상 유지보수에 한하여 직접 수행 또는 해당 협력업체에게 통보</a:t>
            </a:r>
          </a:p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dirty="0">
                <a:latin typeface="+mn-ea"/>
              </a:rPr>
              <a:t>유지보수 </a:t>
            </a:r>
            <a:r>
              <a:rPr lang="ko-KR" altLang="en-US" sz="1000" dirty="0" smtClean="0">
                <a:latin typeface="+mn-ea"/>
              </a:rPr>
              <a:t>요청발생 시 </a:t>
            </a:r>
            <a:r>
              <a:rPr lang="ko-KR" altLang="en-US" sz="1000" dirty="0">
                <a:latin typeface="+mn-ea"/>
              </a:rPr>
              <a:t>합의된 무상유지보수 조건 및 절차에 따라 유지보수를 수행</a:t>
            </a:r>
          </a:p>
        </p:txBody>
      </p:sp>
      <p:sp>
        <p:nvSpPr>
          <p:cNvPr id="31" name="Rectangle 782"/>
          <p:cNvSpPr>
            <a:spLocks noChangeArrowheads="1"/>
          </p:cNvSpPr>
          <p:nvPr/>
        </p:nvSpPr>
        <p:spPr bwMode="gray">
          <a:xfrm>
            <a:off x="960411" y="2012197"/>
            <a:ext cx="1386695" cy="805512"/>
          </a:xfrm>
          <a:prstGeom prst="rect">
            <a:avLst/>
          </a:prstGeom>
          <a:solidFill>
            <a:srgbClr val="7CA228"/>
          </a:solidFill>
          <a:ln>
            <a:noFill/>
          </a:ln>
          <a:effectLst>
            <a:innerShdw dist="38100" dir="10800000">
              <a:srgbClr val="6899CE"/>
            </a:innerShdw>
          </a:effectLst>
          <a:extLst/>
        </p:spPr>
        <p:txBody>
          <a:bodyPr wrap="none" anchor="ctr"/>
          <a:lstStyle/>
          <a:p>
            <a:pPr algn="ctr" latinLnBrk="0">
              <a:lnSpc>
                <a:spcPct val="11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유지보수</a:t>
            </a:r>
            <a:endParaRPr lang="en-US" altLang="ko-KR" sz="1100" b="1" dirty="0" smtClean="0">
              <a:solidFill>
                <a:schemeClr val="bg1"/>
              </a:solidFill>
              <a:latin typeface="+mn-ea"/>
            </a:endParaRPr>
          </a:p>
          <a:p>
            <a:pPr algn="ctr" latinLnBrk="0">
              <a:lnSpc>
                <a:spcPct val="110000"/>
              </a:lnSpc>
            </a:pPr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지원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체계</a:t>
            </a:r>
          </a:p>
        </p:txBody>
      </p:sp>
      <p:sp>
        <p:nvSpPr>
          <p:cNvPr id="32" name="Oval 218"/>
          <p:cNvSpPr>
            <a:spLocks noChangeArrowheads="1"/>
          </p:cNvSpPr>
          <p:nvPr/>
        </p:nvSpPr>
        <p:spPr bwMode="auto">
          <a:xfrm flipH="1">
            <a:off x="2315384" y="2343907"/>
            <a:ext cx="96808" cy="95406"/>
          </a:xfrm>
          <a:prstGeom prst="ellipse">
            <a:avLst/>
          </a:prstGeom>
          <a:solidFill>
            <a:schemeClr val="bg1"/>
          </a:solidFill>
          <a:ln w="22860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 b="0">
              <a:latin typeface="+mn-ea"/>
            </a:endParaRPr>
          </a:p>
        </p:txBody>
      </p:sp>
      <p:sp>
        <p:nvSpPr>
          <p:cNvPr id="33" name="Rectangle 781"/>
          <p:cNvSpPr>
            <a:spLocks noChangeArrowheads="1"/>
          </p:cNvSpPr>
          <p:nvPr/>
        </p:nvSpPr>
        <p:spPr bwMode="gray">
          <a:xfrm>
            <a:off x="2376488" y="2878995"/>
            <a:ext cx="6187083" cy="60325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/>
        </p:spPr>
        <p:txBody>
          <a:bodyPr lIns="162000" tIns="46800" rIns="90000" bIns="46800" anchor="ctr"/>
          <a:lstStyle/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b="0" dirty="0">
                <a:latin typeface="+mn-ea"/>
              </a:rPr>
              <a:t>유지보수는 본 사업을 통해 구축된 통합정보시스템에 하자가 발생한 경우에 해당함</a:t>
            </a:r>
          </a:p>
          <a:p>
            <a:pPr marL="88900" indent="-88900" algn="l" fontAlgn="ctr" latinLnBrk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ko-KR" altLang="en-US" sz="1000" b="0" dirty="0">
                <a:latin typeface="+mn-ea"/>
              </a:rPr>
              <a:t>무상유지보수 기간은 검수 완료한 날로부터 </a:t>
            </a:r>
            <a:r>
              <a:rPr lang="en-US" altLang="ko-KR" sz="1000" b="0" dirty="0" smtClean="0">
                <a:latin typeface="+mn-ea"/>
              </a:rPr>
              <a:t>12</a:t>
            </a:r>
            <a:r>
              <a:rPr lang="ko-KR" altLang="en-US" sz="1000" b="0" dirty="0">
                <a:latin typeface="+mn-ea"/>
              </a:rPr>
              <a:t>개월로 함</a:t>
            </a:r>
          </a:p>
        </p:txBody>
      </p:sp>
      <p:sp>
        <p:nvSpPr>
          <p:cNvPr id="34" name="Rectangle 782"/>
          <p:cNvSpPr>
            <a:spLocks noChangeArrowheads="1"/>
          </p:cNvSpPr>
          <p:nvPr/>
        </p:nvSpPr>
        <p:spPr bwMode="gray">
          <a:xfrm>
            <a:off x="964393" y="2878995"/>
            <a:ext cx="1386695" cy="604838"/>
          </a:xfrm>
          <a:prstGeom prst="rect">
            <a:avLst/>
          </a:prstGeom>
          <a:solidFill>
            <a:srgbClr val="7CA228"/>
          </a:solidFill>
          <a:ln>
            <a:noFill/>
          </a:ln>
          <a:effectLst>
            <a:innerShdw dist="38100" dir="10800000">
              <a:srgbClr val="6899CE"/>
            </a:innerShdw>
          </a:effectLst>
          <a:extLst/>
        </p:spPr>
        <p:txBody>
          <a:bodyPr wrap="none" anchor="ctr"/>
          <a:lstStyle/>
          <a:p>
            <a:pPr algn="ctr" latinLnBrk="0">
              <a:lnSpc>
                <a:spcPct val="110000"/>
              </a:lnSpc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유지보수 방안</a:t>
            </a:r>
          </a:p>
        </p:txBody>
      </p:sp>
      <p:sp>
        <p:nvSpPr>
          <p:cNvPr id="35" name="Oval 218"/>
          <p:cNvSpPr>
            <a:spLocks noChangeArrowheads="1"/>
          </p:cNvSpPr>
          <p:nvPr/>
        </p:nvSpPr>
        <p:spPr bwMode="auto">
          <a:xfrm flipH="1">
            <a:off x="2315384" y="3134505"/>
            <a:ext cx="96808" cy="95406"/>
          </a:xfrm>
          <a:prstGeom prst="ellipse">
            <a:avLst/>
          </a:prstGeom>
          <a:solidFill>
            <a:schemeClr val="bg1"/>
          </a:solidFill>
          <a:ln w="22860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00" b="0">
              <a:latin typeface="+mn-ea"/>
            </a:endParaRPr>
          </a:p>
        </p:txBody>
      </p:sp>
      <p:cxnSp>
        <p:nvCxnSpPr>
          <p:cNvPr id="36" name="AutoShape 61"/>
          <p:cNvCxnSpPr>
            <a:cxnSpLocks noChangeShapeType="1"/>
            <a:stCxn id="37" idx="2"/>
            <a:endCxn id="41" idx="0"/>
          </p:cNvCxnSpPr>
          <p:nvPr/>
        </p:nvCxnSpPr>
        <p:spPr bwMode="auto">
          <a:xfrm flipH="1">
            <a:off x="4663955" y="4250643"/>
            <a:ext cx="16669" cy="911850"/>
          </a:xfrm>
          <a:prstGeom prst="straightConnector1">
            <a:avLst/>
          </a:prstGeom>
          <a:noFill/>
          <a:ln w="6350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7" name="AutoShape 214"/>
          <p:cNvSpPr>
            <a:spLocks noChangeArrowheads="1"/>
          </p:cNvSpPr>
          <p:nvPr/>
        </p:nvSpPr>
        <p:spPr bwMode="auto">
          <a:xfrm>
            <a:off x="3600624" y="3925103"/>
            <a:ext cx="2160000" cy="325540"/>
          </a:xfrm>
          <a:prstGeom prst="roundRect">
            <a:avLst>
              <a:gd name="adj" fmla="val 16667"/>
            </a:avLst>
          </a:prstGeom>
          <a:solidFill>
            <a:srgbClr val="092F19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총괄 책임자</a:t>
            </a:r>
          </a:p>
        </p:txBody>
      </p:sp>
      <p:sp>
        <p:nvSpPr>
          <p:cNvPr id="38" name="AutoShape 216"/>
          <p:cNvSpPr>
            <a:spLocks noChangeArrowheads="1"/>
          </p:cNvSpPr>
          <p:nvPr/>
        </p:nvSpPr>
        <p:spPr bwMode="auto">
          <a:xfrm>
            <a:off x="3777337" y="4403258"/>
            <a:ext cx="1806574" cy="318242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지원팀장</a:t>
            </a:r>
          </a:p>
        </p:txBody>
      </p:sp>
      <p:sp>
        <p:nvSpPr>
          <p:cNvPr id="39" name="AutoShape 300"/>
          <p:cNvSpPr>
            <a:spLocks noChangeArrowheads="1"/>
          </p:cNvSpPr>
          <p:nvPr/>
        </p:nvSpPr>
        <p:spPr bwMode="auto">
          <a:xfrm>
            <a:off x="1457205" y="5162493"/>
            <a:ext cx="1965314" cy="1044000"/>
          </a:xfrm>
          <a:prstGeom prst="roundRect">
            <a:avLst>
              <a:gd name="adj" fmla="val 3517"/>
            </a:avLst>
          </a:prstGeom>
          <a:solidFill>
            <a:schemeClr val="bg1"/>
          </a:solidFill>
          <a:ln w="6350">
            <a:solidFill>
              <a:srgbClr val="B2B2B2"/>
            </a:solidFill>
          </a:ln>
          <a:effectLst/>
          <a:extLst/>
        </p:spPr>
        <p:txBody>
          <a:bodyPr wrap="square" lIns="72000" tIns="360000" rIns="72000" bIns="36000" anchor="t" anchorCtr="0"/>
          <a:lstStyle/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무상 하자보수 처리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 예방활동 및 점검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장애처리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성능점검 및 향상활동</a:t>
            </a:r>
          </a:p>
        </p:txBody>
      </p:sp>
      <p:sp>
        <p:nvSpPr>
          <p:cNvPr id="40" name="AutoShape 257"/>
          <p:cNvSpPr>
            <a:spLocks noChangeArrowheads="1"/>
          </p:cNvSpPr>
          <p:nvPr/>
        </p:nvSpPr>
        <p:spPr bwMode="auto">
          <a:xfrm>
            <a:off x="1519907" y="5206943"/>
            <a:ext cx="1839911" cy="250822"/>
          </a:xfrm>
          <a:prstGeom prst="roundRect">
            <a:avLst>
              <a:gd name="adj" fmla="val 15969"/>
            </a:avLst>
          </a:prstGeom>
          <a:solidFill>
            <a:srgbClr val="DEDEDE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9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유지보수팀</a:t>
            </a:r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#1)</a:t>
            </a:r>
          </a:p>
        </p:txBody>
      </p:sp>
      <p:sp>
        <p:nvSpPr>
          <p:cNvPr id="41" name="AutoShape 300"/>
          <p:cNvSpPr>
            <a:spLocks noChangeArrowheads="1"/>
          </p:cNvSpPr>
          <p:nvPr/>
        </p:nvSpPr>
        <p:spPr bwMode="auto">
          <a:xfrm>
            <a:off x="3681298" y="5162493"/>
            <a:ext cx="1965314" cy="1044000"/>
          </a:xfrm>
          <a:prstGeom prst="roundRect">
            <a:avLst>
              <a:gd name="adj" fmla="val 3517"/>
            </a:avLst>
          </a:prstGeom>
          <a:solidFill>
            <a:schemeClr val="bg1"/>
          </a:solidFill>
          <a:ln w="6350">
            <a:solidFill>
              <a:srgbClr val="B2B2B2"/>
            </a:solidFill>
          </a:ln>
          <a:effectLst/>
          <a:extLst/>
        </p:spPr>
        <p:txBody>
          <a:bodyPr wrap="square" lIns="72000" tIns="360000" rIns="72000" bIns="36000" anchor="t" anchorCtr="0"/>
          <a:lstStyle/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 유형별 처리 지침 </a:t>
            </a:r>
            <a:r>
              <a:rPr lang="ko-KR" altLang="en-US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처리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방안 제시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필요 시 현장 기술지원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성능점검 및 향상 활동 지원</a:t>
            </a:r>
          </a:p>
        </p:txBody>
      </p:sp>
      <p:sp>
        <p:nvSpPr>
          <p:cNvPr id="42" name="AutoShape 257"/>
          <p:cNvSpPr>
            <a:spLocks noChangeArrowheads="1"/>
          </p:cNvSpPr>
          <p:nvPr/>
        </p:nvSpPr>
        <p:spPr bwMode="auto">
          <a:xfrm>
            <a:off x="3744000" y="5206943"/>
            <a:ext cx="1839911" cy="250822"/>
          </a:xfrm>
          <a:prstGeom prst="roundRect">
            <a:avLst>
              <a:gd name="adj" fmla="val 15969"/>
            </a:avLst>
          </a:prstGeom>
          <a:solidFill>
            <a:srgbClr val="DEDEDE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운영지원 팀</a:t>
            </a:r>
          </a:p>
        </p:txBody>
      </p:sp>
      <p:sp>
        <p:nvSpPr>
          <p:cNvPr id="43" name="AutoShape 300"/>
          <p:cNvSpPr>
            <a:spLocks noChangeArrowheads="1"/>
          </p:cNvSpPr>
          <p:nvPr/>
        </p:nvSpPr>
        <p:spPr bwMode="auto">
          <a:xfrm>
            <a:off x="5905391" y="5162493"/>
            <a:ext cx="1965314" cy="1044000"/>
          </a:xfrm>
          <a:prstGeom prst="roundRect">
            <a:avLst>
              <a:gd name="adj" fmla="val 3517"/>
            </a:avLst>
          </a:prstGeom>
          <a:solidFill>
            <a:schemeClr val="bg1"/>
          </a:solidFill>
          <a:ln w="6350">
            <a:solidFill>
              <a:srgbClr val="B2B2B2"/>
            </a:solidFill>
          </a:ln>
          <a:effectLst/>
          <a:extLst/>
        </p:spPr>
        <p:txBody>
          <a:bodyPr wrap="square" lIns="72000" tIns="360000" rIns="72000" bIns="36000" anchor="t" anchorCtr="0"/>
          <a:lstStyle/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H/W, S/W </a:t>
            </a: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 시 기술지원</a:t>
            </a:r>
          </a:p>
          <a:p>
            <a:pPr marL="90488" indent="-90488" algn="l" latinLnBrk="0"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장애 부품 공급</a:t>
            </a:r>
          </a:p>
        </p:txBody>
      </p:sp>
      <p:sp>
        <p:nvSpPr>
          <p:cNvPr id="44" name="AutoShape 257"/>
          <p:cNvSpPr>
            <a:spLocks noChangeArrowheads="1"/>
          </p:cNvSpPr>
          <p:nvPr/>
        </p:nvSpPr>
        <p:spPr bwMode="auto">
          <a:xfrm>
            <a:off x="5968092" y="5206943"/>
            <a:ext cx="1839911" cy="250822"/>
          </a:xfrm>
          <a:prstGeom prst="roundRect">
            <a:avLst>
              <a:gd name="adj" fmla="val 15969"/>
            </a:avLst>
          </a:prstGeom>
          <a:solidFill>
            <a:srgbClr val="DEDEDE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 latinLnBrk="0"/>
            <a:r>
              <a:rPr lang="ko-KR" altLang="en-US" sz="9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협력업체</a:t>
            </a:r>
          </a:p>
        </p:txBody>
      </p:sp>
      <p:cxnSp>
        <p:nvCxnSpPr>
          <p:cNvPr id="45" name="AutoShape 61"/>
          <p:cNvCxnSpPr>
            <a:cxnSpLocks noChangeShapeType="1"/>
            <a:stCxn id="38" idx="2"/>
            <a:endCxn id="39" idx="0"/>
          </p:cNvCxnSpPr>
          <p:nvPr/>
        </p:nvCxnSpPr>
        <p:spPr bwMode="auto">
          <a:xfrm rot="5400000">
            <a:off x="3339747" y="3821615"/>
            <a:ext cx="440993" cy="2240762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5F5F5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6" name="AutoShape 61"/>
          <p:cNvCxnSpPr>
            <a:cxnSpLocks noChangeShapeType="1"/>
            <a:stCxn id="38" idx="2"/>
            <a:endCxn id="43" idx="0"/>
          </p:cNvCxnSpPr>
          <p:nvPr/>
        </p:nvCxnSpPr>
        <p:spPr bwMode="auto">
          <a:xfrm rot="16200000" flipH="1">
            <a:off x="5563840" y="3838284"/>
            <a:ext cx="440993" cy="2207424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5F5F5F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7" name="Rectangle 107"/>
          <p:cNvSpPr>
            <a:spLocks noChangeArrowheads="1"/>
          </p:cNvSpPr>
          <p:nvPr/>
        </p:nvSpPr>
        <p:spPr bwMode="auto">
          <a:xfrm>
            <a:off x="5968092" y="4070225"/>
            <a:ext cx="1188000" cy="7759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anchor="ctr"/>
          <a:lstStyle/>
          <a:p>
            <a:pPr marL="88900" indent="-88900" algn="l" fontAlgn="ctr" latinLnBrk="0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품질보중팀</a:t>
            </a:r>
            <a:endParaRPr lang="ko-KR" altLang="en-US" sz="9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algn="l" fontAlgn="ctr" latinLnBrk="0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S/W </a:t>
            </a:r>
            <a:r>
              <a:rPr lang="ko-KR" altLang="en-US" sz="9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아키텍</a:t>
            </a:r>
            <a:r>
              <a:rPr lang="ko-KR" altLang="en-US" sz="9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endParaRPr lang="en-US" altLang="ko-KR" sz="9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algn="l" fontAlgn="ctr" latinLnBrk="0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H/W </a:t>
            </a:r>
            <a:r>
              <a:rPr lang="ko-KR" altLang="en-US" sz="900" b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아키텍</a:t>
            </a:r>
            <a:r>
              <a:rPr lang="ko-KR" altLang="en-US" sz="9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endParaRPr lang="en-US" altLang="ko-KR" sz="9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algn="l" fontAlgn="ctr" latinLnBrk="0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9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CRM </a:t>
            </a:r>
            <a:r>
              <a:rPr lang="ko-KR" altLang="en-US" sz="900" b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컨설턴트</a:t>
            </a:r>
            <a:endParaRPr lang="ko-KR" altLang="en-US" sz="9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15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제안 배경</a:t>
            </a:r>
            <a:endParaRPr lang="ko-KR" altLang="en-US" dirty="0"/>
          </a:p>
        </p:txBody>
      </p:sp>
      <p:sp>
        <p:nvSpPr>
          <p:cNvPr id="43" name="텍스트 개체 틀 42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</p:spPr>
        <p:txBody>
          <a:bodyPr/>
          <a:lstStyle/>
          <a:p>
            <a:r>
              <a:rPr lang="ko-KR" altLang="en-US" dirty="0"/>
              <a:t>아래와 같은 추진배경과 이를 극복하기 위한 추진목적을 수립하여 </a:t>
            </a:r>
            <a:r>
              <a:rPr lang="ko-KR" altLang="en-US" dirty="0" smtClean="0"/>
              <a:t>사용자 친화적이며 체계적인 관리가 가능한 시</a:t>
            </a:r>
            <a:r>
              <a:rPr lang="ko-KR" altLang="en-US" dirty="0" smtClean="0">
                <a:cs typeface="Ebrima" pitchFamily="2" charset="0"/>
              </a:rPr>
              <a:t>스템을 </a:t>
            </a:r>
            <a:r>
              <a:rPr lang="ko-KR" altLang="en-US" dirty="0">
                <a:cs typeface="Ebrima" pitchFamily="2" charset="0"/>
              </a:rPr>
              <a:t>구성하겠습니다</a:t>
            </a:r>
            <a:r>
              <a:rPr lang="en-US" altLang="ko-KR" dirty="0">
                <a:cs typeface="Ebrima" pitchFamily="2" charset="0"/>
              </a:rPr>
              <a:t>.</a:t>
            </a:r>
            <a:r>
              <a:rPr lang="ko-KR" altLang="en-US"/>
              <a:t> </a:t>
            </a:r>
          </a:p>
          <a:p>
            <a:endParaRPr lang="ko-KR" altLang="en-US" dirty="0"/>
          </a:p>
        </p:txBody>
      </p:sp>
      <p:sp>
        <p:nvSpPr>
          <p:cNvPr id="45" name="원형 화살표 44"/>
          <p:cNvSpPr/>
          <p:nvPr/>
        </p:nvSpPr>
        <p:spPr>
          <a:xfrm rot="6607009">
            <a:off x="3038976" y="1938222"/>
            <a:ext cx="3437756" cy="3326659"/>
          </a:xfrm>
          <a:prstGeom prst="circularArrow">
            <a:avLst>
              <a:gd name="adj1" fmla="val 18530"/>
              <a:gd name="adj2" fmla="val 981899"/>
              <a:gd name="adj3" fmla="val 20298502"/>
              <a:gd name="adj4" fmla="val 2875989"/>
              <a:gd name="adj5" fmla="val 21828"/>
            </a:avLst>
          </a:prstGeom>
          <a:gradFill>
            <a:gsLst>
              <a:gs pos="0">
                <a:srgbClr val="092F19"/>
              </a:gs>
              <a:gs pos="50000">
                <a:srgbClr val="7CA228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AutoShape 129"/>
          <p:cNvSpPr>
            <a:spLocks noChangeArrowheads="1"/>
          </p:cNvSpPr>
          <p:nvPr/>
        </p:nvSpPr>
        <p:spPr bwMode="auto">
          <a:xfrm>
            <a:off x="5280431" y="1994929"/>
            <a:ext cx="3079147" cy="3117209"/>
          </a:xfrm>
          <a:prstGeom prst="roundRect">
            <a:avLst>
              <a:gd name="adj" fmla="val 6370"/>
            </a:avLst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rgbClr val="092F19"/>
            </a:solidFill>
            <a:round/>
            <a:headEnd/>
            <a:tailEnd type="none" w="med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 dirty="0">
              <a:latin typeface="+mn-ea"/>
            </a:endParaRPr>
          </a:p>
        </p:txBody>
      </p:sp>
      <p:sp>
        <p:nvSpPr>
          <p:cNvPr id="49" name="Rectangle 130"/>
          <p:cNvSpPr>
            <a:spLocks noChangeArrowheads="1"/>
          </p:cNvSpPr>
          <p:nvPr/>
        </p:nvSpPr>
        <p:spPr bwMode="auto">
          <a:xfrm>
            <a:off x="5502207" y="2478204"/>
            <a:ext cx="2680593" cy="720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eaLnBrk="0" latinLnBrk="0" hangingPunct="0">
              <a:defRPr/>
            </a:pP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직관적인 정보구조 및 최신 웹 </a:t>
            </a:r>
            <a:r>
              <a:rPr lang="ko-KR" altLang="en-US" sz="1200" b="1" dirty="0" err="1" smtClean="0">
                <a:solidFill>
                  <a:srgbClr val="092F19"/>
                </a:solidFill>
                <a:latin typeface="+mn-ea"/>
              </a:rPr>
              <a:t>트렌드</a:t>
            </a: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 반영으로 사용자 편의성 제공 </a:t>
            </a:r>
            <a:endParaRPr lang="en-US" altLang="ko-KR" sz="1200" b="1" dirty="0" smtClean="0">
              <a:solidFill>
                <a:srgbClr val="092F19"/>
              </a:solidFill>
              <a:latin typeface="+mn-ea"/>
            </a:endParaRPr>
          </a:p>
        </p:txBody>
      </p:sp>
      <p:sp>
        <p:nvSpPr>
          <p:cNvPr id="50" name="Rectangle 131"/>
          <p:cNvSpPr>
            <a:spLocks noChangeArrowheads="1"/>
          </p:cNvSpPr>
          <p:nvPr/>
        </p:nvSpPr>
        <p:spPr bwMode="auto">
          <a:xfrm>
            <a:off x="5502207" y="3306913"/>
            <a:ext cx="2680593" cy="720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eaLnBrk="0" latinLnBrk="0" hangingPunct="0">
              <a:defRPr/>
            </a:pP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사이트 활성화에 따른 체계적인 지원을 통해 교내 연구 역량 강화</a:t>
            </a:r>
            <a:endParaRPr lang="en-US" altLang="ko-KR" sz="1200" b="1" dirty="0">
              <a:solidFill>
                <a:srgbClr val="092F19"/>
              </a:solidFill>
              <a:latin typeface="+mn-ea"/>
            </a:endParaRPr>
          </a:p>
        </p:txBody>
      </p:sp>
      <p:sp>
        <p:nvSpPr>
          <p:cNvPr id="51" name="Rectangle 132"/>
          <p:cNvSpPr>
            <a:spLocks noChangeArrowheads="1"/>
          </p:cNvSpPr>
          <p:nvPr/>
        </p:nvSpPr>
        <p:spPr bwMode="auto">
          <a:xfrm>
            <a:off x="5502207" y="4135622"/>
            <a:ext cx="2680593" cy="720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eaLnBrk="0" latinLnBrk="0" hangingPunct="0">
              <a:defRPr/>
            </a:pP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시각화된 등록 자료의 데이터 분석 및 </a:t>
            </a:r>
            <a:endParaRPr lang="en-US" altLang="ko-KR" sz="1200" b="1" dirty="0" smtClean="0">
              <a:solidFill>
                <a:srgbClr val="092F19"/>
              </a:solidFill>
              <a:latin typeface="+mn-ea"/>
            </a:endParaRPr>
          </a:p>
          <a:p>
            <a:pPr eaLnBrk="0" latinLnBrk="0" hangingPunct="0">
              <a:defRPr/>
            </a:pP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관리 기능 향상으로 </a:t>
            </a:r>
            <a:r>
              <a:rPr lang="ko-KR" altLang="en-US" sz="1200" b="1" dirty="0" err="1" smtClean="0">
                <a:solidFill>
                  <a:srgbClr val="092F19"/>
                </a:solidFill>
                <a:latin typeface="+mn-ea"/>
              </a:rPr>
              <a:t>업무력</a:t>
            </a: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 향상 도출 </a:t>
            </a:r>
            <a:endParaRPr lang="en-US" altLang="ko-KR" sz="1200" b="1" dirty="0">
              <a:solidFill>
                <a:srgbClr val="092F19"/>
              </a:solidFill>
              <a:latin typeface="+mn-ea"/>
            </a:endParaRPr>
          </a:p>
        </p:txBody>
      </p:sp>
      <p:sp>
        <p:nvSpPr>
          <p:cNvPr id="52" name="Text Box 134"/>
          <p:cNvSpPr txBox="1">
            <a:spLocks noChangeArrowheads="1"/>
          </p:cNvSpPr>
          <p:nvPr/>
        </p:nvSpPr>
        <p:spPr bwMode="auto">
          <a:xfrm>
            <a:off x="5495778" y="1684370"/>
            <a:ext cx="2624346" cy="261610"/>
          </a:xfrm>
          <a:prstGeom prst="rect">
            <a:avLst/>
          </a:prstGeom>
          <a:noFill/>
          <a:ln w="6350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개선을 위한 시사점</a:t>
            </a:r>
          </a:p>
        </p:txBody>
      </p:sp>
      <p:sp>
        <p:nvSpPr>
          <p:cNvPr id="53" name="AutoShape 135"/>
          <p:cNvSpPr>
            <a:spLocks noChangeArrowheads="1"/>
          </p:cNvSpPr>
          <p:nvPr/>
        </p:nvSpPr>
        <p:spPr bwMode="auto">
          <a:xfrm>
            <a:off x="1105262" y="1994929"/>
            <a:ext cx="3079147" cy="3117209"/>
          </a:xfrm>
          <a:prstGeom prst="roundRect">
            <a:avLst>
              <a:gd name="adj" fmla="val 6370"/>
            </a:avLst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rgbClr val="092F19"/>
            </a:solidFill>
            <a:round/>
            <a:headEnd/>
            <a:tailEnd type="none" w="med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100" dirty="0">
              <a:latin typeface="+mn-ea"/>
            </a:endParaRPr>
          </a:p>
        </p:txBody>
      </p:sp>
      <p:sp>
        <p:nvSpPr>
          <p:cNvPr id="54" name="Rectangle 136"/>
          <p:cNvSpPr>
            <a:spLocks noChangeArrowheads="1"/>
          </p:cNvSpPr>
          <p:nvPr/>
        </p:nvSpPr>
        <p:spPr bwMode="auto">
          <a:xfrm>
            <a:off x="1407391" y="2481525"/>
            <a:ext cx="2539171" cy="720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eaLnBrk="0" latinLnBrk="0" hangingPunct="0">
              <a:defRPr/>
            </a:pP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현 사업 활성화를 </a:t>
            </a:r>
            <a:r>
              <a:rPr lang="ko-KR" altLang="en-US" sz="1200" b="1" smtClean="0">
                <a:solidFill>
                  <a:srgbClr val="092F19"/>
                </a:solidFill>
                <a:latin typeface="+mn-ea"/>
              </a:rPr>
              <a:t>위한 </a:t>
            </a:r>
            <a:r>
              <a:rPr lang="ko-KR" altLang="en-US" sz="1200" b="1" smtClean="0">
                <a:solidFill>
                  <a:srgbClr val="092F19"/>
                </a:solidFill>
                <a:latin typeface="+mn-ea"/>
              </a:rPr>
              <a:t>홈페이지 </a:t>
            </a:r>
            <a:endParaRPr lang="en-US" altLang="ko-KR" sz="1200" b="1" dirty="0" smtClean="0">
              <a:solidFill>
                <a:srgbClr val="092F19"/>
              </a:solidFill>
              <a:latin typeface="+mn-ea"/>
            </a:endParaRPr>
          </a:p>
          <a:p>
            <a:pPr eaLnBrk="0" latinLnBrk="0" hangingPunct="0">
              <a:defRPr/>
            </a:pP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추가 기능 서비스 필요</a:t>
            </a:r>
            <a:endParaRPr lang="ko-KR" altLang="en-US" sz="1200" b="1" dirty="0">
              <a:solidFill>
                <a:srgbClr val="092F19"/>
              </a:solidFill>
              <a:latin typeface="+mn-ea"/>
            </a:endParaRPr>
          </a:p>
        </p:txBody>
      </p:sp>
      <p:sp>
        <p:nvSpPr>
          <p:cNvPr id="55" name="Rectangle 137"/>
          <p:cNvSpPr>
            <a:spLocks noChangeArrowheads="1"/>
          </p:cNvSpPr>
          <p:nvPr/>
        </p:nvSpPr>
        <p:spPr bwMode="auto">
          <a:xfrm>
            <a:off x="1397749" y="3298609"/>
            <a:ext cx="2560064" cy="720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eaLnBrk="0" latinLnBrk="0" hangingPunct="0">
              <a:defRPr/>
            </a:pP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산학협동을 통한 지원학생의 사회참여 기회 부여 필요 </a:t>
            </a:r>
            <a:endParaRPr lang="ko-KR" altLang="en-US" sz="1200" b="1" dirty="0">
              <a:solidFill>
                <a:srgbClr val="092F19"/>
              </a:solidFill>
              <a:latin typeface="+mn-ea"/>
            </a:endParaRPr>
          </a:p>
        </p:txBody>
      </p:sp>
      <p:sp>
        <p:nvSpPr>
          <p:cNvPr id="56" name="Rectangle 138"/>
          <p:cNvSpPr>
            <a:spLocks noChangeArrowheads="1"/>
          </p:cNvSpPr>
          <p:nvPr/>
        </p:nvSpPr>
        <p:spPr bwMode="auto">
          <a:xfrm>
            <a:off x="1407391" y="4115693"/>
            <a:ext cx="2532743" cy="7200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square" anchor="ctr"/>
          <a:lstStyle/>
          <a:p>
            <a:pPr lvl="0" eaLnBrk="0" latinLnBrk="0" hangingPunct="0">
              <a:defRPr/>
            </a:pP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체계적인 관리를 통한 사업의 활성화 </a:t>
            </a:r>
            <a:endParaRPr lang="en-US" altLang="ko-KR" sz="1200" b="1" dirty="0" smtClean="0">
              <a:solidFill>
                <a:srgbClr val="092F19"/>
              </a:solidFill>
              <a:latin typeface="+mn-ea"/>
            </a:endParaRPr>
          </a:p>
          <a:p>
            <a:pPr lvl="0" eaLnBrk="0" latinLnBrk="0" hangingPunct="0">
              <a:defRPr/>
            </a:pPr>
            <a:r>
              <a:rPr lang="ko-KR" altLang="en-US" sz="1200" b="1" dirty="0" smtClean="0">
                <a:solidFill>
                  <a:srgbClr val="092F19"/>
                </a:solidFill>
                <a:latin typeface="+mn-ea"/>
              </a:rPr>
              <a:t>및 관리 </a:t>
            </a:r>
            <a:r>
              <a:rPr lang="ko-KR" altLang="en-US" sz="1200" b="1" smtClean="0">
                <a:solidFill>
                  <a:srgbClr val="092F19"/>
                </a:solidFill>
                <a:latin typeface="+mn-ea"/>
              </a:rPr>
              <a:t>시스템 필요</a:t>
            </a:r>
            <a:endParaRPr lang="en-US" altLang="ko-KR" sz="1200" b="1" dirty="0" smtClean="0">
              <a:solidFill>
                <a:srgbClr val="092F19"/>
              </a:solidFill>
              <a:latin typeface="+mn-ea"/>
            </a:endParaRPr>
          </a:p>
        </p:txBody>
      </p:sp>
      <p:sp>
        <p:nvSpPr>
          <p:cNvPr id="57" name="Text Box 140"/>
          <p:cNvSpPr txBox="1">
            <a:spLocks noChangeArrowheads="1"/>
          </p:cNvSpPr>
          <p:nvPr/>
        </p:nvSpPr>
        <p:spPr bwMode="auto">
          <a:xfrm>
            <a:off x="1328646" y="1684370"/>
            <a:ext cx="2624345" cy="261610"/>
          </a:xfrm>
          <a:prstGeom prst="rect">
            <a:avLst/>
          </a:prstGeom>
          <a:noFill/>
          <a:ln w="6350">
            <a:noFill/>
            <a:miter lim="800000"/>
            <a:headEnd/>
            <a:tailEnd type="none" w="med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ko-KR" altLang="en-US" sz="1100" dirty="0">
                <a:solidFill>
                  <a:schemeClr val="bg1"/>
                </a:solidFill>
                <a:latin typeface="+mn-ea"/>
              </a:rPr>
              <a:t>환경</a:t>
            </a:r>
          </a:p>
        </p:txBody>
      </p:sp>
      <p:sp>
        <p:nvSpPr>
          <p:cNvPr id="58" name="AutoShape 67"/>
          <p:cNvSpPr>
            <a:spLocks noChangeArrowheads="1"/>
          </p:cNvSpPr>
          <p:nvPr/>
        </p:nvSpPr>
        <p:spPr bwMode="auto">
          <a:xfrm>
            <a:off x="1568098" y="1764085"/>
            <a:ext cx="2237042" cy="435114"/>
          </a:xfrm>
          <a:prstGeom prst="roundRect">
            <a:avLst>
              <a:gd name="adj" fmla="val 16667"/>
            </a:avLst>
          </a:prstGeom>
          <a:solidFill>
            <a:srgbClr val="092F19"/>
          </a:solidFill>
          <a:ln w="285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>
              <a:defRPr/>
            </a:pP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추진배경</a:t>
            </a:r>
          </a:p>
        </p:txBody>
      </p:sp>
      <p:sp>
        <p:nvSpPr>
          <p:cNvPr id="59" name="AutoShape 121"/>
          <p:cNvSpPr>
            <a:spLocks noChangeArrowheads="1"/>
          </p:cNvSpPr>
          <p:nvPr/>
        </p:nvSpPr>
        <p:spPr bwMode="auto">
          <a:xfrm>
            <a:off x="5733625" y="1764085"/>
            <a:ext cx="2237042" cy="435114"/>
          </a:xfrm>
          <a:prstGeom prst="roundRect">
            <a:avLst>
              <a:gd name="adj" fmla="val 16667"/>
            </a:avLst>
          </a:prstGeom>
          <a:solidFill>
            <a:srgbClr val="092F19"/>
          </a:solidFill>
          <a:ln w="285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latin typeface="+mn-ea"/>
              </a:rPr>
              <a:t>목적</a:t>
            </a:r>
            <a:endParaRPr lang="ko-KR" altLang="en-US" sz="1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>
            <a:off x="709283" y="5448518"/>
            <a:ext cx="7904518" cy="476631"/>
          </a:xfrm>
          <a:prstGeom prst="roundRect">
            <a:avLst>
              <a:gd name="adj" fmla="val 16667"/>
            </a:avLst>
          </a:prstGeom>
          <a:solidFill>
            <a:srgbClr val="092F19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95197" tIns="47598" rIns="95197" bIns="47598" anchor="ctr"/>
          <a:lstStyle/>
          <a:p>
            <a:pPr algn="ctr" defTabSz="893186">
              <a:defRPr/>
            </a:pPr>
            <a:r>
              <a:rPr lang="ko-KR" altLang="en-US" sz="1400" b="1" dirty="0" smtClean="0">
                <a:latin typeface="+mn-ea"/>
              </a:rPr>
              <a:t>교내 연구 역량 강화에서 한 걸음 더 나가 지역 경제 및 국가 경쟁력 강화에 기반 마련</a:t>
            </a:r>
            <a:endParaRPr lang="ko-KR" altLang="en-US" sz="1400" b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시스템 운영 방안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유지보수 계획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>
              <a:lnSpc>
                <a:spcPct val="100000"/>
              </a:lnSpc>
              <a:defRPr/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사업종료 후에도 고유의 품질보증 활동 및 예방정비 활동을 통해 고객감동 서비스를 실현합니다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00000"/>
              </a:lnSpc>
              <a:defRPr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제주항공 고객센터 담당자를 통해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Help Desk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모든 장애가 접수되면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전담 담당자를 통하여 접수된 장애 사항에 대해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One-Stop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총괄 지원하여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신속한 장애처리를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Rectangle 18" descr="넓은 상향 대각선"/>
          <p:cNvSpPr>
            <a:spLocks noChangeArrowheads="1"/>
          </p:cNvSpPr>
          <p:nvPr/>
        </p:nvSpPr>
        <p:spPr bwMode="auto">
          <a:xfrm>
            <a:off x="1990046" y="3973752"/>
            <a:ext cx="5210978" cy="621546"/>
          </a:xfrm>
          <a:prstGeom prst="rect">
            <a:avLst/>
          </a:prstGeom>
          <a:pattFill prst="wdUpDiag">
            <a:fgClr>
              <a:srgbClr val="E8E8E8"/>
            </a:fgClr>
            <a:bgClr>
              <a:srgbClr val="F2F2F2"/>
            </a:bgClr>
          </a:pattFill>
          <a:ln w="9525" algn="ctr">
            <a:noFill/>
            <a:miter lim="800000"/>
            <a:headEnd/>
            <a:tailEnd/>
          </a:ln>
        </p:spPr>
        <p:txBody>
          <a:bodyPr wrap="none" lIns="72860" tIns="36431" rIns="72860" bIns="3643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36038" y="4068920"/>
            <a:ext cx="3802745" cy="511977"/>
          </a:xfrm>
          <a:prstGeom prst="rect">
            <a:avLst/>
          </a:prstGeom>
        </p:spPr>
        <p:txBody>
          <a:bodyPr wrap="square" lIns="86402" tIns="43201" rIns="86402" bIns="43201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9002" indent="-99002" defTabSz="735014" latinLnBrk="0">
              <a:lnSpc>
                <a:spcPct val="120000"/>
              </a:lnSpc>
              <a:spcAft>
                <a:spcPts val="0"/>
              </a:spcAft>
              <a:buClr>
                <a:srgbClr val="808080"/>
              </a:buClr>
              <a:buSzPct val="150000"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 최종 검수일로부터 </a:t>
            </a:r>
            <a:r>
              <a:rPr lang="en-US" altLang="ko-K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12</a:t>
            </a: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개월간 무상 하자보수 지원</a:t>
            </a:r>
          </a:p>
          <a:p>
            <a:pPr marL="99002" indent="-99002" defTabSz="735014" latinLnBrk="0">
              <a:lnSpc>
                <a:spcPct val="120000"/>
              </a:lnSpc>
              <a:spcAft>
                <a:spcPts val="0"/>
              </a:spcAft>
              <a:buClr>
                <a:srgbClr val="808080"/>
              </a:buClr>
              <a:buSzPct val="150000"/>
            </a:pPr>
            <a:r>
              <a:rPr lang="ko-KR" alt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       사업종료 후 안정화를 위한 전사적 지원</a:t>
            </a:r>
            <a:endParaRPr lang="en-US" altLang="ko-K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2" name="Picture 254" descr="icon1"/>
          <p:cNvPicPr>
            <a:picLocks noChangeAspect="1" noChangeArrowheads="1"/>
          </p:cNvPicPr>
          <p:nvPr/>
        </p:nvPicPr>
        <p:blipFill>
          <a:blip r:embed="rId2" cstate="print"/>
          <a:srcRect l="4019" r="58344"/>
          <a:stretch>
            <a:fillRect/>
          </a:stretch>
        </p:blipFill>
        <p:spPr bwMode="auto">
          <a:xfrm>
            <a:off x="1998980" y="4114061"/>
            <a:ext cx="229074" cy="16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54" descr="icon1"/>
          <p:cNvPicPr>
            <a:picLocks noChangeAspect="1" noChangeArrowheads="1"/>
          </p:cNvPicPr>
          <p:nvPr/>
        </p:nvPicPr>
        <p:blipFill>
          <a:blip r:embed="rId2" cstate="print"/>
          <a:srcRect l="4019" r="58344"/>
          <a:stretch>
            <a:fillRect/>
          </a:stretch>
        </p:blipFill>
        <p:spPr bwMode="auto">
          <a:xfrm>
            <a:off x="1996501" y="4330958"/>
            <a:ext cx="229074" cy="16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 flipH="1">
            <a:off x="1970643" y="5036008"/>
            <a:ext cx="2505528" cy="128203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lIns="86402" tIns="43201" rIns="86402" bIns="43201" rtlCol="0" anchor="t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1070" lvl="1" indent="-91070" defTabSz="793377" eaLnBrk="0" latinLnBrk="0" hangingPunct="0">
              <a:lnSpc>
                <a:spcPct val="120000"/>
              </a:lnSpc>
              <a:spcAft>
                <a:spcPts val="191"/>
              </a:spcAft>
              <a:buClr>
                <a:sysClr val="window" lastClr="FFFFFF">
                  <a:lumMod val="65000"/>
                </a:sysClr>
              </a:buClr>
              <a:buBlip>
                <a:blip r:embed="rId3"/>
              </a:buBlip>
              <a:defRPr/>
            </a:pPr>
            <a:endParaRPr lang="ko-KR" altLang="en-US" sz="900" kern="0" dirty="0">
              <a:gradFill>
                <a:gsLst>
                  <a:gs pos="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Text" lastClr="000000">
                      <a:lumMod val="85000"/>
                      <a:lumOff val="15000"/>
                    </a:sysClr>
                  </a:gs>
                </a:gsLst>
                <a:lin ang="5400000" scaled="0"/>
              </a:gradFill>
              <a:latin typeface="+mn-ea"/>
              <a:ea typeface="+mn-ea"/>
              <a:sym typeface="Monotype Sorts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1970644" y="4740288"/>
            <a:ext cx="2505528" cy="290351"/>
          </a:xfrm>
          <a:prstGeom prst="rect">
            <a:avLst/>
          </a:prstGeom>
          <a:solidFill>
            <a:srgbClr val="7CA228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wrap="none" lIns="86402" tIns="43201" rIns="86402" bIns="43201" rtlCol="0" anchor="ctr"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679053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b="1" kern="0" dirty="0">
              <a:solidFill>
                <a:sysClr val="window" lastClr="FFFFFF"/>
              </a:solidFill>
              <a:latin typeface="+mn-ea"/>
              <a:ea typeface="+mn-ea"/>
              <a:sym typeface="Monotype Sort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07930" y="4782174"/>
            <a:ext cx="1908558" cy="2065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270" h="1270"/>
            <a:bevelB w="1270" h="1270"/>
          </a:sp3d>
        </p:spPr>
        <p:txBody>
          <a:bodyPr lIns="68033" tIns="0" rIns="0" bIns="0" rtlCol="0" anchor="ctr"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/>
            <a:r>
              <a:rPr kumimoji="0" lang="ko-KR" altLang="en-US" sz="11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유지보수 기준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976821" y="5036008"/>
            <a:ext cx="2191715" cy="1333228"/>
          </a:xfrm>
          <a:prstGeom prst="rect">
            <a:avLst/>
          </a:prstGeom>
        </p:spPr>
        <p:txBody>
          <a:bodyPr wrap="square" lIns="34016" tIns="43201" rIns="34016" bIns="43201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90002" fontAlgn="ctr" latinLnBrk="0">
              <a:lnSpc>
                <a:spcPct val="120000"/>
              </a:lnSpc>
              <a:spcBef>
                <a:spcPts val="425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itchFamily="34" charset="0"/>
              <a:buChar char="•"/>
            </a:pP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무상 하자보수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검수 후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1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년간 유지보수 지원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(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하자보수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)</a:t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구축 시스템에서 발견된 자체결함 수정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하자보수 이력관리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제품공급업체와의 긴급연락체계 구축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  <a:p>
            <a:pPr indent="-90002" fontAlgn="ctr" latinLnBrk="0">
              <a:lnSpc>
                <a:spcPct val="120000"/>
              </a:lnSpc>
              <a:spcBef>
                <a:spcPts val="425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itchFamily="34" charset="0"/>
              <a:buChar char="•"/>
            </a:pP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유상 유지보수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협의 후 계약조건에 따라 실시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38" name="직사각형 37"/>
          <p:cNvSpPr/>
          <p:nvPr/>
        </p:nvSpPr>
        <p:spPr>
          <a:xfrm flipH="1">
            <a:off x="4576265" y="5020868"/>
            <a:ext cx="2624758" cy="129717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lIns="86402" tIns="43201" rIns="86402" bIns="43201" rtlCol="0" anchor="t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1070" lvl="1" indent="-91070" defTabSz="793377" eaLnBrk="0" latinLnBrk="0" hangingPunct="0">
              <a:lnSpc>
                <a:spcPct val="120000"/>
              </a:lnSpc>
              <a:spcAft>
                <a:spcPts val="191"/>
              </a:spcAft>
              <a:buClr>
                <a:sysClr val="window" lastClr="FFFFFF">
                  <a:lumMod val="65000"/>
                </a:sysClr>
              </a:buClr>
              <a:buBlip>
                <a:blip r:embed="rId3"/>
              </a:buBlip>
              <a:defRPr/>
            </a:pPr>
            <a:endParaRPr lang="ko-KR" altLang="en-US" sz="900" kern="0" dirty="0">
              <a:gradFill>
                <a:gsLst>
                  <a:gs pos="0">
                    <a:sysClr val="windowText" lastClr="000000">
                      <a:lumMod val="85000"/>
                      <a:lumOff val="15000"/>
                    </a:sysClr>
                  </a:gs>
                  <a:gs pos="100000">
                    <a:sysClr val="windowText" lastClr="000000">
                      <a:lumMod val="85000"/>
                      <a:lumOff val="15000"/>
                    </a:sysClr>
                  </a:gs>
                </a:gsLst>
                <a:lin ang="5400000" scaled="0"/>
              </a:gradFill>
              <a:latin typeface="+mn-ea"/>
              <a:ea typeface="+mn-ea"/>
              <a:sym typeface="Monotype Sorts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576267" y="4725148"/>
            <a:ext cx="2624758" cy="290351"/>
            <a:chOff x="368300" y="3370126"/>
            <a:chExt cx="2953482" cy="326000"/>
          </a:xfrm>
          <a:solidFill>
            <a:srgbClr val="7CA228"/>
          </a:solidFill>
        </p:grpSpPr>
        <p:sp>
          <p:nvSpPr>
            <p:cNvPr id="40" name="직사각형 39"/>
            <p:cNvSpPr/>
            <p:nvPr/>
          </p:nvSpPr>
          <p:spPr>
            <a:xfrm flipH="1">
              <a:off x="368300" y="3370126"/>
              <a:ext cx="2953482" cy="326000"/>
            </a:xfrm>
            <a:prstGeom prst="rect">
              <a:avLst/>
            </a:prstGeom>
            <a:grp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wrap="none" rtlCol="0" anchor="ctr"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defTabSz="679053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b="1" kern="0" dirty="0">
                <a:solidFill>
                  <a:sysClr val="window" lastClr="FFFFFF"/>
                </a:solidFill>
                <a:latin typeface="+mn-ea"/>
                <a:ea typeface="+mn-ea"/>
                <a:sym typeface="Monotype Sorts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08492" y="3425343"/>
              <a:ext cx="2673098" cy="2319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p:spPr>
          <p:txBody>
            <a:bodyPr lIns="72000" tIns="0" rIns="0" bIns="0" rtlCol="0" anchor="ctr"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/>
              <a:r>
                <a:rPr kumimoji="0" lang="ko-KR" altLang="en-US" sz="1100" b="1" kern="0" dirty="0" smtClean="0">
                  <a:solidFill>
                    <a:sysClr val="window" lastClr="FFFFFF"/>
                  </a:solidFill>
                  <a:latin typeface="+mn-ea"/>
                  <a:ea typeface="+mn-ea"/>
                </a:rPr>
                <a:t>유지보수 활동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682857" y="5028868"/>
            <a:ext cx="1968794" cy="1314761"/>
          </a:xfrm>
          <a:prstGeom prst="rect">
            <a:avLst/>
          </a:prstGeom>
        </p:spPr>
        <p:txBody>
          <a:bodyPr wrap="square" lIns="86402" tIns="43201" rIns="86402" bIns="43201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90002" fontAlgn="ctr" latinLnBrk="0">
              <a:lnSpc>
                <a:spcPct val="120000"/>
              </a:lnSpc>
              <a:spcBef>
                <a:spcPts val="425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itchFamily="34" charset="0"/>
              <a:buChar char="•"/>
            </a:pP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장애 해소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장애의 사전예방 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장애발생시 신속대처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  <a:p>
            <a:pPr indent="-90002" fontAlgn="ctr" latinLnBrk="0">
              <a:lnSpc>
                <a:spcPct val="120000"/>
              </a:lnSpc>
              <a:spcBef>
                <a:spcPts val="425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itchFamily="34" charset="0"/>
              <a:buChar char="•"/>
            </a:pPr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유지보수 지원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유무상 지원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예방지원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/>
            </a:r>
            <a:b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</a:b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   -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Times New Roman" pitchFamily="18" charset="0"/>
              </a:rPr>
              <a:t>재난복구 지원</a:t>
            </a:r>
            <a:endParaRPr lang="en-US" altLang="ko-KR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2943259" y="2073108"/>
            <a:ext cx="3179733" cy="55255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lIns="86402" tIns="43201" rIns="86402" bIns="43201" anchor="ctr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vl="0" algn="ctr" fontAlgn="base" latinLnBrk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ko-KR" altLang="en-US" sz="1500" b="1" kern="0" spc="-47" dirty="0">
                <a:solidFill>
                  <a:srgbClr val="092F19"/>
                </a:solidFill>
              </a:rPr>
              <a:t>제안사의 유지보수 활동을 통한 </a:t>
            </a:r>
            <a:br>
              <a:rPr kumimoji="1" lang="ko-KR" altLang="en-US" sz="1500" b="1" kern="0" spc="-47" dirty="0">
                <a:solidFill>
                  <a:srgbClr val="092F19"/>
                </a:solidFill>
              </a:rPr>
            </a:br>
            <a:r>
              <a:rPr kumimoji="1" lang="ko-KR" altLang="en-US" sz="1500" b="1" kern="0" spc="-47" dirty="0">
                <a:solidFill>
                  <a:srgbClr val="092F19"/>
                </a:solidFill>
              </a:rPr>
              <a:t>시스템의 안정적 운영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58" y="2109014"/>
            <a:ext cx="252428" cy="25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36" y="2096993"/>
            <a:ext cx="252428" cy="252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/>
          <p:cNvGrpSpPr/>
          <p:nvPr/>
        </p:nvGrpSpPr>
        <p:grpSpPr>
          <a:xfrm>
            <a:off x="1822805" y="2690953"/>
            <a:ext cx="1250096" cy="1225842"/>
            <a:chOff x="2417744" y="2831144"/>
            <a:chExt cx="1250096" cy="1225842"/>
          </a:xfrm>
        </p:grpSpPr>
        <p:pic>
          <p:nvPicPr>
            <p:cNvPr id="46" name="Picture 179" descr="원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744" y="2831144"/>
              <a:ext cx="1250096" cy="122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ectangle 180"/>
            <p:cNvSpPr>
              <a:spLocks noChangeArrowheads="1"/>
            </p:cNvSpPr>
            <p:nvPr/>
          </p:nvSpPr>
          <p:spPr bwMode="gray">
            <a:xfrm>
              <a:off x="2531022" y="3225637"/>
              <a:ext cx="101342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err="1" smtClean="0">
                  <a:latin typeface="+mn-ea"/>
                  <a:ea typeface="+mn-ea"/>
                </a:rPr>
                <a:t>제안사</a:t>
              </a:r>
              <a:r>
                <a:rPr kumimoji="0" lang="ko-KR" altLang="en-US" sz="900" b="1" kern="0" dirty="0" smtClean="0">
                  <a:latin typeface="+mn-ea"/>
                  <a:ea typeface="+mn-ea"/>
                </a:rPr>
                <a:t> </a:t>
              </a:r>
              <a:r>
                <a:rPr kumimoji="0" lang="en-US" altLang="ko-KR" sz="900" b="1" kern="0" dirty="0" smtClean="0">
                  <a:latin typeface="+mn-ea"/>
                  <a:ea typeface="+mn-ea"/>
                </a:rPr>
                <a:t/>
              </a:r>
              <a:br>
                <a:rPr kumimoji="0" lang="en-US" altLang="ko-KR" sz="900" b="1" kern="0" dirty="0" smtClean="0">
                  <a:latin typeface="+mn-ea"/>
                  <a:ea typeface="+mn-ea"/>
                </a:rPr>
              </a:br>
              <a:r>
                <a:rPr kumimoji="0" lang="ko-KR" altLang="en-US" sz="900" b="1" kern="0" dirty="0" smtClean="0">
                  <a:latin typeface="+mn-ea"/>
                  <a:ea typeface="+mn-ea"/>
                </a:rPr>
                <a:t>전사지원을 통한 </a:t>
              </a:r>
              <a:r>
                <a:rPr kumimoji="0" lang="en-US" altLang="ko-KR" sz="900" b="1" kern="0" dirty="0" smtClean="0">
                  <a:latin typeface="+mn-ea"/>
                  <a:ea typeface="+mn-ea"/>
                </a:rPr>
                <a:t/>
              </a:r>
              <a:br>
                <a:rPr kumimoji="0" lang="en-US" altLang="ko-KR" sz="900" b="1" kern="0" dirty="0" smtClean="0">
                  <a:latin typeface="+mn-ea"/>
                  <a:ea typeface="+mn-ea"/>
                </a:rPr>
              </a:br>
              <a:r>
                <a:rPr kumimoji="0" lang="ko-KR" altLang="en-US" sz="900" b="1" kern="0" dirty="0" smtClean="0">
                  <a:latin typeface="+mn-ea"/>
                  <a:ea typeface="+mn-ea"/>
                </a:rPr>
                <a:t>신속한 지원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886867" y="2694055"/>
            <a:ext cx="1250096" cy="1225842"/>
            <a:chOff x="3945287" y="2694055"/>
            <a:chExt cx="1250096" cy="1225842"/>
          </a:xfrm>
        </p:grpSpPr>
        <p:pic>
          <p:nvPicPr>
            <p:cNvPr id="48" name="Picture 179" descr="원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287" y="2694055"/>
              <a:ext cx="1250096" cy="122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Rectangle 180"/>
            <p:cNvSpPr>
              <a:spLocks noChangeArrowheads="1"/>
            </p:cNvSpPr>
            <p:nvPr/>
          </p:nvSpPr>
          <p:spPr bwMode="gray">
            <a:xfrm>
              <a:off x="4174908" y="3096242"/>
              <a:ext cx="7726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err="1" smtClean="0">
                  <a:latin typeface="+mn-ea"/>
                  <a:ea typeface="+mn-ea"/>
                </a:rPr>
                <a:t>운영팀과의</a:t>
              </a:r>
              <a:r>
                <a:rPr kumimoji="0" lang="ko-KR" altLang="en-US" sz="900" b="1" kern="0" dirty="0" smtClean="0">
                  <a:latin typeface="+mn-ea"/>
                  <a:ea typeface="+mn-ea"/>
                </a:rPr>
                <a:t> </a:t>
              </a:r>
              <a:endParaRPr kumimoji="0" lang="en-US" altLang="ko-KR" sz="900" b="1" kern="0" dirty="0" smtClean="0">
                <a:latin typeface="+mn-ea"/>
                <a:ea typeface="+mn-ea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smtClean="0">
                  <a:latin typeface="+mn-ea"/>
                  <a:ea typeface="+mn-ea"/>
                </a:rPr>
                <a:t>긴밀한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smtClean="0">
                  <a:latin typeface="+mn-ea"/>
                  <a:ea typeface="+mn-ea"/>
                </a:rPr>
                <a:t>협조 체계 유지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50928" y="2702462"/>
            <a:ext cx="1250096" cy="1225842"/>
            <a:chOff x="5472832" y="2844205"/>
            <a:chExt cx="1250096" cy="1225842"/>
          </a:xfrm>
        </p:grpSpPr>
        <p:pic>
          <p:nvPicPr>
            <p:cNvPr id="50" name="Picture 179" descr="원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2832" y="2844205"/>
              <a:ext cx="1250096" cy="1225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Rectangle 180"/>
            <p:cNvSpPr>
              <a:spLocks noChangeArrowheads="1"/>
            </p:cNvSpPr>
            <p:nvPr/>
          </p:nvSpPr>
          <p:spPr bwMode="gray">
            <a:xfrm>
              <a:off x="5753845" y="3248648"/>
              <a:ext cx="73257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err="1" smtClean="0">
                  <a:latin typeface="+mn-ea"/>
                  <a:ea typeface="+mn-ea"/>
                </a:rPr>
                <a:t>전문협력사와</a:t>
              </a:r>
              <a:r>
                <a:rPr kumimoji="0" lang="ko-KR" altLang="en-US" sz="900" b="1" kern="0" dirty="0" smtClean="0">
                  <a:latin typeface="+mn-ea"/>
                  <a:ea typeface="+mn-ea"/>
                </a:rPr>
                <a:t> </a:t>
              </a:r>
              <a:endParaRPr kumimoji="0" lang="en-US" altLang="ko-KR" sz="900" b="1" kern="0" dirty="0" smtClean="0">
                <a:latin typeface="+mn-ea"/>
                <a:ea typeface="+mn-ea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smtClean="0">
                  <a:latin typeface="+mn-ea"/>
                  <a:ea typeface="+mn-ea"/>
                </a:rPr>
                <a:t>대응체계 및 </a:t>
              </a:r>
              <a:endParaRPr kumimoji="0" lang="en-US" altLang="ko-KR" sz="900" b="1" kern="0" dirty="0" smtClean="0">
                <a:latin typeface="+mn-ea"/>
                <a:ea typeface="+mn-ea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b="1" kern="0" dirty="0" smtClean="0">
                  <a:latin typeface="+mn-ea"/>
                  <a:ea typeface="+mn-ea"/>
                </a:rPr>
                <a:t>관계 유지 </a:t>
              </a:r>
            </a:p>
          </p:txBody>
        </p:sp>
      </p:grpSp>
      <p:sp>
        <p:nvSpPr>
          <p:cNvPr id="52" name="십자형 51"/>
          <p:cNvSpPr/>
          <p:nvPr/>
        </p:nvSpPr>
        <p:spPr bwMode="auto">
          <a:xfrm>
            <a:off x="3326772" y="3143705"/>
            <a:ext cx="306224" cy="252135"/>
          </a:xfrm>
          <a:prstGeom prst="plus">
            <a:avLst>
              <a:gd name="adj" fmla="val 37660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50800" dist="38100" dir="2700000" sx="88000" sy="88000" algn="tl" rotWithShape="0">
              <a:prstClr val="black">
                <a:alpha val="40000"/>
              </a:prstClr>
            </a:outerShdw>
          </a:effectLst>
        </p:spPr>
        <p:txBody>
          <a:bodyPr wrap="none" lIns="86402" tIns="43201" rIns="86402" bIns="4320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0" latinLnBrk="0" hangingPunct="0">
              <a:defRPr/>
            </a:pP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3" name="십자형 52"/>
          <p:cNvSpPr/>
          <p:nvPr/>
        </p:nvSpPr>
        <p:spPr bwMode="auto">
          <a:xfrm>
            <a:off x="5390834" y="3148698"/>
            <a:ext cx="306224" cy="252135"/>
          </a:xfrm>
          <a:prstGeom prst="plus">
            <a:avLst>
              <a:gd name="adj" fmla="val 37660"/>
            </a:avLst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50800" dist="38100" dir="2700000" sx="88000" sy="88000" algn="tl" rotWithShape="0">
              <a:prstClr val="black">
                <a:alpha val="40000"/>
              </a:prstClr>
            </a:outerShdw>
          </a:effectLst>
        </p:spPr>
        <p:txBody>
          <a:bodyPr wrap="none" lIns="86402" tIns="43201" rIns="86402" bIns="43201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0" latinLnBrk="0" hangingPunct="0">
              <a:defRPr/>
            </a:pP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00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2109" y="3404248"/>
            <a:ext cx="2509020" cy="1800493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일정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업무보고 및 검토계획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수행조직 및 업무분장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투입인력 및 이력사항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프로젝트 관리 계획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프로젝트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산학협력단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웹사이트 구축사업의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성공적인 달성은 명확한 계획수립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 및 통제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품질보증 활동을 통하여 이루어 집니다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 이러한 목표달성을 위하여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PMI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프로젝트 관리사상인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PMBOK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방법론의 활용으로 본 프로젝트를 효과적으로 관리하여 주어진 납기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 및 품질의 목표를 달성합니다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3" y="2916213"/>
            <a:ext cx="8144932" cy="182731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11302" y="2273502"/>
            <a:ext cx="8273898" cy="900463"/>
            <a:chOff x="207866" y="3978887"/>
            <a:chExt cx="4242895" cy="52477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07866" y="4081889"/>
              <a:ext cx="989225" cy="42177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12700">
              <a:noFill/>
            </a:ln>
            <a:effectLst/>
          </p:spPr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체계적 사업관리로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납기목표 달성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2376980" y="3978887"/>
              <a:ext cx="989225" cy="421772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12700">
              <a:noFill/>
            </a:ln>
            <a:effectLst/>
          </p:spPr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원활한 의사소통으로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성공적인 시스템구축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61536" y="4081889"/>
              <a:ext cx="989225" cy="42177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noFill/>
            </a:ln>
            <a:effectLst>
              <a:innerShdw>
                <a:srgbClr val="FFFFFF"/>
              </a:innerShdw>
            </a:effectLst>
          </p:spPr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변화관리 강화로</a:t>
              </a:r>
              <a:endPara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프로젝트성과 가시화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292422" y="3978887"/>
              <a:ext cx="989225" cy="42177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mpd="sng">
              <a:noFill/>
            </a:ln>
            <a:effectLst/>
          </p:spPr>
          <p:txBody>
            <a:bodyPr wrap="none"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최적의 경험 및 기술로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품질목표 달성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61803" y="4599508"/>
            <a:ext cx="7372897" cy="1530531"/>
            <a:chOff x="2346635" y="3386937"/>
            <a:chExt cx="7372897" cy="1530531"/>
          </a:xfrm>
        </p:grpSpPr>
        <p:sp>
          <p:nvSpPr>
            <p:cNvPr id="12" name="모서리가 둥근 직사각형 11"/>
            <p:cNvSpPr/>
            <p:nvPr/>
          </p:nvSpPr>
          <p:spPr>
            <a:xfrm flipH="1">
              <a:off x="2346635" y="3386938"/>
              <a:ext cx="3638369" cy="359425"/>
            </a:xfrm>
            <a:prstGeom prst="roundRect">
              <a:avLst>
                <a:gd name="adj" fmla="val 635"/>
              </a:avLst>
            </a:prstGeom>
            <a:solidFill>
              <a:srgbClr val="7CA228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latinLnBrk="0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 flipV="1">
              <a:off x="2346636" y="3746362"/>
              <a:ext cx="3638368" cy="1171106"/>
            </a:xfrm>
            <a:prstGeom prst="roundRect">
              <a:avLst>
                <a:gd name="adj" fmla="val 635"/>
              </a:avLst>
            </a:prstGeom>
            <a:solidFill>
              <a:schemeClr val="bg1"/>
            </a:solidFill>
            <a:ln w="6350">
              <a:solidFill>
                <a:srgbClr val="AEC0D6"/>
              </a:solidFill>
            </a:ln>
          </p:spPr>
          <p:txBody>
            <a:bodyPr rot="10800000" vert="horz" wrap="square" lIns="91440" tIns="14400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en-US" altLang="ko-KR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1, 2</a:t>
              </a: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 사업과의 연속성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유지가 필요한 대규모 사업 </a:t>
              </a: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수행업체와 유관 부서 간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긴밀한 협조체계 필요</a:t>
              </a: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</a:t>
              </a: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말 오픈 목표 사업</a:t>
              </a:r>
              <a:endParaRPr lang="ko-KR" alt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 구축시스템으로 명확한 추가요건 정의</a:t>
              </a:r>
              <a:endParaRPr lang="ko-KR" alt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4" name="그룹 136"/>
            <p:cNvGrpSpPr/>
            <p:nvPr/>
          </p:nvGrpSpPr>
          <p:grpSpPr>
            <a:xfrm>
              <a:off x="2368679" y="3458944"/>
              <a:ext cx="2091312" cy="398427"/>
              <a:chOff x="236356" y="1171828"/>
              <a:chExt cx="2091312" cy="398427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 flipV="1">
                <a:off x="266818" y="1171828"/>
                <a:ext cx="2015487" cy="315959"/>
              </a:xfrm>
              <a:prstGeom prst="roundRect">
                <a:avLst>
                  <a:gd name="adj" fmla="val 635"/>
                </a:avLst>
              </a:prstGeom>
              <a:solidFill>
                <a:schemeClr val="bg1"/>
              </a:solidFill>
              <a:ln w="6350">
                <a:solidFill>
                  <a:srgbClr val="AEC0D6"/>
                </a:solidFill>
              </a:ln>
            </p:spPr>
            <p:txBody>
              <a:bodyPr rot="10800000" vert="horz" wrap="none" lIns="1440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l"/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본 사업 특징</a:t>
                </a: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236356" y="1464542"/>
                <a:ext cx="2091312" cy="105713"/>
              </a:xfrm>
              <a:prstGeom prst="roundRect">
                <a:avLst>
                  <a:gd name="adj" fmla="val 635"/>
                </a:avLst>
              </a:prstGeom>
              <a:solidFill>
                <a:schemeClr val="bg1"/>
              </a:solidFill>
              <a:ln w="6350">
                <a:noFill/>
              </a:ln>
            </p:spPr>
            <p:txBody>
              <a:bodyPr rot="10800000"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5" name="그룹 139"/>
              <p:cNvGrpSpPr/>
              <p:nvPr/>
            </p:nvGrpSpPr>
            <p:grpSpPr>
              <a:xfrm>
                <a:off x="2063155" y="1259880"/>
                <a:ext cx="168862" cy="133666"/>
                <a:chOff x="857736" y="4842821"/>
                <a:chExt cx="245122" cy="200229"/>
              </a:xfrm>
            </p:grpSpPr>
            <p:sp>
              <p:nvSpPr>
                <p:cNvPr id="26" name="타원 25"/>
                <p:cNvSpPr/>
                <p:nvPr/>
              </p:nvSpPr>
              <p:spPr>
                <a:xfrm>
                  <a:off x="857736" y="4842821"/>
                  <a:ext cx="148668" cy="148670"/>
                </a:xfrm>
                <a:prstGeom prst="ellipse">
                  <a:avLst/>
                </a:prstGeom>
                <a:noFill/>
                <a:ln w="38100">
                  <a:solidFill>
                    <a:srgbClr val="AEC0D6"/>
                  </a:solidFill>
                </a:ln>
              </p:spPr>
              <p:txBody>
                <a:bodyPr rot="10800000"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" name="모서리가 둥근 직사각형 26"/>
                <p:cNvSpPr/>
                <p:nvPr/>
              </p:nvSpPr>
              <p:spPr>
                <a:xfrm rot="18759073">
                  <a:off x="1030857" y="4971050"/>
                  <a:ext cx="36001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EC0D6"/>
                </a:solidFill>
              </p:spPr>
              <p:txBody>
                <a:bodyPr rot="10800000"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15" name="모서리가 둥근 직사각형 14"/>
            <p:cNvSpPr/>
            <p:nvPr/>
          </p:nvSpPr>
          <p:spPr>
            <a:xfrm flipH="1">
              <a:off x="6081163" y="3386937"/>
              <a:ext cx="3638369" cy="359425"/>
            </a:xfrm>
            <a:prstGeom prst="roundRect">
              <a:avLst>
                <a:gd name="adj" fmla="val 635"/>
              </a:avLst>
            </a:prstGeom>
            <a:solidFill>
              <a:srgbClr val="7CA228"/>
            </a:solidFill>
            <a:ln>
              <a:noFill/>
            </a:ln>
            <a:effectLst>
              <a:innerShdw dist="22860" dir="16200000">
                <a:srgbClr val="315EA1"/>
              </a:innerShdw>
            </a:effectLst>
          </p:spPr>
          <p:txBody>
            <a:bodyPr wrap="none" tIns="54000" bIns="0" anchor="ctr"/>
            <a:lstStyle/>
            <a:p>
              <a:pPr latinLnBrk="0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 flipV="1">
              <a:off x="6081163" y="3746362"/>
              <a:ext cx="3638368" cy="1171105"/>
            </a:xfrm>
            <a:prstGeom prst="roundRect">
              <a:avLst>
                <a:gd name="adj" fmla="val 635"/>
              </a:avLst>
            </a:prstGeom>
            <a:solidFill>
              <a:schemeClr val="bg1"/>
            </a:solidFill>
            <a:ln w="6350">
              <a:solidFill>
                <a:srgbClr val="AEC0D6"/>
              </a:solidFill>
            </a:ln>
          </p:spPr>
          <p:txBody>
            <a:bodyPr rot="10800000" vert="horz" wrap="square" lIns="91440" tIns="14400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사업에 영향을 미치는 </a:t>
              </a: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환경을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고려한 통합관리 방안 마련</a:t>
              </a: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전략</a:t>
              </a:r>
              <a:r>
                <a: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프로세스</a:t>
              </a:r>
              <a:r>
                <a: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정보기술</a:t>
              </a:r>
              <a:r>
                <a: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조직 인프라 상의 변화관리 기능 강화</a:t>
              </a:r>
            </a:p>
            <a:p>
              <a:pPr marL="88900" indent="-88900" algn="l" fontAlgn="ctr" latinLnBrk="0">
                <a:spcBef>
                  <a:spcPct val="20000"/>
                </a:spcBef>
                <a:buClr>
                  <a:srgbClr val="000000"/>
                </a:buClr>
                <a:buFontTx/>
                <a:buChar char="•"/>
              </a:pPr>
              <a:r>
                <a:rPr lang="ko-KR" altLang="en-US" sz="1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 부서와의 </a:t>
              </a:r>
              <a:r>
                <a: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업무 협의가 원활히 진행될 수 있는 협의체 구성 및 쌍방향 커뮤니케이션 활동</a:t>
              </a:r>
            </a:p>
          </p:txBody>
        </p:sp>
        <p:grpSp>
          <p:nvGrpSpPr>
            <p:cNvPr id="17" name="그룹 136"/>
            <p:cNvGrpSpPr/>
            <p:nvPr/>
          </p:nvGrpSpPr>
          <p:grpSpPr>
            <a:xfrm>
              <a:off x="6103207" y="3463359"/>
              <a:ext cx="2091312" cy="398427"/>
              <a:chOff x="236356" y="1171828"/>
              <a:chExt cx="2091312" cy="398427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 flipV="1">
                <a:off x="266818" y="1171828"/>
                <a:ext cx="2015487" cy="315959"/>
              </a:xfrm>
              <a:prstGeom prst="roundRect">
                <a:avLst>
                  <a:gd name="adj" fmla="val 635"/>
                </a:avLst>
              </a:prstGeom>
              <a:solidFill>
                <a:schemeClr val="bg1"/>
              </a:solidFill>
              <a:ln w="6350">
                <a:solidFill>
                  <a:srgbClr val="AEC0D6"/>
                </a:solidFill>
              </a:ln>
            </p:spPr>
            <p:txBody>
              <a:bodyPr rot="10800000" vert="horz" wrap="none" lIns="1440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사업관리 측면의 특징</a:t>
                </a: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236356" y="1464542"/>
                <a:ext cx="2091312" cy="105713"/>
              </a:xfrm>
              <a:prstGeom prst="roundRect">
                <a:avLst>
                  <a:gd name="adj" fmla="val 635"/>
                </a:avLst>
              </a:prstGeom>
              <a:solidFill>
                <a:schemeClr val="bg1"/>
              </a:solidFill>
              <a:ln w="6350">
                <a:noFill/>
              </a:ln>
            </p:spPr>
            <p:txBody>
              <a:bodyPr rot="10800000"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39"/>
              <p:cNvGrpSpPr/>
              <p:nvPr/>
            </p:nvGrpSpPr>
            <p:grpSpPr>
              <a:xfrm>
                <a:off x="2063155" y="1259880"/>
                <a:ext cx="168862" cy="133666"/>
                <a:chOff x="857736" y="4842821"/>
                <a:chExt cx="245122" cy="200229"/>
              </a:xfrm>
            </p:grpSpPr>
            <p:sp>
              <p:nvSpPr>
                <p:cNvPr id="21" name="타원 20"/>
                <p:cNvSpPr/>
                <p:nvPr/>
              </p:nvSpPr>
              <p:spPr>
                <a:xfrm>
                  <a:off x="857736" y="4842821"/>
                  <a:ext cx="148668" cy="148670"/>
                </a:xfrm>
                <a:prstGeom prst="ellipse">
                  <a:avLst/>
                </a:prstGeom>
                <a:noFill/>
                <a:ln w="38100">
                  <a:solidFill>
                    <a:srgbClr val="AEC0D6"/>
                  </a:solidFill>
                </a:ln>
              </p:spPr>
              <p:txBody>
                <a:bodyPr rot="10800000"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" name="모서리가 둥근 직사각형 21"/>
                <p:cNvSpPr/>
                <p:nvPr/>
              </p:nvSpPr>
              <p:spPr>
                <a:xfrm rot="18759073">
                  <a:off x="1030857" y="4971050"/>
                  <a:ext cx="36001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AEC0D6"/>
                </a:solidFill>
              </p:spPr>
              <p:txBody>
                <a:bodyPr rot="10800000"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grpSp>
        <p:nvGrpSpPr>
          <p:cNvPr id="28" name="그룹 27"/>
          <p:cNvGrpSpPr/>
          <p:nvPr/>
        </p:nvGrpSpPr>
        <p:grpSpPr>
          <a:xfrm>
            <a:off x="2106106" y="3843492"/>
            <a:ext cx="5084290" cy="612000"/>
            <a:chOff x="4185286" y="5029836"/>
            <a:chExt cx="3488054" cy="653560"/>
          </a:xfrm>
        </p:grpSpPr>
        <p:grpSp>
          <p:nvGrpSpPr>
            <p:cNvPr id="29" name="그룹 224"/>
            <p:cNvGrpSpPr/>
            <p:nvPr/>
          </p:nvGrpSpPr>
          <p:grpSpPr>
            <a:xfrm>
              <a:off x="4185286" y="5029836"/>
              <a:ext cx="3488054" cy="653560"/>
              <a:chOff x="2074863" y="5029836"/>
              <a:chExt cx="7708900" cy="653560"/>
            </a:xfrm>
          </p:grpSpPr>
          <p:pic>
            <p:nvPicPr>
              <p:cNvPr id="31" name="Picture 287" descr="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8"/>
              <a:stretch/>
            </p:blipFill>
            <p:spPr bwMode="auto">
              <a:xfrm>
                <a:off x="2074863" y="5029836"/>
                <a:ext cx="7708900" cy="329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287" descr="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078"/>
              <a:stretch/>
            </p:blipFill>
            <p:spPr bwMode="auto">
              <a:xfrm flipH="1" flipV="1">
                <a:off x="2074863" y="5353897"/>
                <a:ext cx="7708900" cy="329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" name="Text Box 16"/>
            <p:cNvSpPr txBox="1">
              <a:spLocks noChangeArrowheads="1"/>
            </p:cNvSpPr>
            <p:nvPr/>
          </p:nvSpPr>
          <p:spPr bwMode="auto">
            <a:xfrm>
              <a:off x="5057224" y="5142976"/>
              <a:ext cx="1744177" cy="427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3366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9334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defTabSz="93345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본 사업의 특성을 감안한 사업관리로</a:t>
              </a:r>
            </a:p>
            <a:p>
              <a:pPr algn="ctr" eaLnBrk="1" latinLnBrk="0" hangingPunct="1"/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시스템 구축사업의 성공적인 달성</a:t>
              </a:r>
            </a:p>
          </p:txBody>
        </p:sp>
      </p:grpSp>
      <p:pic>
        <p:nvPicPr>
          <p:cNvPr id="33" name="그림 31" descr="화살표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633839" y="3199889"/>
            <a:ext cx="2028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0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/>
              <a:t>프로젝트 관리 계획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품질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보증 활동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단계별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Task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결과물에 대한 품질 요건을 만족하기 위해 표준 수립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Task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동료검토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추적 활동을 수행합니다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454341" y="2196133"/>
            <a:ext cx="8597095" cy="3736779"/>
            <a:chOff x="-27919" y="2396063"/>
            <a:chExt cx="9370550" cy="37367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93" y="2648006"/>
              <a:ext cx="7553457" cy="1827311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281261" y="2396063"/>
              <a:ext cx="1693561" cy="568427"/>
              <a:chOff x="1517143" y="2426620"/>
              <a:chExt cx="1412555" cy="568427"/>
            </a:xfrm>
          </p:grpSpPr>
          <p:sp>
            <p:nvSpPr>
              <p:cNvPr id="7" name="모서리가 둥근 직사각형 6"/>
              <p:cNvSpPr/>
              <p:nvPr/>
            </p:nvSpPr>
            <p:spPr>
              <a:xfrm>
                <a:off x="1517143" y="2604342"/>
                <a:ext cx="1412555" cy="390705"/>
              </a:xfrm>
              <a:prstGeom prst="roundRect">
                <a:avLst>
                  <a:gd name="adj" fmla="val 16667"/>
                </a:avLst>
              </a:prstGeom>
              <a:solidFill>
                <a:srgbClr val="7CA228"/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517143" y="2426620"/>
                <a:ext cx="1412555" cy="465355"/>
              </a:xfrm>
              <a:prstGeom prst="roundRect">
                <a:avLst>
                  <a:gd name="adj" fmla="val 50000"/>
                </a:avLst>
              </a:prstGeom>
              <a:solidFill>
                <a:srgbClr val="7CA228"/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549052" y="2457304"/>
                <a:ext cx="1348739" cy="499129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3D6CA5">
                    <a:alpha val="79000"/>
                  </a:srgbClr>
                </a:glo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요구사항 </a:t>
                </a:r>
                <a:r>
                  <a:rPr kumimoji="0" lang="en-US" altLang="ko-KR" sz="1100" b="1" kern="0" dirty="0" smtClean="0">
                    <a:latin typeface="+mj-lt"/>
                    <a:ea typeface="나눔고딕" panose="020D0604000000000000" pitchFamily="50" charset="-127"/>
                  </a:rPr>
                  <a:t/>
                </a:r>
                <a:br>
                  <a:rPr kumimoji="0" lang="en-US" altLang="ko-KR" sz="1100" b="1" kern="0" dirty="0" smtClean="0">
                    <a:latin typeface="+mj-lt"/>
                    <a:ea typeface="나눔고딕" panose="020D0604000000000000" pitchFamily="50" charset="-127"/>
                  </a:rPr>
                </a:br>
                <a:r>
                  <a:rPr kumimoji="0" lang="ko-KR" altLang="en-US" sz="1100" b="1" kern="0" dirty="0" smtClean="0">
                    <a:latin typeface="+mj-lt"/>
                    <a:ea typeface="나눔고딕" panose="020D0604000000000000" pitchFamily="50" charset="-127"/>
                  </a:rPr>
                  <a:t>만족 여부 검토</a:t>
                </a:r>
                <a:endParaRPr kumimoji="0" lang="ko-KR" altLang="en-US" sz="1100" b="1" kern="0" dirty="0"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594688" y="2641006"/>
              <a:ext cx="191947" cy="167468"/>
              <a:chOff x="4926434" y="2671563"/>
              <a:chExt cx="191947" cy="167468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4995476" y="2671563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995476" y="2731800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4995476" y="2792036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 rot="16200000">
                <a:off x="4929869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 rot="16200000">
                <a:off x="5067952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2656341" y="2396063"/>
              <a:ext cx="1693561" cy="568427"/>
              <a:chOff x="3383134" y="2426620"/>
              <a:chExt cx="1412555" cy="568427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3383134" y="2604342"/>
                <a:ext cx="1412555" cy="390705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50000"/>
                </a:schemeClr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3383134" y="2426620"/>
                <a:ext cx="1412555" cy="4653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50000"/>
                </a:schemeClr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/>
            </p:nvSpPr>
            <p:spPr>
              <a:xfrm>
                <a:off x="3415043" y="2457304"/>
                <a:ext cx="1348739" cy="499129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526D2D">
                    <a:alpha val="78824"/>
                  </a:srgbClr>
                </a:glow>
              </a:effectLst>
            </p:spPr>
            <p:txBody>
              <a:bodyPr wrap="none" lIns="0" tIns="0" rIns="0" bIns="0"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업무에 </a:t>
                </a:r>
                <a:r>
                  <a:rPr kumimoji="0" lang="ko-KR" altLang="en-US" sz="1100" b="1" kern="0" dirty="0" smtClean="0">
                    <a:latin typeface="+mj-lt"/>
                    <a:ea typeface="나눔고딕" panose="020D0604000000000000" pitchFamily="50" charset="-127"/>
                  </a:rPr>
                  <a:t>대한 정확한</a:t>
                </a:r>
                <a:r>
                  <a:rPr kumimoji="0" lang="en-US" altLang="ko-KR" sz="1100" b="1" kern="0" dirty="0" smtClean="0">
                    <a:latin typeface="+mj-lt"/>
                    <a:ea typeface="나눔고딕" panose="020D0604000000000000" pitchFamily="50" charset="-127"/>
                  </a:rPr>
                  <a:t/>
                </a:r>
                <a:br>
                  <a:rPr kumimoji="0" lang="en-US" altLang="ko-KR" sz="1100" b="1" kern="0" dirty="0" smtClean="0">
                    <a:latin typeface="+mj-lt"/>
                    <a:ea typeface="나눔고딕" panose="020D0604000000000000" pitchFamily="50" charset="-127"/>
                  </a:rPr>
                </a:br>
                <a:r>
                  <a:rPr kumimoji="0" lang="ko-KR" altLang="en-US" sz="1100" b="1" kern="0" dirty="0" smtClean="0">
                    <a:latin typeface="+mj-lt"/>
                    <a:ea typeface="나눔고딕" panose="020D0604000000000000" pitchFamily="50" charset="-127"/>
                  </a:rPr>
                  <a:t>반영 여부 </a:t>
                </a: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확인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031421" y="2396063"/>
              <a:ext cx="1693561" cy="568427"/>
              <a:chOff x="5249124" y="2426620"/>
              <a:chExt cx="1412555" cy="568427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5249124" y="2604342"/>
                <a:ext cx="1412555" cy="390705"/>
              </a:xfrm>
              <a:prstGeom prst="roundRect">
                <a:avLst>
                  <a:gd name="adj" fmla="val 16667"/>
                </a:avLst>
              </a:prstGeom>
              <a:solidFill>
                <a:srgbClr val="7CA228"/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5249124" y="2426620"/>
                <a:ext cx="1412555" cy="465355"/>
              </a:xfrm>
              <a:prstGeom prst="roundRect">
                <a:avLst>
                  <a:gd name="adj" fmla="val 50000"/>
                </a:avLst>
              </a:prstGeom>
              <a:solidFill>
                <a:srgbClr val="7CA228"/>
              </a:solidFill>
              <a:ln w="101600">
                <a:noFill/>
              </a:ln>
              <a:effectLst/>
            </p:spPr>
            <p:txBody>
              <a:bodyPr wrap="none" lIns="36000" tIns="0" rIns="36000" bIns="0" anchor="ctr"/>
              <a:lstStyle/>
              <a:p>
                <a:pPr algn="ctr" latinLnBrk="0"/>
                <a:endParaRPr lang="ko-KR" altLang="en-US" sz="1100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5281032" y="2457304"/>
                <a:ext cx="1348739" cy="499129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336C85">
                    <a:alpha val="78824"/>
                  </a:srgbClr>
                </a:glow>
              </a:effectLst>
            </p:spPr>
            <p:txBody>
              <a:bodyPr wrap="none" lIns="0" tIns="0" rIns="0" bIns="0"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표준 준수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406500" y="2396063"/>
              <a:ext cx="1693561" cy="568427"/>
              <a:chOff x="7115115" y="2426620"/>
              <a:chExt cx="1412555" cy="568427"/>
            </a:xfrm>
          </p:grpSpPr>
          <p:grpSp>
            <p:nvGrpSpPr>
              <p:cNvPr id="25" name="그룹 53"/>
              <p:cNvGrpSpPr/>
              <p:nvPr/>
            </p:nvGrpSpPr>
            <p:grpSpPr>
              <a:xfrm>
                <a:off x="7214258" y="2671563"/>
                <a:ext cx="191947" cy="167468"/>
                <a:chOff x="6839872" y="1926421"/>
                <a:chExt cx="163385" cy="163384"/>
              </a:xfrm>
            </p:grpSpPr>
            <p:sp>
              <p:nvSpPr>
                <p:cNvPr id="29" name="타원 28"/>
                <p:cNvSpPr/>
                <p:nvPr/>
              </p:nvSpPr>
              <p:spPr>
                <a:xfrm>
                  <a:off x="6898641" y="1926421"/>
                  <a:ext cx="45849" cy="4584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6898641" y="1985189"/>
                  <a:ext cx="45849" cy="4584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6898641" y="2043956"/>
                  <a:ext cx="45849" cy="4584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 rot="16200000">
                  <a:off x="6839873" y="1985188"/>
                  <a:ext cx="45848" cy="4584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3" name="타원 32"/>
                <p:cNvSpPr/>
                <p:nvPr/>
              </p:nvSpPr>
              <p:spPr>
                <a:xfrm rot="16200000">
                  <a:off x="6957409" y="1985188"/>
                  <a:ext cx="45848" cy="4584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" name="모서리가 둥근 직사각형 25"/>
              <p:cNvSpPr/>
              <p:nvPr/>
            </p:nvSpPr>
            <p:spPr>
              <a:xfrm>
                <a:off x="7115115" y="2604342"/>
                <a:ext cx="1412555" cy="390705"/>
              </a:xfrm>
              <a:prstGeom prst="roundRect">
                <a:avLst>
                  <a:gd name="adj" fmla="val 16667"/>
                </a:avLst>
              </a:prstGeom>
              <a:solidFill>
                <a:schemeClr val="accent3">
                  <a:lumMod val="50000"/>
                </a:schemeClr>
              </a:solidFill>
              <a:ln w="101600">
                <a:noFill/>
              </a:ln>
              <a:effectLst>
                <a:innerShdw>
                  <a:schemeClr val="bg1"/>
                </a:innerShdw>
              </a:effectLst>
            </p:spPr>
            <p:txBody>
              <a:bodyPr wrap="none" lIns="0" tIns="0" rIns="0" bIns="0" anchor="ctr"/>
              <a:lstStyle/>
              <a:p>
                <a:pPr algn="ctr" latinLnBrk="0"/>
                <a:endParaRPr lang="ko-KR" altLang="en-US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7115115" y="2426620"/>
                <a:ext cx="1412555" cy="46535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50000"/>
                </a:schemeClr>
              </a:solidFill>
              <a:ln w="101600">
                <a:noFill/>
              </a:ln>
              <a:effectLst>
                <a:innerShdw>
                  <a:schemeClr val="bg1"/>
                </a:innerShdw>
              </a:effectLst>
            </p:spPr>
            <p:txBody>
              <a:bodyPr wrap="none" lIns="0" tIns="0" rIns="0" bIns="0" anchor="ctr"/>
              <a:lstStyle/>
              <a:p>
                <a:pPr algn="ctr" latinLnBrk="0"/>
                <a:endParaRPr lang="ko-KR" altLang="en-US" b="1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7147024" y="2457304"/>
                <a:ext cx="1348739" cy="499129"/>
              </a:xfrm>
              <a:prstGeom prst="roundRect">
                <a:avLst>
                  <a:gd name="adj" fmla="val 43853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glow rad="12700">
                  <a:srgbClr val="393E9D">
                    <a:alpha val="78824"/>
                  </a:srgbClr>
                </a:glow>
              </a:effectLst>
            </p:spPr>
            <p:txBody>
              <a:bodyPr wrap="none" lIns="0" tIns="0" rIns="0" bIns="0" rtlCol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기능요구사항</a:t>
                </a:r>
                <a:b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</a:br>
                <a:r>
                  <a:rPr kumimoji="0" lang="ko-KR" altLang="en-US" sz="1100" b="1" kern="0" dirty="0">
                    <a:latin typeface="+mj-lt"/>
                    <a:ea typeface="나눔고딕" panose="020D0604000000000000" pitchFamily="50" charset="-127"/>
                  </a:rPr>
                  <a:t>확인</a:t>
                </a: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2219608" y="2641006"/>
              <a:ext cx="191947" cy="167468"/>
              <a:chOff x="3060443" y="2671563"/>
              <a:chExt cx="191947" cy="167468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3129485" y="2671563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3129485" y="2731800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3129485" y="2792036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 rot="16200000">
                <a:off x="3063878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타원 38"/>
              <p:cNvSpPr/>
              <p:nvPr/>
            </p:nvSpPr>
            <p:spPr>
              <a:xfrm rot="16200000">
                <a:off x="3201961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6969768" y="2641006"/>
              <a:ext cx="191947" cy="167468"/>
              <a:chOff x="6792424" y="2671563"/>
              <a:chExt cx="191947" cy="167468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6861466" y="2671563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6861466" y="2731800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6861466" y="2792036"/>
                <a:ext cx="53864" cy="46995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4" name="타원 43"/>
              <p:cNvSpPr/>
              <p:nvPr/>
            </p:nvSpPr>
            <p:spPr>
              <a:xfrm rot="16200000">
                <a:off x="6795859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 rot="16200000">
                <a:off x="6933942" y="2728364"/>
                <a:ext cx="46994" cy="53864"/>
              </a:xfrm>
              <a:prstGeom prst="ellipse">
                <a:avLst/>
              </a:prstGeom>
              <a:solidFill>
                <a:srgbClr val="67C4D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-27919" y="3952693"/>
              <a:ext cx="9370550" cy="2180149"/>
              <a:chOff x="196207" y="2786675"/>
              <a:chExt cx="6423668" cy="3409809"/>
            </a:xfrm>
          </p:grpSpPr>
          <p:sp>
            <p:nvSpPr>
              <p:cNvPr id="47" name="AutoShape 131"/>
              <p:cNvSpPr>
                <a:spLocks noChangeArrowheads="1"/>
              </p:cNvSpPr>
              <p:nvPr/>
            </p:nvSpPr>
            <p:spPr bwMode="auto">
              <a:xfrm>
                <a:off x="215409" y="2786675"/>
                <a:ext cx="6404466" cy="648000"/>
              </a:xfrm>
              <a:prstGeom prst="rightArrow">
                <a:avLst>
                  <a:gd name="adj1" fmla="val 66417"/>
                  <a:gd name="adj2" fmla="val 36087"/>
                </a:avLst>
              </a:prstGeom>
              <a:solidFill>
                <a:srgbClr val="092F19"/>
              </a:solidFill>
              <a:ln>
                <a:noFill/>
              </a:ln>
              <a:effectLst/>
              <a:extLst/>
            </p:spPr>
            <p:txBody>
              <a:bodyPr wrap="square" lIns="36000" tIns="36000" rIns="36000" bIns="36000" anchor="ctr"/>
              <a:lstStyle/>
              <a:p>
                <a:pPr latinLnBrk="0"/>
                <a:endParaRPr lang="ko-KR" altLang="en-US" sz="1000" b="0" dirty="0"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AutoShape 148"/>
              <p:cNvSpPr>
                <a:spLocks noChangeArrowheads="1"/>
              </p:cNvSpPr>
              <p:nvPr/>
            </p:nvSpPr>
            <p:spPr bwMode="auto">
              <a:xfrm>
                <a:off x="210218" y="2866200"/>
                <a:ext cx="1562675" cy="488950"/>
              </a:xfrm>
              <a:prstGeom prst="chevron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방법론에 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근거한 표준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및 절차 수립</a:t>
                </a:r>
              </a:p>
            </p:txBody>
          </p:sp>
          <p:cxnSp>
            <p:nvCxnSpPr>
              <p:cNvPr id="49" name="직선 연결선 48"/>
              <p:cNvCxnSpPr/>
              <p:nvPr/>
            </p:nvCxnSpPr>
            <p:spPr bwMode="auto">
              <a:xfrm>
                <a:off x="196207" y="6196484"/>
                <a:ext cx="6400572" cy="0"/>
              </a:xfrm>
              <a:prstGeom prst="line">
                <a:avLst/>
              </a:prstGeom>
              <a:noFill/>
              <a:ln w="6350">
                <a:solidFill>
                  <a:srgbClr val="B2B2B2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50" name="AutoShape 118"/>
              <p:cNvSpPr>
                <a:spLocks noChangeArrowheads="1"/>
              </p:cNvSpPr>
              <p:nvPr/>
            </p:nvSpPr>
            <p:spPr bwMode="auto">
              <a:xfrm>
                <a:off x="307091" y="3415325"/>
                <a:ext cx="1407808" cy="2080509"/>
              </a:xfrm>
              <a:prstGeom prst="roundRect">
                <a:avLst>
                  <a:gd name="adj" fmla="val 2880"/>
                </a:avLst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방법론을 기반으로 프로젝트 요건에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부합하는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현실적인 표준 및 절차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수립</a:t>
                </a:r>
                <a:endParaRPr lang="ko-KR" altLang="en-US" sz="1000" b="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 절차 수립을 위한 각 역할별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담당자의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철저한 검토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endParaRPr lang="ko-KR" altLang="en-US" sz="1000" b="0" dirty="0">
                  <a:latin typeface="+mj-lt"/>
                  <a:ea typeface="산돌고딕 L" pitchFamily="18" charset="-127"/>
                </a:endParaRPr>
              </a:p>
            </p:txBody>
          </p:sp>
          <p:sp>
            <p:nvSpPr>
              <p:cNvPr id="51" name="양쪽 모서리가 둥근 사각형 50"/>
              <p:cNvSpPr/>
              <p:nvPr/>
            </p:nvSpPr>
            <p:spPr>
              <a:xfrm flipV="1">
                <a:off x="1783921" y="2893374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52" name="AutoShape 118"/>
              <p:cNvSpPr>
                <a:spLocks noChangeArrowheads="1"/>
              </p:cNvSpPr>
              <p:nvPr/>
            </p:nvSpPr>
            <p:spPr bwMode="auto">
              <a:xfrm>
                <a:off x="1899372" y="3415325"/>
                <a:ext cx="1407808" cy="720000"/>
              </a:xfrm>
              <a:prstGeom prst="roundRect">
                <a:avLst>
                  <a:gd name="adj" fmla="val 2880"/>
                </a:avLst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 </a:t>
                </a:r>
                <a:r>
                  <a:rPr lang="ko-KR" altLang="en-US" sz="1000" b="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절차서에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의한 </a:t>
                </a:r>
                <a:r>
                  <a:rPr lang="en-US" altLang="ko-KR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Task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수행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표준 절차에서 제공하는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체크리스트를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기반으로 자체 검토</a:t>
                </a:r>
              </a:p>
            </p:txBody>
          </p:sp>
          <p:sp>
            <p:nvSpPr>
              <p:cNvPr id="53" name="AutoShape 118"/>
              <p:cNvSpPr>
                <a:spLocks noChangeArrowheads="1"/>
              </p:cNvSpPr>
              <p:nvPr/>
            </p:nvSpPr>
            <p:spPr bwMode="auto">
              <a:xfrm>
                <a:off x="3523531" y="3415324"/>
                <a:ext cx="1407808" cy="1971261"/>
              </a:xfrm>
              <a:prstGeom prst="roundRect">
                <a:avLst>
                  <a:gd name="adj" fmla="val 2880"/>
                </a:avLst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동료검토 계획의 의한 산출물별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검토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수행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업무간 정합성 검증 및 정확한 요건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반영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여부 검토 </a:t>
                </a:r>
              </a:p>
            </p:txBody>
          </p:sp>
          <p:sp>
            <p:nvSpPr>
              <p:cNvPr id="54" name="양쪽 모서리가 둥근 사각형 53"/>
              <p:cNvSpPr/>
              <p:nvPr/>
            </p:nvSpPr>
            <p:spPr>
              <a:xfrm flipV="1">
                <a:off x="3400930" y="2893374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  <a:cs typeface="+mn-cs"/>
                </a:endParaRPr>
              </a:p>
            </p:txBody>
          </p:sp>
          <p:sp>
            <p:nvSpPr>
              <p:cNvPr id="55" name="AutoShape 118"/>
              <p:cNvSpPr>
                <a:spLocks noChangeArrowheads="1"/>
              </p:cNvSpPr>
              <p:nvPr/>
            </p:nvSpPr>
            <p:spPr bwMode="auto">
              <a:xfrm>
                <a:off x="5169204" y="3415325"/>
                <a:ext cx="1407808" cy="2551234"/>
              </a:xfrm>
              <a:prstGeom prst="roundRect">
                <a:avLst>
                  <a:gd name="adj" fmla="val 2880"/>
                </a:avLst>
              </a:prstGeom>
              <a:noFill/>
              <a:ln w="6350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요구사항을 만족 및 설계사양에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맞게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동작하는 테스트 수행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단계별 요구사항 추적을 수행하여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요구사항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만족 여부를 검토</a:t>
                </a:r>
              </a:p>
              <a:p>
                <a:pPr marL="88900" indent="-88900" algn="l" latinLnBrk="0">
                  <a:lnSpc>
                    <a:spcPct val="150000"/>
                  </a:lnSpc>
                  <a:spcBef>
                    <a:spcPct val="10000"/>
                  </a:spcBef>
                  <a:buFontTx/>
                  <a:buChar char="•"/>
                </a:pP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요구사항 변경에 대한 영향도의 </a:t>
                </a: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000" b="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정확한 </a:t>
                </a:r>
                <a:r>
                  <a:rPr lang="ko-KR" altLang="en-US" sz="1000" b="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판단 가능</a:t>
                </a:r>
              </a:p>
            </p:txBody>
          </p:sp>
          <p:sp>
            <p:nvSpPr>
              <p:cNvPr id="56" name="양쪽 모서리가 둥근 사각형 55"/>
              <p:cNvSpPr/>
              <p:nvPr/>
            </p:nvSpPr>
            <p:spPr>
              <a:xfrm flipV="1">
                <a:off x="5025090" y="2893374"/>
                <a:ext cx="43200" cy="32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나눔고딕" panose="020D0604000000000000" pitchFamily="50" charset="-127"/>
                  <a:cs typeface="+mn-cs"/>
                </a:endParaRPr>
              </a:p>
            </p:txBody>
          </p:sp>
          <p:grpSp>
            <p:nvGrpSpPr>
              <p:cNvPr id="57" name="그룹 101"/>
              <p:cNvGrpSpPr/>
              <p:nvPr/>
            </p:nvGrpSpPr>
            <p:grpSpPr>
              <a:xfrm>
                <a:off x="1805521" y="3361584"/>
                <a:ext cx="3241169" cy="2724246"/>
                <a:chOff x="1805521" y="3361585"/>
                <a:chExt cx="3241169" cy="2228387"/>
              </a:xfrm>
            </p:grpSpPr>
            <p:sp>
              <p:nvSpPr>
                <p:cNvPr id="61" name="Line 268"/>
                <p:cNvSpPr>
                  <a:spLocks noChangeShapeType="1"/>
                </p:cNvSpPr>
                <p:nvPr/>
              </p:nvSpPr>
              <p:spPr bwMode="auto">
                <a:xfrm rot="5400000">
                  <a:off x="691328" y="4475779"/>
                  <a:ext cx="2228386" cy="0"/>
                </a:xfrm>
                <a:prstGeom prst="line">
                  <a:avLst/>
                </a:prstGeom>
                <a:noFill/>
                <a:ln w="6350">
                  <a:solidFill>
                    <a:srgbClr val="B2B2B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latinLnBrk="0"/>
                  <a:endParaRPr lang="ko-KR" altLang="en-US" sz="1000" b="0">
                    <a:latin typeface="+mj-lt"/>
                  </a:endParaRPr>
                </a:p>
              </p:txBody>
            </p:sp>
            <p:sp>
              <p:nvSpPr>
                <p:cNvPr id="62" name="Line 268"/>
                <p:cNvSpPr>
                  <a:spLocks noChangeShapeType="1"/>
                </p:cNvSpPr>
                <p:nvPr/>
              </p:nvSpPr>
              <p:spPr bwMode="auto">
                <a:xfrm rot="5400000">
                  <a:off x="2341609" y="4442507"/>
                  <a:ext cx="2161843" cy="0"/>
                </a:xfrm>
                <a:prstGeom prst="line">
                  <a:avLst/>
                </a:prstGeom>
                <a:noFill/>
                <a:ln w="6350">
                  <a:solidFill>
                    <a:srgbClr val="B2B2B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latinLnBrk="0"/>
                  <a:endParaRPr lang="ko-KR" altLang="en-US" sz="1000" b="0">
                    <a:latin typeface="+mj-lt"/>
                  </a:endParaRPr>
                </a:p>
              </p:txBody>
            </p:sp>
            <p:sp>
              <p:nvSpPr>
                <p:cNvPr id="63" name="Line 268"/>
                <p:cNvSpPr>
                  <a:spLocks noChangeShapeType="1"/>
                </p:cNvSpPr>
                <p:nvPr/>
              </p:nvSpPr>
              <p:spPr bwMode="auto">
                <a:xfrm rot="5400000">
                  <a:off x="3932498" y="4475778"/>
                  <a:ext cx="2228384" cy="0"/>
                </a:xfrm>
                <a:prstGeom prst="line">
                  <a:avLst/>
                </a:prstGeom>
                <a:noFill/>
                <a:ln w="6350">
                  <a:solidFill>
                    <a:srgbClr val="B2B2B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latinLnBrk="0"/>
                  <a:endParaRPr lang="ko-KR" altLang="en-US" sz="1000" b="0">
                    <a:latin typeface="+mj-lt"/>
                  </a:endParaRPr>
                </a:p>
              </p:txBody>
            </p:sp>
          </p:grpSp>
          <p:sp>
            <p:nvSpPr>
              <p:cNvPr id="58" name="AutoShape 148"/>
              <p:cNvSpPr>
                <a:spLocks noChangeArrowheads="1"/>
              </p:cNvSpPr>
              <p:nvPr/>
            </p:nvSpPr>
            <p:spPr bwMode="auto">
              <a:xfrm>
                <a:off x="1831849" y="2866200"/>
                <a:ext cx="1562675" cy="488950"/>
              </a:xfrm>
              <a:prstGeom prst="chevron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Task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수행</a:t>
                </a:r>
              </a:p>
            </p:txBody>
          </p:sp>
          <p:sp>
            <p:nvSpPr>
              <p:cNvPr id="59" name="AutoShape 148"/>
              <p:cNvSpPr>
                <a:spLocks noChangeArrowheads="1"/>
              </p:cNvSpPr>
              <p:nvPr/>
            </p:nvSpPr>
            <p:spPr bwMode="auto">
              <a:xfrm>
                <a:off x="3453480" y="2866200"/>
                <a:ext cx="1562675" cy="488950"/>
              </a:xfrm>
              <a:prstGeom prst="chevron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산출물 동료검토</a:t>
                </a:r>
              </a:p>
            </p:txBody>
          </p:sp>
          <p:sp>
            <p:nvSpPr>
              <p:cNvPr id="60" name="AutoShape 148"/>
              <p:cNvSpPr>
                <a:spLocks noChangeArrowheads="1"/>
              </p:cNvSpPr>
              <p:nvPr/>
            </p:nvSpPr>
            <p:spPr bwMode="auto">
              <a:xfrm>
                <a:off x="5062729" y="2866200"/>
                <a:ext cx="1506663" cy="488950"/>
              </a:xfrm>
              <a:prstGeom prst="chevron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+mj-lt"/>
                    <a:ea typeface="나눔고딕" panose="020D0604000000000000" pitchFamily="50" charset="-127"/>
                  </a:rPr>
                  <a:t>요구사항 추적</a:t>
                </a:r>
              </a:p>
            </p:txBody>
          </p:sp>
        </p:grpSp>
        <p:pic>
          <p:nvPicPr>
            <p:cNvPr id="64" name="그림 31" descr="화살표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211994" y="3099299"/>
              <a:ext cx="2959944" cy="730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28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/>
              <a:t>프로젝트 관리 계획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3.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산출물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표준문서작성 도구나 모델링 도구 등의 자동화 도구를 활용하여 산출물을 작성하며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건국대학교와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협의된 내용 및 작성 방법에 따라 작성된 문서는 승인과정을 거쳐 관련부서로 배포되고 정해진 절차에 따라 산출물 관리를 수행합니다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684157" y="3972793"/>
            <a:ext cx="7956884" cy="1973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9"/>
          <a:stretch/>
        </p:blipFill>
        <p:spPr>
          <a:xfrm>
            <a:off x="1072862" y="2694668"/>
            <a:ext cx="7182998" cy="2195099"/>
          </a:xfrm>
          <a:prstGeom prst="rect">
            <a:avLst/>
          </a:prstGeom>
        </p:spPr>
      </p:pic>
      <p:grpSp>
        <p:nvGrpSpPr>
          <p:cNvPr id="7" name="그룹 60"/>
          <p:cNvGrpSpPr/>
          <p:nvPr/>
        </p:nvGrpSpPr>
        <p:grpSpPr>
          <a:xfrm>
            <a:off x="3316720" y="2333261"/>
            <a:ext cx="163385" cy="163384"/>
            <a:chOff x="4868197" y="3926247"/>
            <a:chExt cx="163385" cy="163384"/>
          </a:xfrm>
          <a:solidFill>
            <a:srgbClr val="55BED3"/>
          </a:solidFill>
          <a:effectLst/>
        </p:grpSpPr>
        <p:sp>
          <p:nvSpPr>
            <p:cNvPr id="8" name="타원 7"/>
            <p:cNvSpPr/>
            <p:nvPr/>
          </p:nvSpPr>
          <p:spPr>
            <a:xfrm>
              <a:off x="4926966" y="3926247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4926966" y="3985015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926966" y="4043782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 rot="16200000">
              <a:off x="4868198" y="3985014"/>
              <a:ext cx="45848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 rot="16200000">
              <a:off x="4985734" y="3985014"/>
              <a:ext cx="45848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" name="그룹 61"/>
          <p:cNvGrpSpPr/>
          <p:nvPr/>
        </p:nvGrpSpPr>
        <p:grpSpPr>
          <a:xfrm>
            <a:off x="5997058" y="2333261"/>
            <a:ext cx="163385" cy="163384"/>
            <a:chOff x="6839872" y="3926247"/>
            <a:chExt cx="163385" cy="163384"/>
          </a:xfrm>
          <a:solidFill>
            <a:srgbClr val="55BED3"/>
          </a:solidFill>
          <a:effectLst/>
        </p:grpSpPr>
        <p:sp>
          <p:nvSpPr>
            <p:cNvPr id="14" name="타원 13"/>
            <p:cNvSpPr/>
            <p:nvPr/>
          </p:nvSpPr>
          <p:spPr>
            <a:xfrm>
              <a:off x="6898641" y="3926247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898641" y="3985015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6898641" y="4043782"/>
              <a:ext cx="45849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 rot="16200000">
              <a:off x="6839873" y="3985014"/>
              <a:ext cx="45848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 rot="16200000">
              <a:off x="6957409" y="3985014"/>
              <a:ext cx="45848" cy="4584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1048905" y="2171474"/>
            <a:ext cx="1930729" cy="486958"/>
          </a:xfrm>
          <a:prstGeom prst="roundRect">
            <a:avLst>
              <a:gd name="adj" fmla="val 43853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생산성 향상</a:t>
            </a:r>
            <a:endParaRPr kumimoji="0" lang="ko-KR" altLang="en-US" sz="1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17191" y="2171474"/>
            <a:ext cx="1842781" cy="486958"/>
          </a:xfrm>
          <a:prstGeom prst="roundRect">
            <a:avLst>
              <a:gd name="adj" fmla="val 43853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납기 준수</a:t>
            </a:r>
            <a:endParaRPr kumimoji="0" lang="ko-KR" altLang="en-US" sz="1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497529" y="2171474"/>
            <a:ext cx="1927631" cy="486958"/>
          </a:xfrm>
          <a:prstGeom prst="roundRect">
            <a:avLst>
              <a:gd name="adj" fmla="val 43853"/>
            </a:avLst>
          </a:prstGeom>
          <a:solidFill>
            <a:srgbClr val="7CA22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kern="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 제고</a:t>
            </a:r>
            <a:endParaRPr kumimoji="0" lang="ko-KR" altLang="en-US" sz="14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72861" y="4103996"/>
            <a:ext cx="7352299" cy="1377499"/>
            <a:chOff x="1605834" y="4602184"/>
            <a:chExt cx="7026063" cy="1377499"/>
          </a:xfrm>
        </p:grpSpPr>
        <p:sp>
          <p:nvSpPr>
            <p:cNvPr id="23" name="AutoShape 257"/>
            <p:cNvSpPr>
              <a:spLocks noChangeArrowheads="1"/>
            </p:cNvSpPr>
            <p:nvPr/>
          </p:nvSpPr>
          <p:spPr bwMode="auto">
            <a:xfrm>
              <a:off x="3398569" y="4602184"/>
              <a:ext cx="1636847" cy="26655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표준 </a:t>
              </a:r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산출물</a:t>
              </a:r>
            </a:p>
          </p:txBody>
        </p:sp>
        <p:sp>
          <p:nvSpPr>
            <p:cNvPr id="24" name="AutoShape 166"/>
            <p:cNvSpPr>
              <a:spLocks noChangeArrowheads="1"/>
            </p:cNvSpPr>
            <p:nvPr/>
          </p:nvSpPr>
          <p:spPr bwMode="auto">
            <a:xfrm>
              <a:off x="3387560" y="4879523"/>
              <a:ext cx="1658867" cy="11001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72000" tIns="72000" rIns="72000" bIns="36000" anchor="t" anchorCtr="0"/>
            <a:lstStyle/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단계별 개발 산출물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endPara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AutoShape 257"/>
            <p:cNvSpPr>
              <a:spLocks noChangeArrowheads="1"/>
            </p:cNvSpPr>
            <p:nvPr/>
          </p:nvSpPr>
          <p:spPr bwMode="auto">
            <a:xfrm>
              <a:off x="5191304" y="4602184"/>
              <a:ext cx="1636847" cy="26655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1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</a:t>
              </a:r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 산출물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AutoShape 166"/>
            <p:cNvSpPr>
              <a:spLocks noChangeArrowheads="1"/>
            </p:cNvSpPr>
            <p:nvPr/>
          </p:nvSpPr>
          <p:spPr bwMode="auto">
            <a:xfrm>
              <a:off x="5180295" y="4879523"/>
              <a:ext cx="1658867" cy="11001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72000" tIns="72000" rIns="72000" bIns="36000" anchor="t" anchorCtr="0"/>
            <a:lstStyle/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계획서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실행 문서</a:t>
              </a:r>
              <a:endPara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AutoShape 257"/>
            <p:cNvSpPr>
              <a:spLocks noChangeArrowheads="1"/>
            </p:cNvSpPr>
            <p:nvPr/>
          </p:nvSpPr>
          <p:spPr bwMode="auto">
            <a:xfrm>
              <a:off x="6984039" y="4602184"/>
              <a:ext cx="1636847" cy="26655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기타 문서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AutoShape 166"/>
            <p:cNvSpPr>
              <a:spLocks noChangeArrowheads="1"/>
            </p:cNvSpPr>
            <p:nvPr/>
          </p:nvSpPr>
          <p:spPr bwMode="auto">
            <a:xfrm>
              <a:off x="6973030" y="4879523"/>
              <a:ext cx="1658867" cy="11001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72000" tIns="72000" rIns="72000" bIns="36000" anchor="t" anchorCtr="0"/>
            <a:lstStyle/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공문 및 </a:t>
              </a: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협조전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각종 회의록</a:t>
              </a:r>
              <a:endPara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AutoShape 257"/>
            <p:cNvSpPr>
              <a:spLocks noChangeArrowheads="1"/>
            </p:cNvSpPr>
            <p:nvPr/>
          </p:nvSpPr>
          <p:spPr bwMode="auto">
            <a:xfrm>
              <a:off x="1605834" y="4602184"/>
              <a:ext cx="1636847" cy="26655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>
              <a:solidFill>
                <a:schemeClr val="accent3">
                  <a:lumMod val="75000"/>
                </a:schemeClr>
              </a:solidFill>
            </a:ln>
            <a:effectLst/>
            <a:extLst/>
          </p:spPr>
          <p:txBody>
            <a:bodyPr wrap="none" anchor="ctr"/>
            <a:lstStyle/>
            <a:p>
              <a:pPr algn="ctr" latinLnBrk="0"/>
              <a:r>
                <a:rPr lang="ko-KR" altLang="en-US" sz="1100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사업관리 산출물</a:t>
              </a:r>
              <a:endParaRPr lang="ko-KR" altLang="en-US" sz="11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AutoShape 166"/>
            <p:cNvSpPr>
              <a:spLocks noChangeArrowheads="1"/>
            </p:cNvSpPr>
            <p:nvPr/>
          </p:nvSpPr>
          <p:spPr bwMode="auto">
            <a:xfrm>
              <a:off x="1605834" y="4879523"/>
              <a:ext cx="1636848" cy="11001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72000" tIns="72000" rIns="72000" bIns="36000" anchor="t" anchorCtr="0"/>
            <a:lstStyle/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 요청서</a:t>
              </a: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제안서</a:t>
              </a:r>
            </a:p>
            <a:p>
              <a:pPr marL="88900" indent="-88900" algn="l" fontAlgn="ctr" latinLnBrk="0">
                <a:lnSpc>
                  <a:spcPct val="120000"/>
                </a:lnSpc>
                <a:spcBef>
                  <a:spcPts val="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12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계약서</a:t>
              </a:r>
              <a:endParaRPr lang="ko-KR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1" name="그림 31" descr="화살표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074594" y="2768353"/>
            <a:ext cx="3345458" cy="95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675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/>
              <a:t>프로젝트 관리 계획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4.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형상 관리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기간 전반에 걸쳐 개발되는 각 시스템 형상 항목의 식별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형상 항목 변경 사항 통제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형상 상태 기록 및 유지 등을 통하여 각 단계에서 개발되는 시스템이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요구사항을 충족시키도록 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산출물은 최초 사용자 요구사항에 대한 무결성을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단계에서 산출되는 중간 산출물에 대해서는 추적성을 제공하겠습니다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891148" y="3996333"/>
            <a:ext cx="4810246" cy="2160240"/>
          </a:xfrm>
          <a:prstGeom prst="roundRect">
            <a:avLst>
              <a:gd name="adj" fmla="val 4471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75000"/>
                <a:alpha val="50000"/>
              </a:scheme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8"/>
          <p:cNvGrpSpPr>
            <a:grpSpLocks/>
          </p:cNvGrpSpPr>
          <p:nvPr/>
        </p:nvGrpSpPr>
        <p:grpSpPr bwMode="auto">
          <a:xfrm rot="3600000">
            <a:off x="2501452" y="4312389"/>
            <a:ext cx="1543801" cy="1424507"/>
            <a:chOff x="2255838" y="1141413"/>
            <a:chExt cx="4449762" cy="4105274"/>
          </a:xfrm>
        </p:grpSpPr>
        <p:sp>
          <p:nvSpPr>
            <p:cNvPr id="7" name="Freeform 3"/>
            <p:cNvSpPr>
              <a:spLocks/>
            </p:cNvSpPr>
            <p:nvPr/>
          </p:nvSpPr>
          <p:spPr bwMode="blackWhite">
            <a:xfrm>
              <a:off x="2589570" y="1141413"/>
              <a:ext cx="3701393" cy="1739180"/>
            </a:xfrm>
            <a:custGeom>
              <a:avLst/>
              <a:gdLst/>
              <a:ahLst/>
              <a:cxnLst>
                <a:cxn ang="0">
                  <a:pos x="983" y="584"/>
                </a:cxn>
                <a:cxn ang="0">
                  <a:pos x="1417" y="541"/>
                </a:cxn>
                <a:cxn ang="0">
                  <a:pos x="1552" y="150"/>
                </a:cxn>
                <a:cxn ang="0">
                  <a:pos x="1447" y="227"/>
                </a:cxn>
                <a:cxn ang="0">
                  <a:pos x="1398" y="186"/>
                </a:cxn>
                <a:cxn ang="0">
                  <a:pos x="1347" y="149"/>
                </a:cxn>
                <a:cxn ang="0">
                  <a:pos x="1294" y="116"/>
                </a:cxn>
                <a:cxn ang="0">
                  <a:pos x="1238" y="87"/>
                </a:cxn>
                <a:cxn ang="0">
                  <a:pos x="1181" y="61"/>
                </a:cxn>
                <a:cxn ang="0">
                  <a:pos x="1122" y="41"/>
                </a:cxn>
                <a:cxn ang="0">
                  <a:pos x="1060" y="23"/>
                </a:cxn>
                <a:cxn ang="0">
                  <a:pos x="999" y="12"/>
                </a:cxn>
                <a:cxn ang="0">
                  <a:pos x="936" y="4"/>
                </a:cxn>
                <a:cxn ang="0">
                  <a:pos x="873" y="0"/>
                </a:cxn>
                <a:cxn ang="0">
                  <a:pos x="810" y="2"/>
                </a:cxn>
                <a:cxn ang="0">
                  <a:pos x="748" y="8"/>
                </a:cxn>
                <a:cxn ang="0">
                  <a:pos x="685" y="19"/>
                </a:cxn>
                <a:cxn ang="0">
                  <a:pos x="624" y="34"/>
                </a:cxn>
                <a:cxn ang="0">
                  <a:pos x="564" y="53"/>
                </a:cxn>
                <a:cxn ang="0">
                  <a:pos x="506" y="76"/>
                </a:cxn>
                <a:cxn ang="0">
                  <a:pos x="449" y="104"/>
                </a:cxn>
                <a:cxn ang="0">
                  <a:pos x="395" y="137"/>
                </a:cxn>
                <a:cxn ang="0">
                  <a:pos x="342" y="172"/>
                </a:cxn>
                <a:cxn ang="0">
                  <a:pos x="294" y="212"/>
                </a:cxn>
                <a:cxn ang="0">
                  <a:pos x="248" y="254"/>
                </a:cxn>
                <a:cxn ang="0">
                  <a:pos x="205" y="301"/>
                </a:cxn>
                <a:cxn ang="0">
                  <a:pos x="165" y="350"/>
                </a:cxn>
                <a:cxn ang="0">
                  <a:pos x="130" y="401"/>
                </a:cxn>
                <a:cxn ang="0">
                  <a:pos x="98" y="456"/>
                </a:cxn>
                <a:cxn ang="0">
                  <a:pos x="71" y="512"/>
                </a:cxn>
                <a:cxn ang="0">
                  <a:pos x="46" y="570"/>
                </a:cxn>
                <a:cxn ang="0">
                  <a:pos x="27" y="631"/>
                </a:cxn>
                <a:cxn ang="0">
                  <a:pos x="11" y="692"/>
                </a:cxn>
                <a:cxn ang="0">
                  <a:pos x="0" y="752"/>
                </a:cxn>
                <a:cxn ang="0">
                  <a:pos x="222" y="608"/>
                </a:cxn>
                <a:cxn ang="0">
                  <a:pos x="440" y="749"/>
                </a:cxn>
                <a:cxn ang="0">
                  <a:pos x="455" y="710"/>
                </a:cxn>
                <a:cxn ang="0">
                  <a:pos x="474" y="670"/>
                </a:cxn>
                <a:cxn ang="0">
                  <a:pos x="498" y="632"/>
                </a:cxn>
                <a:cxn ang="0">
                  <a:pos x="525" y="596"/>
                </a:cxn>
                <a:cxn ang="0">
                  <a:pos x="556" y="563"/>
                </a:cxn>
                <a:cxn ang="0">
                  <a:pos x="589" y="533"/>
                </a:cxn>
                <a:cxn ang="0">
                  <a:pos x="626" y="507"/>
                </a:cxn>
                <a:cxn ang="0">
                  <a:pos x="665" y="485"/>
                </a:cxn>
                <a:cxn ang="0">
                  <a:pos x="706" y="467"/>
                </a:cxn>
                <a:cxn ang="0">
                  <a:pos x="749" y="453"/>
                </a:cxn>
                <a:cxn ang="0">
                  <a:pos x="793" y="443"/>
                </a:cxn>
                <a:cxn ang="0">
                  <a:pos x="837" y="438"/>
                </a:cxn>
                <a:cxn ang="0">
                  <a:pos x="882" y="438"/>
                </a:cxn>
                <a:cxn ang="0">
                  <a:pos x="927" y="442"/>
                </a:cxn>
                <a:cxn ang="0">
                  <a:pos x="971" y="450"/>
                </a:cxn>
                <a:cxn ang="0">
                  <a:pos x="1014" y="464"/>
                </a:cxn>
                <a:cxn ang="0">
                  <a:pos x="1055" y="480"/>
                </a:cxn>
                <a:cxn ang="0">
                  <a:pos x="1095" y="502"/>
                </a:cxn>
                <a:cxn ang="0">
                  <a:pos x="983" y="584"/>
                </a:cxn>
              </a:cxnLst>
              <a:rect l="0" t="0" r="r" b="b"/>
              <a:pathLst>
                <a:path w="1553" h="753">
                  <a:moveTo>
                    <a:pt x="983" y="584"/>
                  </a:moveTo>
                  <a:lnTo>
                    <a:pt x="1417" y="541"/>
                  </a:lnTo>
                  <a:lnTo>
                    <a:pt x="1552" y="150"/>
                  </a:lnTo>
                  <a:lnTo>
                    <a:pt x="1447" y="227"/>
                  </a:lnTo>
                  <a:lnTo>
                    <a:pt x="1398" y="186"/>
                  </a:lnTo>
                  <a:lnTo>
                    <a:pt x="1347" y="149"/>
                  </a:lnTo>
                  <a:lnTo>
                    <a:pt x="1294" y="116"/>
                  </a:lnTo>
                  <a:lnTo>
                    <a:pt x="1238" y="87"/>
                  </a:lnTo>
                  <a:lnTo>
                    <a:pt x="1181" y="61"/>
                  </a:lnTo>
                  <a:lnTo>
                    <a:pt x="1122" y="41"/>
                  </a:lnTo>
                  <a:lnTo>
                    <a:pt x="1060" y="23"/>
                  </a:lnTo>
                  <a:lnTo>
                    <a:pt x="999" y="12"/>
                  </a:lnTo>
                  <a:lnTo>
                    <a:pt x="936" y="4"/>
                  </a:lnTo>
                  <a:lnTo>
                    <a:pt x="873" y="0"/>
                  </a:lnTo>
                  <a:lnTo>
                    <a:pt x="810" y="2"/>
                  </a:lnTo>
                  <a:lnTo>
                    <a:pt x="748" y="8"/>
                  </a:lnTo>
                  <a:lnTo>
                    <a:pt x="685" y="19"/>
                  </a:lnTo>
                  <a:lnTo>
                    <a:pt x="624" y="34"/>
                  </a:lnTo>
                  <a:lnTo>
                    <a:pt x="564" y="53"/>
                  </a:lnTo>
                  <a:lnTo>
                    <a:pt x="506" y="76"/>
                  </a:lnTo>
                  <a:lnTo>
                    <a:pt x="449" y="104"/>
                  </a:lnTo>
                  <a:lnTo>
                    <a:pt x="395" y="137"/>
                  </a:lnTo>
                  <a:lnTo>
                    <a:pt x="342" y="172"/>
                  </a:lnTo>
                  <a:lnTo>
                    <a:pt x="294" y="212"/>
                  </a:lnTo>
                  <a:lnTo>
                    <a:pt x="248" y="254"/>
                  </a:lnTo>
                  <a:lnTo>
                    <a:pt x="205" y="301"/>
                  </a:lnTo>
                  <a:lnTo>
                    <a:pt x="165" y="350"/>
                  </a:lnTo>
                  <a:lnTo>
                    <a:pt x="130" y="401"/>
                  </a:lnTo>
                  <a:lnTo>
                    <a:pt x="98" y="456"/>
                  </a:lnTo>
                  <a:lnTo>
                    <a:pt x="71" y="512"/>
                  </a:lnTo>
                  <a:lnTo>
                    <a:pt x="46" y="570"/>
                  </a:lnTo>
                  <a:lnTo>
                    <a:pt x="27" y="631"/>
                  </a:lnTo>
                  <a:lnTo>
                    <a:pt x="11" y="692"/>
                  </a:lnTo>
                  <a:lnTo>
                    <a:pt x="0" y="752"/>
                  </a:lnTo>
                  <a:lnTo>
                    <a:pt x="222" y="608"/>
                  </a:lnTo>
                  <a:lnTo>
                    <a:pt x="440" y="749"/>
                  </a:lnTo>
                  <a:lnTo>
                    <a:pt x="455" y="710"/>
                  </a:lnTo>
                  <a:lnTo>
                    <a:pt x="474" y="670"/>
                  </a:lnTo>
                  <a:lnTo>
                    <a:pt x="498" y="632"/>
                  </a:lnTo>
                  <a:lnTo>
                    <a:pt x="525" y="596"/>
                  </a:lnTo>
                  <a:lnTo>
                    <a:pt x="556" y="563"/>
                  </a:lnTo>
                  <a:lnTo>
                    <a:pt x="589" y="533"/>
                  </a:lnTo>
                  <a:lnTo>
                    <a:pt x="626" y="507"/>
                  </a:lnTo>
                  <a:lnTo>
                    <a:pt x="665" y="485"/>
                  </a:lnTo>
                  <a:lnTo>
                    <a:pt x="706" y="467"/>
                  </a:lnTo>
                  <a:lnTo>
                    <a:pt x="749" y="453"/>
                  </a:lnTo>
                  <a:lnTo>
                    <a:pt x="793" y="443"/>
                  </a:lnTo>
                  <a:lnTo>
                    <a:pt x="837" y="438"/>
                  </a:lnTo>
                  <a:lnTo>
                    <a:pt x="882" y="438"/>
                  </a:lnTo>
                  <a:lnTo>
                    <a:pt x="927" y="442"/>
                  </a:lnTo>
                  <a:lnTo>
                    <a:pt x="971" y="450"/>
                  </a:lnTo>
                  <a:lnTo>
                    <a:pt x="1014" y="464"/>
                  </a:lnTo>
                  <a:lnTo>
                    <a:pt x="1055" y="480"/>
                  </a:lnTo>
                  <a:lnTo>
                    <a:pt x="1095" y="502"/>
                  </a:lnTo>
                  <a:lnTo>
                    <a:pt x="983" y="584"/>
                  </a:lnTo>
                </a:path>
              </a:pathLst>
            </a:custGeom>
            <a:gradFill>
              <a:gsLst>
                <a:gs pos="0">
                  <a:schemeClr val="accent3">
                    <a:lumMod val="50000"/>
                  </a:schemeClr>
                </a:gs>
                <a:gs pos="82000">
                  <a:schemeClr val="bg1"/>
                </a:gs>
              </a:gsLst>
              <a:lin ang="9000000" scaled="0"/>
            </a:gra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Freeform 4"/>
            <p:cNvSpPr>
              <a:spLocks/>
            </p:cNvSpPr>
            <p:nvPr/>
          </p:nvSpPr>
          <p:spPr bwMode="blackWhite">
            <a:xfrm>
              <a:off x="2255838" y="2678363"/>
              <a:ext cx="2912571" cy="2472263"/>
            </a:xfrm>
            <a:custGeom>
              <a:avLst/>
              <a:gdLst/>
              <a:ahLst/>
              <a:cxnLst>
                <a:cxn ang="0">
                  <a:pos x="1220" y="1042"/>
                </a:cxn>
                <a:cxn ang="0">
                  <a:pos x="1002" y="847"/>
                </a:cxn>
                <a:cxn ang="0">
                  <a:pos x="1081" y="630"/>
                </a:cxn>
                <a:cxn ang="0">
                  <a:pos x="1038" y="635"/>
                </a:cxn>
                <a:cxn ang="0">
                  <a:pos x="994" y="636"/>
                </a:cxn>
                <a:cxn ang="0">
                  <a:pos x="950" y="634"/>
                </a:cxn>
                <a:cxn ang="0">
                  <a:pos x="906" y="626"/>
                </a:cxn>
                <a:cxn ang="0">
                  <a:pos x="865" y="614"/>
                </a:cxn>
                <a:cxn ang="0">
                  <a:pos x="823" y="599"/>
                </a:cxn>
                <a:cxn ang="0">
                  <a:pos x="784" y="579"/>
                </a:cxn>
                <a:cxn ang="0">
                  <a:pos x="747" y="556"/>
                </a:cxn>
                <a:cxn ang="0">
                  <a:pos x="713" y="528"/>
                </a:cxn>
                <a:cxn ang="0">
                  <a:pos x="682" y="496"/>
                </a:cxn>
                <a:cxn ang="0">
                  <a:pos x="653" y="463"/>
                </a:cxn>
                <a:cxn ang="0">
                  <a:pos x="629" y="427"/>
                </a:cxn>
                <a:cxn ang="0">
                  <a:pos x="609" y="390"/>
                </a:cxn>
                <a:cxn ang="0">
                  <a:pos x="594" y="352"/>
                </a:cxn>
                <a:cxn ang="0">
                  <a:pos x="581" y="314"/>
                </a:cxn>
                <a:cxn ang="0">
                  <a:pos x="573" y="273"/>
                </a:cxn>
                <a:cxn ang="0">
                  <a:pos x="568" y="232"/>
                </a:cxn>
                <a:cxn ang="0">
                  <a:pos x="712" y="232"/>
                </a:cxn>
                <a:cxn ang="0">
                  <a:pos x="368" y="0"/>
                </a:cxn>
                <a:cxn ang="0">
                  <a:pos x="0" y="235"/>
                </a:cxn>
                <a:cxn ang="0">
                  <a:pos x="134" y="234"/>
                </a:cxn>
                <a:cxn ang="0">
                  <a:pos x="139" y="296"/>
                </a:cxn>
                <a:cxn ang="0">
                  <a:pos x="148" y="358"/>
                </a:cxn>
                <a:cxn ang="0">
                  <a:pos x="161" y="419"/>
                </a:cxn>
                <a:cxn ang="0">
                  <a:pos x="178" y="479"/>
                </a:cxn>
                <a:cxn ang="0">
                  <a:pos x="200" y="538"/>
                </a:cxn>
                <a:cxn ang="0">
                  <a:pos x="227" y="595"/>
                </a:cxn>
                <a:cxn ang="0">
                  <a:pos x="257" y="650"/>
                </a:cxn>
                <a:cxn ang="0">
                  <a:pos x="291" y="702"/>
                </a:cxn>
                <a:cxn ang="0">
                  <a:pos x="328" y="751"/>
                </a:cxn>
                <a:cxn ang="0">
                  <a:pos x="369" y="797"/>
                </a:cxn>
                <a:cxn ang="0">
                  <a:pos x="413" y="841"/>
                </a:cxn>
                <a:cxn ang="0">
                  <a:pos x="459" y="882"/>
                </a:cxn>
                <a:cxn ang="0">
                  <a:pos x="509" y="919"/>
                </a:cxn>
                <a:cxn ang="0">
                  <a:pos x="562" y="951"/>
                </a:cxn>
                <a:cxn ang="0">
                  <a:pos x="617" y="981"/>
                </a:cxn>
                <a:cxn ang="0">
                  <a:pos x="673" y="1007"/>
                </a:cxn>
                <a:cxn ang="0">
                  <a:pos x="732" y="1027"/>
                </a:cxn>
                <a:cxn ang="0">
                  <a:pos x="791" y="1045"/>
                </a:cxn>
                <a:cxn ang="0">
                  <a:pos x="852" y="1057"/>
                </a:cxn>
                <a:cxn ang="0">
                  <a:pos x="913" y="1067"/>
                </a:cxn>
                <a:cxn ang="0">
                  <a:pos x="975" y="1070"/>
                </a:cxn>
                <a:cxn ang="0">
                  <a:pos x="1037" y="1070"/>
                </a:cxn>
                <a:cxn ang="0">
                  <a:pos x="1098" y="1066"/>
                </a:cxn>
                <a:cxn ang="0">
                  <a:pos x="1160" y="1056"/>
                </a:cxn>
                <a:cxn ang="0">
                  <a:pos x="1220" y="1042"/>
                </a:cxn>
              </a:cxnLst>
              <a:rect l="0" t="0" r="r" b="b"/>
              <a:pathLst>
                <a:path w="1221" h="1071">
                  <a:moveTo>
                    <a:pt x="1220" y="1042"/>
                  </a:moveTo>
                  <a:lnTo>
                    <a:pt x="1002" y="847"/>
                  </a:lnTo>
                  <a:lnTo>
                    <a:pt x="1081" y="630"/>
                  </a:lnTo>
                  <a:lnTo>
                    <a:pt x="1038" y="635"/>
                  </a:lnTo>
                  <a:lnTo>
                    <a:pt x="994" y="636"/>
                  </a:lnTo>
                  <a:lnTo>
                    <a:pt x="950" y="634"/>
                  </a:lnTo>
                  <a:lnTo>
                    <a:pt x="906" y="626"/>
                  </a:lnTo>
                  <a:lnTo>
                    <a:pt x="865" y="614"/>
                  </a:lnTo>
                  <a:lnTo>
                    <a:pt x="823" y="599"/>
                  </a:lnTo>
                  <a:lnTo>
                    <a:pt x="784" y="579"/>
                  </a:lnTo>
                  <a:lnTo>
                    <a:pt x="747" y="556"/>
                  </a:lnTo>
                  <a:lnTo>
                    <a:pt x="713" y="528"/>
                  </a:lnTo>
                  <a:lnTo>
                    <a:pt x="682" y="496"/>
                  </a:lnTo>
                  <a:lnTo>
                    <a:pt x="653" y="463"/>
                  </a:lnTo>
                  <a:lnTo>
                    <a:pt x="629" y="427"/>
                  </a:lnTo>
                  <a:lnTo>
                    <a:pt x="609" y="390"/>
                  </a:lnTo>
                  <a:lnTo>
                    <a:pt x="594" y="352"/>
                  </a:lnTo>
                  <a:lnTo>
                    <a:pt x="581" y="314"/>
                  </a:lnTo>
                  <a:lnTo>
                    <a:pt x="573" y="273"/>
                  </a:lnTo>
                  <a:lnTo>
                    <a:pt x="568" y="232"/>
                  </a:lnTo>
                  <a:lnTo>
                    <a:pt x="712" y="232"/>
                  </a:lnTo>
                  <a:lnTo>
                    <a:pt x="368" y="0"/>
                  </a:lnTo>
                  <a:lnTo>
                    <a:pt x="0" y="235"/>
                  </a:lnTo>
                  <a:lnTo>
                    <a:pt x="134" y="234"/>
                  </a:lnTo>
                  <a:lnTo>
                    <a:pt x="139" y="296"/>
                  </a:lnTo>
                  <a:lnTo>
                    <a:pt x="148" y="358"/>
                  </a:lnTo>
                  <a:lnTo>
                    <a:pt x="161" y="419"/>
                  </a:lnTo>
                  <a:lnTo>
                    <a:pt x="178" y="479"/>
                  </a:lnTo>
                  <a:lnTo>
                    <a:pt x="200" y="538"/>
                  </a:lnTo>
                  <a:lnTo>
                    <a:pt x="227" y="595"/>
                  </a:lnTo>
                  <a:lnTo>
                    <a:pt x="257" y="650"/>
                  </a:lnTo>
                  <a:lnTo>
                    <a:pt x="291" y="702"/>
                  </a:lnTo>
                  <a:lnTo>
                    <a:pt x="328" y="751"/>
                  </a:lnTo>
                  <a:lnTo>
                    <a:pt x="369" y="797"/>
                  </a:lnTo>
                  <a:lnTo>
                    <a:pt x="413" y="841"/>
                  </a:lnTo>
                  <a:lnTo>
                    <a:pt x="459" y="882"/>
                  </a:lnTo>
                  <a:lnTo>
                    <a:pt x="509" y="919"/>
                  </a:lnTo>
                  <a:lnTo>
                    <a:pt x="562" y="951"/>
                  </a:lnTo>
                  <a:lnTo>
                    <a:pt x="617" y="981"/>
                  </a:lnTo>
                  <a:lnTo>
                    <a:pt x="673" y="1007"/>
                  </a:lnTo>
                  <a:lnTo>
                    <a:pt x="732" y="1027"/>
                  </a:lnTo>
                  <a:lnTo>
                    <a:pt x="791" y="1045"/>
                  </a:lnTo>
                  <a:lnTo>
                    <a:pt x="852" y="1057"/>
                  </a:lnTo>
                  <a:lnTo>
                    <a:pt x="913" y="1067"/>
                  </a:lnTo>
                  <a:lnTo>
                    <a:pt x="975" y="1070"/>
                  </a:lnTo>
                  <a:lnTo>
                    <a:pt x="1037" y="1070"/>
                  </a:lnTo>
                  <a:lnTo>
                    <a:pt x="1098" y="1066"/>
                  </a:lnTo>
                  <a:lnTo>
                    <a:pt x="1160" y="1056"/>
                  </a:lnTo>
                  <a:lnTo>
                    <a:pt x="1220" y="1042"/>
                  </a:lnTo>
                </a:path>
              </a:pathLst>
            </a:custGeom>
            <a:gradFill>
              <a:gsLst>
                <a:gs pos="0">
                  <a:srgbClr val="339966"/>
                </a:gs>
                <a:gs pos="82000">
                  <a:schemeClr val="bg1"/>
                </a:gs>
              </a:gsLst>
              <a:lin ang="3000000" scaled="0"/>
            </a:gra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blackWhite">
            <a:xfrm>
              <a:off x="4814451" y="1919999"/>
              <a:ext cx="1891149" cy="3326688"/>
            </a:xfrm>
            <a:custGeom>
              <a:avLst/>
              <a:gdLst/>
              <a:ahLst/>
              <a:cxnLst>
                <a:cxn ang="0">
                  <a:pos x="286" y="1316"/>
                </a:cxn>
                <a:cxn ang="0">
                  <a:pos x="340" y="1290"/>
                </a:cxn>
                <a:cxn ang="0">
                  <a:pos x="392" y="1260"/>
                </a:cxn>
                <a:cxn ang="0">
                  <a:pos x="442" y="1225"/>
                </a:cxn>
                <a:cxn ang="0">
                  <a:pos x="490" y="1187"/>
                </a:cxn>
                <a:cxn ang="0">
                  <a:pos x="535" y="1146"/>
                </a:cxn>
                <a:cxn ang="0">
                  <a:pos x="576" y="1102"/>
                </a:cxn>
                <a:cxn ang="0">
                  <a:pos x="616" y="1055"/>
                </a:cxn>
                <a:cxn ang="0">
                  <a:pos x="650" y="1005"/>
                </a:cxn>
                <a:cxn ang="0">
                  <a:pos x="682" y="953"/>
                </a:cxn>
                <a:cxn ang="0">
                  <a:pos x="709" y="900"/>
                </a:cxn>
                <a:cxn ang="0">
                  <a:pos x="734" y="844"/>
                </a:cxn>
                <a:cxn ang="0">
                  <a:pos x="753" y="786"/>
                </a:cxn>
                <a:cxn ang="0">
                  <a:pos x="770" y="727"/>
                </a:cxn>
                <a:cxn ang="0">
                  <a:pos x="781" y="668"/>
                </a:cxn>
                <a:cxn ang="0">
                  <a:pos x="789" y="608"/>
                </a:cxn>
                <a:cxn ang="0">
                  <a:pos x="792" y="547"/>
                </a:cxn>
                <a:cxn ang="0">
                  <a:pos x="790" y="487"/>
                </a:cxn>
                <a:cxn ang="0">
                  <a:pos x="786" y="427"/>
                </a:cxn>
                <a:cxn ang="0">
                  <a:pos x="775" y="367"/>
                </a:cxn>
                <a:cxn ang="0">
                  <a:pos x="762" y="308"/>
                </a:cxn>
                <a:cxn ang="0">
                  <a:pos x="744" y="249"/>
                </a:cxn>
                <a:cxn ang="0">
                  <a:pos x="722" y="193"/>
                </a:cxn>
                <a:cxn ang="0">
                  <a:pos x="697" y="137"/>
                </a:cxn>
                <a:cxn ang="0">
                  <a:pos x="667" y="84"/>
                </a:cxn>
                <a:cxn ang="0">
                  <a:pos x="639" y="41"/>
                </a:cxn>
                <a:cxn ang="0">
                  <a:pos x="609" y="0"/>
                </a:cxn>
                <a:cxn ang="0">
                  <a:pos x="521" y="247"/>
                </a:cxn>
                <a:cxn ang="0">
                  <a:pos x="277" y="280"/>
                </a:cxn>
                <a:cxn ang="0">
                  <a:pos x="294" y="308"/>
                </a:cxn>
                <a:cxn ang="0">
                  <a:pos x="316" y="347"/>
                </a:cxn>
                <a:cxn ang="0">
                  <a:pos x="332" y="389"/>
                </a:cxn>
                <a:cxn ang="0">
                  <a:pos x="345" y="431"/>
                </a:cxn>
                <a:cxn ang="0">
                  <a:pos x="353" y="475"/>
                </a:cxn>
                <a:cxn ang="0">
                  <a:pos x="357" y="519"/>
                </a:cxn>
                <a:cxn ang="0">
                  <a:pos x="355" y="564"/>
                </a:cxn>
                <a:cxn ang="0">
                  <a:pos x="350" y="608"/>
                </a:cxn>
                <a:cxn ang="0">
                  <a:pos x="339" y="652"/>
                </a:cxn>
                <a:cxn ang="0">
                  <a:pos x="325" y="694"/>
                </a:cxn>
                <a:cxn ang="0">
                  <a:pos x="306" y="734"/>
                </a:cxn>
                <a:cxn ang="0">
                  <a:pos x="284" y="772"/>
                </a:cxn>
                <a:cxn ang="0">
                  <a:pos x="257" y="808"/>
                </a:cxn>
                <a:cxn ang="0">
                  <a:pos x="227" y="841"/>
                </a:cxn>
                <a:cxn ang="0">
                  <a:pos x="193" y="871"/>
                </a:cxn>
                <a:cxn ang="0">
                  <a:pos x="156" y="896"/>
                </a:cxn>
                <a:cxn ang="0">
                  <a:pos x="113" y="761"/>
                </a:cxn>
                <a:cxn ang="0">
                  <a:pos x="0" y="1169"/>
                </a:cxn>
                <a:cxn ang="0">
                  <a:pos x="321" y="1439"/>
                </a:cxn>
                <a:cxn ang="0">
                  <a:pos x="286" y="1316"/>
                </a:cxn>
              </a:cxnLst>
              <a:rect l="0" t="0" r="r" b="b"/>
              <a:pathLst>
                <a:path w="793" h="1440">
                  <a:moveTo>
                    <a:pt x="286" y="1316"/>
                  </a:moveTo>
                  <a:lnTo>
                    <a:pt x="340" y="1290"/>
                  </a:lnTo>
                  <a:lnTo>
                    <a:pt x="392" y="1260"/>
                  </a:lnTo>
                  <a:lnTo>
                    <a:pt x="442" y="1225"/>
                  </a:lnTo>
                  <a:lnTo>
                    <a:pt x="490" y="1187"/>
                  </a:lnTo>
                  <a:lnTo>
                    <a:pt x="535" y="1146"/>
                  </a:lnTo>
                  <a:lnTo>
                    <a:pt x="576" y="1102"/>
                  </a:lnTo>
                  <a:lnTo>
                    <a:pt x="616" y="1055"/>
                  </a:lnTo>
                  <a:lnTo>
                    <a:pt x="650" y="1005"/>
                  </a:lnTo>
                  <a:lnTo>
                    <a:pt x="682" y="953"/>
                  </a:lnTo>
                  <a:lnTo>
                    <a:pt x="709" y="900"/>
                  </a:lnTo>
                  <a:lnTo>
                    <a:pt x="734" y="844"/>
                  </a:lnTo>
                  <a:lnTo>
                    <a:pt x="753" y="786"/>
                  </a:lnTo>
                  <a:lnTo>
                    <a:pt x="770" y="727"/>
                  </a:lnTo>
                  <a:lnTo>
                    <a:pt x="781" y="668"/>
                  </a:lnTo>
                  <a:lnTo>
                    <a:pt x="789" y="608"/>
                  </a:lnTo>
                  <a:lnTo>
                    <a:pt x="792" y="547"/>
                  </a:lnTo>
                  <a:lnTo>
                    <a:pt x="790" y="487"/>
                  </a:lnTo>
                  <a:lnTo>
                    <a:pt x="786" y="427"/>
                  </a:lnTo>
                  <a:lnTo>
                    <a:pt x="775" y="367"/>
                  </a:lnTo>
                  <a:lnTo>
                    <a:pt x="762" y="308"/>
                  </a:lnTo>
                  <a:lnTo>
                    <a:pt x="744" y="249"/>
                  </a:lnTo>
                  <a:lnTo>
                    <a:pt x="722" y="193"/>
                  </a:lnTo>
                  <a:lnTo>
                    <a:pt x="697" y="137"/>
                  </a:lnTo>
                  <a:lnTo>
                    <a:pt x="667" y="84"/>
                  </a:lnTo>
                  <a:lnTo>
                    <a:pt x="639" y="41"/>
                  </a:lnTo>
                  <a:lnTo>
                    <a:pt x="609" y="0"/>
                  </a:lnTo>
                  <a:lnTo>
                    <a:pt x="521" y="247"/>
                  </a:lnTo>
                  <a:lnTo>
                    <a:pt x="277" y="280"/>
                  </a:lnTo>
                  <a:lnTo>
                    <a:pt x="294" y="308"/>
                  </a:lnTo>
                  <a:lnTo>
                    <a:pt x="316" y="347"/>
                  </a:lnTo>
                  <a:lnTo>
                    <a:pt x="332" y="389"/>
                  </a:lnTo>
                  <a:lnTo>
                    <a:pt x="345" y="431"/>
                  </a:lnTo>
                  <a:lnTo>
                    <a:pt x="353" y="475"/>
                  </a:lnTo>
                  <a:lnTo>
                    <a:pt x="357" y="519"/>
                  </a:lnTo>
                  <a:lnTo>
                    <a:pt x="355" y="564"/>
                  </a:lnTo>
                  <a:lnTo>
                    <a:pt x="350" y="608"/>
                  </a:lnTo>
                  <a:lnTo>
                    <a:pt x="339" y="652"/>
                  </a:lnTo>
                  <a:lnTo>
                    <a:pt x="325" y="694"/>
                  </a:lnTo>
                  <a:lnTo>
                    <a:pt x="306" y="734"/>
                  </a:lnTo>
                  <a:lnTo>
                    <a:pt x="284" y="772"/>
                  </a:lnTo>
                  <a:lnTo>
                    <a:pt x="257" y="808"/>
                  </a:lnTo>
                  <a:lnTo>
                    <a:pt x="227" y="841"/>
                  </a:lnTo>
                  <a:lnTo>
                    <a:pt x="193" y="871"/>
                  </a:lnTo>
                  <a:lnTo>
                    <a:pt x="156" y="896"/>
                  </a:lnTo>
                  <a:lnTo>
                    <a:pt x="113" y="761"/>
                  </a:lnTo>
                  <a:lnTo>
                    <a:pt x="0" y="1169"/>
                  </a:lnTo>
                  <a:lnTo>
                    <a:pt x="321" y="1439"/>
                  </a:lnTo>
                  <a:lnTo>
                    <a:pt x="286" y="1316"/>
                  </a:lnTo>
                </a:path>
              </a:pathLst>
            </a:custGeom>
            <a:gradFill>
              <a:gsLst>
                <a:gs pos="74000">
                  <a:schemeClr val="accent3">
                    <a:lumMod val="60000"/>
                    <a:lumOff val="40000"/>
                  </a:schemeClr>
                </a:gs>
                <a:gs pos="27000">
                  <a:schemeClr val="bg1"/>
                </a:gs>
              </a:gsLst>
              <a:lin ang="6000000" scaled="0"/>
            </a:gra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0" name="Group 2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8957"/>
              </p:ext>
            </p:extLst>
          </p:nvPr>
        </p:nvGraphicFramePr>
        <p:xfrm>
          <a:off x="936328" y="2268141"/>
          <a:ext cx="7451036" cy="1354799"/>
        </p:xfrm>
        <a:graphic>
          <a:graphicData uri="http://schemas.openxmlformats.org/drawingml/2006/table">
            <a:tbl>
              <a:tblPr/>
              <a:tblGrid>
                <a:gridCol w="1902383"/>
                <a:gridCol w="5548653"/>
              </a:tblGrid>
              <a:tr h="2377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활동명</a:t>
                      </a: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프로세스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2377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형상 항목 등록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팀원들은 형상관리 대상이 되는 산출물을 형상관리 시스템에 등록한다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9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버전관리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팀원들은 등록된 산출물을 버전 관리한다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산출물의 각 버전은 고유하게 부여되어야 하며 형상관리 도구 버전 부여 규칙을 준수하도록 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검증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팀원들은 산출물에 대한 검증을 수행한다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검증 대상이 되는 산출물은 프로젝트 팀에서 자체적으로 선정하고 관리자의 확인을 받도록 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중요 개발 산출물에 대하여는 반드시 동료 검토를 통해 산출물 검증 활동을 수행해야 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1112791" y="4131675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관리</a:t>
            </a:r>
            <a:endParaRPr kumimoji="0"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2322868" y="4146269"/>
            <a:ext cx="428625" cy="357187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AutoShape 20"/>
          <p:cNvSpPr>
            <a:spLocks noChangeArrowheads="1"/>
          </p:cNvSpPr>
          <p:nvPr/>
        </p:nvSpPr>
        <p:spPr bwMode="auto">
          <a:xfrm>
            <a:off x="2776850" y="4131675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kumimoji="0"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kumimoji="0"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endParaRPr kumimoji="0"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AutoShape 20"/>
          <p:cNvSpPr>
            <a:spLocks noChangeArrowheads="1"/>
          </p:cNvSpPr>
          <p:nvPr/>
        </p:nvSpPr>
        <p:spPr bwMode="auto">
          <a:xfrm>
            <a:off x="4422251" y="4128006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kumimoji="0"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1913292" y="5662819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테스팅</a:t>
            </a:r>
            <a:endParaRPr kumimoji="0"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>
            <a:off x="3717756" y="5648772"/>
            <a:ext cx="1171575" cy="393715"/>
          </a:xfrm>
          <a:prstGeom prst="roundRect">
            <a:avLst>
              <a:gd name="adj" fmla="val 16667"/>
            </a:avLst>
          </a:prstGeom>
          <a:solidFill>
            <a:schemeClr val="accent3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sp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품질관리</a:t>
            </a:r>
            <a:endParaRPr kumimoji="0"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971025" y="4146269"/>
            <a:ext cx="428625" cy="357187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232074" y="5667035"/>
            <a:ext cx="428625" cy="357187"/>
          </a:xfrm>
          <a:prstGeom prst="rightArrow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7037447" y="3996333"/>
            <a:ext cx="1364718" cy="2160240"/>
          </a:xfrm>
          <a:prstGeom prst="roundRect">
            <a:avLst>
              <a:gd name="adj" fmla="val 16667"/>
            </a:avLst>
          </a:prstGeom>
          <a:solidFill>
            <a:srgbClr val="092F19"/>
          </a:solidFill>
          <a:ln>
            <a:noFill/>
            <a:headEnd/>
            <a:tailEnd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bIns="72000" anchor="ctr">
            <a:noAutofit/>
          </a:bodyPr>
          <a:lstStyle/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산출물 </a:t>
            </a:r>
            <a:endParaRPr kumimoji="0" lang="en-US" altLang="ko-KR" sz="14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90500" indent="-190500" algn="ctr">
              <a:lnSpc>
                <a:spcPct val="140000"/>
              </a:lnSpc>
              <a:defRPr/>
            </a:pPr>
            <a:r>
              <a:rPr kumimoji="0" lang="ko-KR" altLang="en-US" sz="14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도출</a:t>
            </a:r>
            <a:endParaRPr kumimoji="0"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08536" y="4500388"/>
            <a:ext cx="1074420" cy="1074420"/>
          </a:xfrm>
          <a:prstGeom prst="ellipse">
            <a:avLst/>
          </a:prstGeom>
          <a:noFill/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형상관리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 bwMode="auto">
          <a:xfrm rot="10800000" flipH="1">
            <a:off x="5740337" y="4826583"/>
            <a:ext cx="1044606" cy="499739"/>
          </a:xfrm>
          <a:prstGeom prst="rightArrow">
            <a:avLst/>
          </a:prstGeom>
          <a:gradFill>
            <a:gsLst>
              <a:gs pos="23000">
                <a:srgbClr val="092F19"/>
              </a:gs>
              <a:gs pos="77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/>
              <a:t>프로젝트 관리 계획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5.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투입인력의 교체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spcBef>
                <a:spcPct val="50000"/>
              </a:spcBef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사업의 성공적 수행을 위하여 투입인력에 대한 더욱 체계적이고 철저한 관리가 필요하며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 인력관리 방안을 수립하고 한국과학기술원 관계부처와의 협력 하에 적정한 인력을 유지하고 관리하여 사업을 성공적으로 완수하겠습니다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558079" y="2102757"/>
            <a:ext cx="8299129" cy="4053816"/>
            <a:chOff x="284932" y="2102757"/>
            <a:chExt cx="8766504" cy="4040930"/>
          </a:xfrm>
        </p:grpSpPr>
        <p:grpSp>
          <p:nvGrpSpPr>
            <p:cNvPr id="5" name="그룹 4"/>
            <p:cNvGrpSpPr/>
            <p:nvPr/>
          </p:nvGrpSpPr>
          <p:grpSpPr>
            <a:xfrm>
              <a:off x="284932" y="2102757"/>
              <a:ext cx="8766504" cy="1800200"/>
              <a:chOff x="679600" y="2484165"/>
              <a:chExt cx="6735212" cy="2237576"/>
            </a:xfrm>
          </p:grpSpPr>
          <p:sp>
            <p:nvSpPr>
              <p:cNvPr id="6" name="AutoShape 321"/>
              <p:cNvSpPr>
                <a:spLocks noChangeArrowheads="1"/>
              </p:cNvSpPr>
              <p:nvPr/>
            </p:nvSpPr>
            <p:spPr bwMode="auto">
              <a:xfrm>
                <a:off x="684378" y="2664397"/>
                <a:ext cx="2207367" cy="2057344"/>
              </a:xfrm>
              <a:prstGeom prst="roundRect">
                <a:avLst>
                  <a:gd name="adj" fmla="val 1375"/>
                </a:avLst>
              </a:prstGeom>
              <a:solidFill>
                <a:schemeClr val="bg1"/>
              </a:solidFill>
              <a:ln w="6350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154800"/>
              <a:lstStyle/>
              <a:p>
                <a:pPr latinLnBrk="0">
                  <a:lnSpc>
                    <a:spcPct val="120000"/>
                  </a:lnSpc>
                  <a:spcBef>
                    <a:spcPct val="20000"/>
                  </a:spcBef>
                  <a:buFont typeface="Wingdings" pitchFamily="2" charset="2"/>
                  <a:buNone/>
                </a:pPr>
                <a:endParaRPr lang="en-US" altLang="ko-KR" sz="900" b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양쪽 모서리가 둥근 사각형 6"/>
              <p:cNvSpPr/>
              <p:nvPr/>
            </p:nvSpPr>
            <p:spPr>
              <a:xfrm flipH="1">
                <a:off x="679600" y="2484165"/>
                <a:ext cx="2219177" cy="468294"/>
              </a:xfrm>
              <a:prstGeom prst="round2SameRect">
                <a:avLst>
                  <a:gd name="adj1" fmla="val 0"/>
                  <a:gd name="adj2" fmla="val 14133"/>
                </a:avLst>
              </a:prstGeom>
              <a:solidFill>
                <a:srgbClr val="7CA228"/>
              </a:solidFill>
              <a:ln>
                <a:noFill/>
              </a:ln>
              <a:effectLst>
                <a:innerShdw dist="22860" dir="16200000">
                  <a:srgbClr val="315EA1"/>
                </a:innerShdw>
              </a:effectLst>
            </p:spPr>
            <p:txBody>
              <a:bodyPr wrap="none" tIns="54000" bIns="0" anchor="ctr"/>
              <a:lstStyle/>
              <a:p>
                <a:pPr algn="ctr" latinLnBrk="0"/>
                <a:r>
                  <a:rPr lang="ko-KR" altLang="en-US" sz="10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인력투입 계획 수립</a:t>
                </a:r>
              </a:p>
            </p:txBody>
          </p:sp>
          <p:sp>
            <p:nvSpPr>
              <p:cNvPr id="8" name="Rectangle 352"/>
              <p:cNvSpPr>
                <a:spLocks noChangeArrowheads="1"/>
              </p:cNvSpPr>
              <p:nvPr/>
            </p:nvSpPr>
            <p:spPr bwMode="auto">
              <a:xfrm>
                <a:off x="774780" y="3045507"/>
                <a:ext cx="2023284" cy="960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77777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7FC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/>
              <a:lstStyle/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사업의 업무범위와 일정을 고려한 월별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900" b="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팀별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인력투입 계획 수립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분야별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등급별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역할별 전문가를 사전에 확보하여 사업기간 내 지속적인 적기 투입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품질관리</a:t>
                </a:r>
                <a:r>
                  <a:rPr lang="en-US" altLang="ko-KR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사업관리 등 </a:t>
                </a:r>
                <a:r>
                  <a:rPr lang="ko-KR" altLang="en-US" sz="900" b="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비상주</a:t>
                </a: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지원 조직에 대한 담당자 선정 및 지원 여부 관리</a:t>
                </a:r>
              </a:p>
            </p:txBody>
          </p:sp>
          <p:sp>
            <p:nvSpPr>
              <p:cNvPr id="9" name="AutoShape 321"/>
              <p:cNvSpPr>
                <a:spLocks noChangeArrowheads="1"/>
              </p:cNvSpPr>
              <p:nvPr/>
            </p:nvSpPr>
            <p:spPr bwMode="auto">
              <a:xfrm>
                <a:off x="2933948" y="2664398"/>
                <a:ext cx="2243797" cy="2057343"/>
              </a:xfrm>
              <a:prstGeom prst="roundRect">
                <a:avLst>
                  <a:gd name="adj" fmla="val 1375"/>
                </a:avLst>
              </a:prstGeom>
              <a:solidFill>
                <a:schemeClr val="bg1"/>
              </a:solidFill>
              <a:ln w="6350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154800"/>
              <a:lstStyle/>
              <a:p>
                <a:pPr latinLnBrk="0">
                  <a:lnSpc>
                    <a:spcPct val="120000"/>
                  </a:lnSpc>
                  <a:spcBef>
                    <a:spcPct val="20000"/>
                  </a:spcBef>
                  <a:buFont typeface="Wingdings" pitchFamily="2" charset="2"/>
                  <a:buNone/>
                </a:pPr>
                <a:endParaRPr lang="en-US" altLang="ko-KR" sz="900" b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양쪽 모서리가 둥근 사각형 9"/>
              <p:cNvSpPr/>
              <p:nvPr/>
            </p:nvSpPr>
            <p:spPr>
              <a:xfrm flipH="1">
                <a:off x="2933947" y="2484165"/>
                <a:ext cx="2250830" cy="468294"/>
              </a:xfrm>
              <a:prstGeom prst="round2SameRect">
                <a:avLst>
                  <a:gd name="adj1" fmla="val 0"/>
                  <a:gd name="adj2" fmla="val 14133"/>
                </a:avLst>
              </a:prstGeom>
              <a:solidFill>
                <a:srgbClr val="7CA228"/>
              </a:solidFill>
              <a:ln>
                <a:noFill/>
              </a:ln>
              <a:effectLst>
                <a:innerShdw dist="22860" dir="16200000">
                  <a:srgbClr val="315EA1"/>
                </a:innerShdw>
              </a:effectLst>
            </p:spPr>
            <p:txBody>
              <a:bodyPr wrap="none" tIns="54000" bIns="0" anchor="ctr"/>
              <a:lstStyle/>
              <a:p>
                <a:pPr algn="ctr" latinLnBrk="0"/>
                <a:r>
                  <a:rPr lang="ko-KR" altLang="en-US" sz="10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업무분장 및 백업체계 구성</a:t>
                </a:r>
              </a:p>
            </p:txBody>
          </p:sp>
          <p:sp>
            <p:nvSpPr>
              <p:cNvPr id="11" name="Rectangle 352"/>
              <p:cNvSpPr>
                <a:spLocks noChangeArrowheads="1"/>
              </p:cNvSpPr>
              <p:nvPr/>
            </p:nvSpPr>
            <p:spPr bwMode="auto">
              <a:xfrm>
                <a:off x="3027730" y="3037125"/>
                <a:ext cx="2023284" cy="960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77777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7FC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/>
              <a:lstStyle/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투입인력의 보유기술 및 경력을 고려한 최적의 역할 부여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업무생산성 관리를 통해 성과측정 및 평가에 반영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 업무에 대한 핵심 인력의 결원 시 업무 공백을 최소화 하도록 백업체계 마련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전사 차원의 가용인력 현황을 수시 점검하여 대체 인력 </a:t>
                </a:r>
                <a:r>
                  <a:rPr lang="ko-KR" altLang="en-US" sz="900" b="0" dirty="0" smtClean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확보</a:t>
                </a:r>
                <a:endParaRPr lang="ko-KR" altLang="en-US" sz="900" b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AutoShape 321"/>
              <p:cNvSpPr>
                <a:spLocks noChangeArrowheads="1"/>
              </p:cNvSpPr>
              <p:nvPr/>
            </p:nvSpPr>
            <p:spPr bwMode="auto">
              <a:xfrm>
                <a:off x="5226982" y="2664398"/>
                <a:ext cx="2183055" cy="2057343"/>
              </a:xfrm>
              <a:prstGeom prst="roundRect">
                <a:avLst>
                  <a:gd name="adj" fmla="val 1375"/>
                </a:avLst>
              </a:prstGeom>
              <a:solidFill>
                <a:schemeClr val="bg1"/>
              </a:solidFill>
              <a:ln w="6350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tIns="154800"/>
              <a:lstStyle/>
              <a:p>
                <a:pPr latinLnBrk="0">
                  <a:lnSpc>
                    <a:spcPct val="120000"/>
                  </a:lnSpc>
                  <a:spcBef>
                    <a:spcPct val="20000"/>
                  </a:spcBef>
                  <a:buFont typeface="Wingdings" pitchFamily="2" charset="2"/>
                  <a:buNone/>
                </a:pPr>
                <a:endParaRPr lang="en-US" altLang="ko-KR" sz="900" b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양쪽 모서리가 둥근 사각형 12"/>
              <p:cNvSpPr/>
              <p:nvPr/>
            </p:nvSpPr>
            <p:spPr>
              <a:xfrm flipH="1">
                <a:off x="5219948" y="2484165"/>
                <a:ext cx="2194864" cy="468294"/>
              </a:xfrm>
              <a:prstGeom prst="round2SameRect">
                <a:avLst>
                  <a:gd name="adj1" fmla="val 0"/>
                  <a:gd name="adj2" fmla="val 14133"/>
                </a:avLst>
              </a:prstGeom>
              <a:solidFill>
                <a:srgbClr val="7CA228"/>
              </a:solidFill>
              <a:ln>
                <a:noFill/>
              </a:ln>
              <a:effectLst>
                <a:innerShdw dist="22860" dir="16200000">
                  <a:srgbClr val="315EA1"/>
                </a:innerShdw>
              </a:effectLst>
            </p:spPr>
            <p:txBody>
              <a:bodyPr wrap="none" tIns="54000" bIns="0" anchor="ctr"/>
              <a:lstStyle/>
              <a:p>
                <a:pPr algn="ctr" latinLnBrk="0"/>
                <a:r>
                  <a:rPr lang="ko-KR" altLang="en-US" sz="10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인력투입 교체 최소화</a:t>
                </a:r>
              </a:p>
            </p:txBody>
          </p:sp>
          <p:sp>
            <p:nvSpPr>
              <p:cNvPr id="14" name="Rectangle 352"/>
              <p:cNvSpPr>
                <a:spLocks noChangeArrowheads="1"/>
              </p:cNvSpPr>
              <p:nvPr/>
            </p:nvSpPr>
            <p:spPr bwMode="auto">
              <a:xfrm>
                <a:off x="5358200" y="3037125"/>
                <a:ext cx="2023284" cy="960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777777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7FC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/>
              <a:lstStyle/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프로젝트 기간을 단계별로 분리하여 해당 투입인력 선발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주기적 면담을 통한 투입인력의 애로사항 파악 및 해결을 통해 장기근무 유도</a:t>
                </a:r>
              </a:p>
              <a:p>
                <a:pPr marL="85725" indent="-85725" algn="l" latinLnBrk="0">
                  <a:spcBef>
                    <a:spcPts val="240"/>
                  </a:spcBef>
                  <a:buFontTx/>
                  <a:buChar char="•"/>
                </a:pPr>
                <a:r>
                  <a:rPr lang="ko-KR" altLang="en-US" sz="900" b="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부득이한 사유로 교체 시 충분한 인수인계 기간을 확보하여 업무공백 최소화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48431" y="4096355"/>
              <a:ext cx="8418526" cy="2047332"/>
              <a:chOff x="1978863" y="4405755"/>
              <a:chExt cx="6394972" cy="2047332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1978863" y="5217960"/>
                <a:ext cx="6394972" cy="1235127"/>
                <a:chOff x="221728" y="1263675"/>
                <a:chExt cx="6394972" cy="1235127"/>
              </a:xfrm>
            </p:grpSpPr>
            <p:grpSp>
              <p:nvGrpSpPr>
                <p:cNvPr id="23" name="그룹 60"/>
                <p:cNvGrpSpPr/>
                <p:nvPr/>
              </p:nvGrpSpPr>
              <p:grpSpPr>
                <a:xfrm>
                  <a:off x="221728" y="1263675"/>
                  <a:ext cx="6394972" cy="1235127"/>
                  <a:chOff x="221728" y="1263675"/>
                  <a:chExt cx="6394972" cy="1235127"/>
                </a:xfrm>
              </p:grpSpPr>
              <p:grpSp>
                <p:nvGrpSpPr>
                  <p:cNvPr id="25" name="그룹 62"/>
                  <p:cNvGrpSpPr/>
                  <p:nvPr/>
                </p:nvGrpSpPr>
                <p:grpSpPr>
                  <a:xfrm>
                    <a:off x="421479" y="1263675"/>
                    <a:ext cx="6120073" cy="1235127"/>
                    <a:chOff x="2944278" y="1673174"/>
                    <a:chExt cx="6120073" cy="1235127"/>
                  </a:xfrm>
                </p:grpSpPr>
                <p:pic>
                  <p:nvPicPr>
                    <p:cNvPr id="30" name="그림 29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31692" y="1964283"/>
                      <a:ext cx="1452334" cy="9440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그림 30"/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rightnessContrast bright="-3000" contrast="-24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859" t="5253"/>
                    <a:stretch/>
                  </p:blipFill>
                  <p:spPr>
                    <a:xfrm>
                      <a:off x="6944490" y="1673174"/>
                      <a:ext cx="1390214" cy="8380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8056503" y="1732637"/>
                      <a:ext cx="1007848" cy="69798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/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bright="5000" contrast="-16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859" t="5253"/>
                    <a:stretch/>
                  </p:blipFill>
                  <p:spPr>
                    <a:xfrm flipH="1">
                      <a:off x="2944278" y="1726707"/>
                      <a:ext cx="1812482" cy="95053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" name="그룹 63"/>
                  <p:cNvGrpSpPr/>
                  <p:nvPr/>
                </p:nvGrpSpPr>
                <p:grpSpPr>
                  <a:xfrm>
                    <a:off x="221728" y="2268994"/>
                    <a:ext cx="6394972" cy="90000"/>
                    <a:chOff x="-58999" y="2268994"/>
                    <a:chExt cx="6956426" cy="90000"/>
                  </a:xfrm>
                </p:grpSpPr>
                <p:sp>
                  <p:nvSpPr>
                    <p:cNvPr id="27" name="직사각형 26"/>
                    <p:cNvSpPr/>
                    <p:nvPr/>
                  </p:nvSpPr>
                  <p:spPr>
                    <a:xfrm>
                      <a:off x="-58999" y="2268994"/>
                      <a:ext cx="2586904" cy="36000"/>
                    </a:xfrm>
                    <a:prstGeom prst="rect">
                      <a:avLst/>
                    </a:prstGeom>
                    <a:gradFill>
                      <a:gsLst>
                        <a:gs pos="23000">
                          <a:schemeClr val="accent3">
                            <a:lumMod val="50000"/>
                          </a:schemeClr>
                        </a:gs>
                        <a:gs pos="77000">
                          <a:schemeClr val="bg1">
                            <a:alpha val="0"/>
                          </a:scheme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fontAlgn="auto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ko-KR" altLang="en-US" sz="1800" kern="0" dirty="0">
                        <a:solidFill>
                          <a:sysClr val="window" lastClr="FFFF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8" name="직사각형 27"/>
                    <p:cNvSpPr/>
                    <p:nvPr/>
                  </p:nvSpPr>
                  <p:spPr>
                    <a:xfrm>
                      <a:off x="2523747" y="2304994"/>
                      <a:ext cx="1790934" cy="54000"/>
                    </a:xfrm>
                    <a:prstGeom prst="rect">
                      <a:avLst/>
                    </a:prstGeom>
                    <a:solidFill>
                      <a:srgbClr val="092F19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9" name="직사각형 28"/>
                    <p:cNvSpPr/>
                    <p:nvPr/>
                  </p:nvSpPr>
                  <p:spPr>
                    <a:xfrm flipH="1">
                      <a:off x="4310523" y="2268994"/>
                      <a:ext cx="2586904" cy="36000"/>
                    </a:xfrm>
                    <a:prstGeom prst="rect">
                      <a:avLst/>
                    </a:prstGeom>
                    <a:gradFill>
                      <a:gsLst>
                        <a:gs pos="23000">
                          <a:schemeClr val="accent3">
                            <a:lumMod val="50000"/>
                          </a:schemeClr>
                        </a:gs>
                        <a:gs pos="77000">
                          <a:schemeClr val="bg1">
                            <a:alpha val="0"/>
                          </a:schemeClr>
                        </a:gs>
                      </a:gsLst>
                      <a:lin ang="10800000" scaled="0"/>
                    </a:gra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" lastClr="FFFFFF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24" name="Rectangle 222"/>
                <p:cNvSpPr>
                  <a:spLocks noChangeArrowheads="1"/>
                </p:cNvSpPr>
                <p:nvPr/>
              </p:nvSpPr>
              <p:spPr bwMode="auto">
                <a:xfrm>
                  <a:off x="1092916" y="1806481"/>
                  <a:ext cx="4705350" cy="3693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/>
                <a:p>
                  <a:pPr algn="ctr" latinLnBrk="0">
                    <a:lnSpc>
                      <a:spcPct val="120000"/>
                    </a:lnSpc>
                  </a:pPr>
                  <a:r>
                    <a:rPr lang="ko-KR" altLang="en-US" sz="2000" b="1" dirty="0">
                      <a:effectLst>
                        <a:glow rad="127000">
                          <a:schemeClr val="bg1"/>
                        </a:glow>
                      </a:effectLst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성공적인 사업 수행</a:t>
                  </a:r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2904641" y="4405755"/>
                <a:ext cx="4531459" cy="420632"/>
                <a:chOff x="4185286" y="5029836"/>
                <a:chExt cx="3488054" cy="463768"/>
              </a:xfrm>
            </p:grpSpPr>
            <p:grpSp>
              <p:nvGrpSpPr>
                <p:cNvPr id="19" name="그룹 72"/>
                <p:cNvGrpSpPr/>
                <p:nvPr/>
              </p:nvGrpSpPr>
              <p:grpSpPr>
                <a:xfrm>
                  <a:off x="4185286" y="5029836"/>
                  <a:ext cx="3488054" cy="463768"/>
                  <a:chOff x="2074863" y="5029836"/>
                  <a:chExt cx="7708900" cy="463768"/>
                </a:xfrm>
              </p:grpSpPr>
              <p:pic>
                <p:nvPicPr>
                  <p:cNvPr id="21" name="Picture 287" descr="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print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078"/>
                  <a:stretch/>
                </p:blipFill>
                <p:spPr bwMode="auto">
                  <a:xfrm>
                    <a:off x="2074863" y="5029836"/>
                    <a:ext cx="7708900" cy="329498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287" descr="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print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078"/>
                  <a:stretch/>
                </p:blipFill>
                <p:spPr bwMode="auto">
                  <a:xfrm flipH="1" flipV="1">
                    <a:off x="2074863" y="5164106"/>
                    <a:ext cx="7708900" cy="32949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2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5369743" y="5136194"/>
                  <a:ext cx="1119145" cy="2205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3366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rgbClr val="999999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defTabSz="933450" eaLnBrk="0" hangingPunct="0"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algn="ctr" defTabSz="9334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algn="ctr" defTabSz="9334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algn="ctr" defTabSz="9334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algn="ctr" defTabSz="9334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9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latinLnBrk="0" hangingPunct="1"/>
                  <a:r>
                    <a:rPr lang="ko-KR" altLang="en-US" sz="1300" b="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철저한 인력 관리 체계 구성</a:t>
                  </a:r>
                  <a:endParaRPr lang="ko-KR" altLang="en-US" sz="1300" b="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8" name="오른쪽 화살표 17"/>
              <p:cNvSpPr/>
              <p:nvPr/>
            </p:nvSpPr>
            <p:spPr bwMode="auto">
              <a:xfrm rot="16200000" flipH="1">
                <a:off x="4655704" y="4515553"/>
                <a:ext cx="1044606" cy="1390557"/>
              </a:xfrm>
              <a:prstGeom prst="rightArrow">
                <a:avLst/>
              </a:prstGeom>
              <a:gradFill>
                <a:gsLst>
                  <a:gs pos="32000">
                    <a:schemeClr val="accent3">
                      <a:lumMod val="5000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18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추진 일정 계획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517220"/>
          </a:xfrm>
        </p:spPr>
        <p:txBody>
          <a:bodyPr/>
          <a:lstStyle/>
          <a:p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성공을 위하여 프로젝트의 작업을 파악하고 예측된 기간을 각 작업에 분배하며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작업의 순서와 일정을 정합니다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dirty="0"/>
          </a:p>
        </p:txBody>
      </p:sp>
      <p:graphicFrame>
        <p:nvGraphicFramePr>
          <p:cNvPr id="3" name="Group 6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149876"/>
              </p:ext>
            </p:extLst>
          </p:nvPr>
        </p:nvGraphicFramePr>
        <p:xfrm>
          <a:off x="606412" y="1476051"/>
          <a:ext cx="8250796" cy="4931794"/>
        </p:xfrm>
        <a:graphic>
          <a:graphicData uri="http://schemas.openxmlformats.org/drawingml/2006/table">
            <a:tbl>
              <a:tblPr/>
              <a:tblGrid>
                <a:gridCol w="2195272"/>
                <a:gridCol w="672836"/>
                <a:gridCol w="672836"/>
                <a:gridCol w="672836"/>
                <a:gridCol w="672836"/>
                <a:gridCol w="672836"/>
                <a:gridCol w="672836"/>
                <a:gridCol w="672836"/>
                <a:gridCol w="672836"/>
                <a:gridCol w="672836"/>
              </a:tblGrid>
              <a:tr h="235676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분석 설계</a:t>
                      </a: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</a:t>
                      </a:r>
                      <a:r>
                        <a:rPr lang="en-US" altLang="ko-KR" sz="1000" b="1" kern="1200" baseline="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kern="1200" baseline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및 구현</a:t>
                      </a: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테스트</a:t>
                      </a: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235676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구축기간 </a:t>
                      </a: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2018</a:t>
                      </a:r>
                      <a:r>
                        <a:rPr lang="ko-KR" altLang="en-US" sz="1000" b="1" kern="120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b="1" kern="120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~ 2</a:t>
                      </a:r>
                      <a:r>
                        <a:rPr lang="ko-KR" altLang="en-US" sz="1000" b="1" kern="120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월</a:t>
                      </a:r>
                      <a:endParaRPr lang="ko-KR" altLang="ko-KR" sz="1000" b="1" kern="12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M+1</a:t>
                      </a: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8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kern="12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M+2</a:t>
                      </a:r>
                    </a:p>
                  </a:txBody>
                  <a:tcPr marL="0" marR="0" marT="50389" marB="5038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 정의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 분석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 환경 구성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 및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 설계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 시안 제작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3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설계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 확정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디자인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</a:t>
                      </a: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퍼블리싱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MOU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DB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MOU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DB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퍼블리싱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MOU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DB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 관리자 개발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개발팀 테스트 및 디버깅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테스트 및 리뷰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</a:tr>
              <a:tr h="2525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 검수 확인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46789" marR="17996" marT="53989" marB="53989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92F1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9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업무보고 및 검토계획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49157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원활한 정보 공유를 위해 이해관계자 및 프로젝트 팀 내의 의사소통 프로세스를 명확히 정의합니다</a:t>
            </a:r>
            <a:r>
              <a:rPr lang="en-US" altLang="ko-KR" dirty="0"/>
              <a:t>. </a:t>
            </a:r>
            <a:r>
              <a:rPr lang="ko-KR" altLang="en-US"/>
              <a:t>정기적인 보고와 검토를 통해 프로젝트 이슈사항을 조기에 식별 및 즉시 제거하여 납기기간 내에 품질목표를 만족하는 성공적인 프로젝트를 수행합니다</a:t>
            </a:r>
            <a:r>
              <a:rPr lang="en-US" altLang="ko-KR" dirty="0"/>
              <a:t>.</a:t>
            </a:r>
          </a:p>
        </p:txBody>
      </p:sp>
      <p:sp>
        <p:nvSpPr>
          <p:cNvPr id="8" name="타원 7"/>
          <p:cNvSpPr/>
          <p:nvPr/>
        </p:nvSpPr>
        <p:spPr>
          <a:xfrm>
            <a:off x="2453311" y="1711387"/>
            <a:ext cx="1194139" cy="113281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B4B4B4"/>
            </a:solidFill>
            <a:prstDash val="solid"/>
          </a:ln>
          <a:effectLst>
            <a:outerShdw blurRad="38100" dist="25400" dir="2700000" algn="t" rotWithShape="0">
              <a:srgbClr val="737373">
                <a:alpha val="50000"/>
              </a:srgbClr>
            </a:outerShdw>
          </a:effectLst>
        </p:spPr>
        <p:txBody>
          <a:bodyPr rtlCol="0" anchor="ctr" anchorCtr="1">
            <a:scene3d>
              <a:camera prst="orthographicFront"/>
              <a:lightRig rig="threePt" dir="t"/>
            </a:scene3d>
            <a:sp3d contourW="31750">
              <a:bevelT w="0" h="101600"/>
              <a:contourClr>
                <a:srgbClr val="2162A5"/>
              </a:contourClr>
            </a:sp3d>
          </a:bodyPr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100" b="1" kern="0" dirty="0" smtClean="0">
              <a:ln w="9525">
                <a:noFill/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522254" y="1771827"/>
            <a:ext cx="1056253" cy="10027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1">
            <a:scene3d>
              <a:camera prst="orthographicFront"/>
              <a:lightRig rig="threePt" dir="t"/>
            </a:scene3d>
            <a:sp3d contourW="31750">
              <a:bevelT w="0" h="101600"/>
              <a:contourClr>
                <a:srgbClr val="2D79B0"/>
              </a:contourClr>
            </a:sp3d>
          </a:bodyPr>
          <a:lstStyle/>
          <a:p>
            <a:pPr algn="ctr" latinLnBrk="0">
              <a:defRPr/>
            </a:pPr>
            <a:endParaRPr lang="en-US" altLang="ko-KR" sz="1100" b="1" kern="0" dirty="0" smtClean="0">
              <a:ln w="9525">
                <a:noFill/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2232472" y="2056940"/>
            <a:ext cx="165618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defTabSz="816016" latinLnBrk="0">
              <a:buClr>
                <a:srgbClr val="A50021"/>
              </a:buClr>
            </a:pPr>
            <a:r>
              <a:rPr lang="ko-KR" altLang="en-US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검토</a:t>
            </a:r>
            <a:r>
              <a:rPr lang="en-US" altLang="ko-KR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</a:t>
            </a:r>
            <a:r>
              <a:rPr lang="ko-KR" altLang="en-US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체계 </a:t>
            </a:r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</a:p>
        </p:txBody>
      </p:sp>
      <p:sp>
        <p:nvSpPr>
          <p:cNvPr id="11" name="타원 10"/>
          <p:cNvSpPr/>
          <p:nvPr/>
        </p:nvSpPr>
        <p:spPr>
          <a:xfrm>
            <a:off x="1058309" y="1711387"/>
            <a:ext cx="1194140" cy="113281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B4B4B4"/>
            </a:solidFill>
            <a:prstDash val="solid"/>
          </a:ln>
          <a:effectLst>
            <a:outerShdw blurRad="38100" dist="25400" dir="2700000" algn="t" rotWithShape="0">
              <a:srgbClr val="737373">
                <a:alpha val="50000"/>
              </a:srgbClr>
            </a:outerShdw>
          </a:effectLst>
        </p:spPr>
        <p:txBody>
          <a:bodyPr rtlCol="0" anchor="ctr" anchorCtr="1">
            <a:scene3d>
              <a:camera prst="orthographicFront"/>
              <a:lightRig rig="threePt" dir="t"/>
            </a:scene3d>
            <a:sp3d contourW="31750">
              <a:bevelT w="0" h="101600"/>
              <a:contourClr>
                <a:srgbClr val="2162A5"/>
              </a:contourClr>
            </a:sp3d>
          </a:bodyPr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100" b="1" kern="0" dirty="0" smtClean="0">
              <a:ln w="9525">
                <a:noFill/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7256" y="1771827"/>
            <a:ext cx="1056253" cy="10027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1">
            <a:scene3d>
              <a:camera prst="orthographicFront"/>
              <a:lightRig rig="threePt" dir="t"/>
            </a:scene3d>
            <a:sp3d contourW="31750">
              <a:bevelT w="0" h="101600"/>
              <a:contourClr>
                <a:srgbClr val="2D79B0"/>
              </a:contourClr>
            </a:sp3d>
          </a:bodyPr>
          <a:lstStyle/>
          <a:p>
            <a:pPr algn="ctr" latinLnBrk="0">
              <a:defRPr/>
            </a:pPr>
            <a:endParaRPr lang="en-US" altLang="ko-KR" sz="1100" b="1" kern="0" dirty="0" smtClean="0">
              <a:ln w="9525">
                <a:noFill/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730531" y="2058452"/>
            <a:ext cx="1869478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defTabSz="816016" latinLnBrk="0"/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정보공유 </a:t>
            </a:r>
            <a:r>
              <a:rPr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b="1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체계 </a:t>
            </a:r>
            <a:r>
              <a:rPr lang="ko-KR" altLang="en-US" sz="11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</a:p>
        </p:txBody>
      </p:sp>
      <p:sp>
        <p:nvSpPr>
          <p:cNvPr id="19" name="Text Box 92"/>
          <p:cNvSpPr txBox="1">
            <a:spLocks noChangeArrowheads="1"/>
          </p:cNvSpPr>
          <p:nvPr/>
        </p:nvSpPr>
        <p:spPr bwMode="auto">
          <a:xfrm>
            <a:off x="8053652" y="4745992"/>
            <a:ext cx="87844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eaLnBrk="1" latinLnBrk="0" hangingPunct="1"/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 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35503" y="3277171"/>
            <a:ext cx="3772751" cy="828119"/>
            <a:chOff x="321951" y="3199526"/>
            <a:chExt cx="4555423" cy="876402"/>
          </a:xfrm>
        </p:grpSpPr>
        <p:sp>
          <p:nvSpPr>
            <p:cNvPr id="5" name="Rectangle 93"/>
            <p:cNvSpPr>
              <a:spLocks noChangeArrowheads="1"/>
            </p:cNvSpPr>
            <p:nvPr/>
          </p:nvSpPr>
          <p:spPr bwMode="auto">
            <a:xfrm>
              <a:off x="328106" y="3199526"/>
              <a:ext cx="4549268" cy="876402"/>
            </a:xfrm>
            <a:prstGeom prst="rect">
              <a:avLst/>
            </a:prstGeom>
            <a:solidFill>
              <a:srgbClr val="E8E8F1"/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endParaRPr lang="ko-KR" altLang="en-US" sz="9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AutoShape 97"/>
            <p:cNvSpPr>
              <a:spLocks noChangeArrowheads="1"/>
            </p:cNvSpPr>
            <p:nvPr/>
          </p:nvSpPr>
          <p:spPr bwMode="auto">
            <a:xfrm>
              <a:off x="321951" y="3208569"/>
              <a:ext cx="4250255" cy="708122"/>
            </a:xfrm>
            <a:prstGeom prst="roundRect">
              <a:avLst>
                <a:gd name="adj" fmla="val 338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/>
            <a:p>
              <a:pPr marL="90002" indent="-90002" latinLnBrk="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제안사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간 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의사결정권자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제안사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의사결정권자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인수책임자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PM,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현업담당자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프로젝트팀</a:t>
              </a:r>
            </a:p>
            <a:p>
              <a:pPr marL="90002" indent="-90002" latinLnBrk="0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buSzPct val="80000"/>
                <a:buFont typeface="Wingdings" pitchFamily="2" charset="2"/>
                <a:buChar char="u"/>
              </a:pP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팀 내 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PM, PL, </a:t>
              </a:r>
              <a:r>
                <a:rPr lang="ko-KR" altLang="en-US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</a:t>
              </a:r>
              <a:r>
                <a:rPr lang="en-US" altLang="ko-KR" sz="9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QAO</a:t>
              </a:r>
            </a:p>
          </p:txBody>
        </p:sp>
      </p:grpSp>
      <p:sp>
        <p:nvSpPr>
          <p:cNvPr id="7" name="Rectangle 91"/>
          <p:cNvSpPr>
            <a:spLocks noChangeArrowheads="1"/>
          </p:cNvSpPr>
          <p:nvPr/>
        </p:nvSpPr>
        <p:spPr bwMode="auto">
          <a:xfrm flipH="1">
            <a:off x="635503" y="4454578"/>
            <a:ext cx="3772751" cy="789957"/>
          </a:xfrm>
          <a:prstGeom prst="rect">
            <a:avLst/>
          </a:prstGeom>
          <a:solidFill>
            <a:srgbClr val="E8E8F1"/>
          </a:solidFill>
          <a:ln>
            <a:noFill/>
          </a:ln>
        </p:spPr>
        <p:txBody>
          <a:bodyPr wrap="none" anchor="ctr"/>
          <a:lstStyle/>
          <a:p>
            <a:endParaRPr lang="ko-KR" altLang="en-US" sz="9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35503" y="5564065"/>
            <a:ext cx="3772751" cy="664516"/>
          </a:xfrm>
          <a:prstGeom prst="rect">
            <a:avLst/>
          </a:prstGeom>
          <a:solidFill>
            <a:srgbClr val="E8E8F1"/>
          </a:solidFill>
          <a:ln>
            <a:noFill/>
          </a:ln>
          <a:extLst/>
        </p:spPr>
        <p:txBody>
          <a:bodyPr wrap="none" anchor="ctr"/>
          <a:lstStyle/>
          <a:p>
            <a:endParaRPr lang="ko-KR" altLang="en-US" sz="9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646951" y="5648133"/>
            <a:ext cx="1378874" cy="259662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34016" tIns="34016" rIns="34016" bIns="34016" anchor="ctr" anchorCtr="1">
            <a:scene3d>
              <a:camera prst="orthographicFront"/>
              <a:lightRig rig="threePt" dir="t"/>
            </a:scene3d>
            <a:sp3d>
              <a:bevelT w="0" h="0"/>
              <a:contourClr>
                <a:srgbClr val="2162A5"/>
              </a:contourClr>
            </a:sp3d>
          </a:bodyPr>
          <a:lstStyle/>
          <a:p>
            <a:pPr fontAlgn="base" latinLnBrk="0">
              <a:spcBef>
                <a:spcPct val="50000"/>
              </a:spcBef>
              <a:spcAft>
                <a:spcPct val="0"/>
              </a:spcAft>
              <a:buClr>
                <a:srgbClr val="2E9ACF"/>
              </a:buClr>
              <a:buSzPct val="100000"/>
              <a:defRPr/>
            </a:pPr>
            <a:endParaRPr kumimoji="1" lang="ko-KR" altLang="en-US" sz="1000" b="1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879358" y="5943085"/>
            <a:ext cx="1378874" cy="259662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34016" tIns="34016" rIns="34016" bIns="34016" anchor="ctr" anchorCtr="1">
            <a:scene3d>
              <a:camera prst="orthographicFront"/>
              <a:lightRig rig="threePt" dir="t"/>
            </a:scene3d>
            <a:sp3d>
              <a:bevelT w="0" h="0"/>
              <a:contourClr>
                <a:srgbClr val="2162A5"/>
              </a:contourClr>
            </a:sp3d>
          </a:bodyPr>
          <a:lstStyle/>
          <a:p>
            <a:pPr fontAlgn="base" latinLnBrk="0">
              <a:spcBef>
                <a:spcPct val="50000"/>
              </a:spcBef>
              <a:spcAft>
                <a:spcPct val="0"/>
              </a:spcAft>
              <a:buClr>
                <a:srgbClr val="2E9ACF"/>
              </a:buClr>
              <a:buSzPct val="100000"/>
              <a:defRPr/>
            </a:pPr>
            <a:endParaRPr kumimoji="1" lang="ko-KR" altLang="en-US" sz="1000" b="1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646951" y="5943085"/>
            <a:ext cx="1378874" cy="259662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34016" tIns="34016" rIns="34016" bIns="34016" anchor="ctr" anchorCtr="1">
            <a:scene3d>
              <a:camera prst="orthographicFront"/>
              <a:lightRig rig="threePt" dir="t"/>
            </a:scene3d>
            <a:sp3d>
              <a:bevelT w="0" h="0"/>
              <a:contourClr>
                <a:srgbClr val="2162A5"/>
              </a:contourClr>
            </a:sp3d>
          </a:bodyPr>
          <a:lstStyle/>
          <a:p>
            <a:pPr fontAlgn="base" latinLnBrk="0">
              <a:spcBef>
                <a:spcPct val="50000"/>
              </a:spcBef>
              <a:spcAft>
                <a:spcPct val="0"/>
              </a:spcAft>
              <a:buClr>
                <a:srgbClr val="2E9ACF"/>
              </a:buClr>
              <a:buSzPct val="100000"/>
              <a:defRPr/>
            </a:pPr>
            <a:endParaRPr kumimoji="1" lang="ko-KR" altLang="en-US" sz="1000" b="1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879358" y="5648133"/>
            <a:ext cx="1378874" cy="259662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34016" tIns="34016" rIns="34016" bIns="34016" anchor="ctr" anchorCtr="1">
            <a:scene3d>
              <a:camera prst="orthographicFront"/>
              <a:lightRig rig="threePt" dir="t"/>
            </a:scene3d>
            <a:sp3d>
              <a:bevelT w="0" h="0"/>
              <a:contourClr>
                <a:srgbClr val="2162A5"/>
              </a:contourClr>
            </a:sp3d>
          </a:bodyPr>
          <a:lstStyle/>
          <a:p>
            <a:pPr fontAlgn="base" latinLnBrk="0">
              <a:spcBef>
                <a:spcPct val="50000"/>
              </a:spcBef>
              <a:spcAft>
                <a:spcPct val="0"/>
              </a:spcAft>
              <a:buClr>
                <a:srgbClr val="2E9ACF"/>
              </a:buClr>
              <a:buSzPct val="100000"/>
              <a:defRPr/>
            </a:pPr>
            <a:endParaRPr kumimoji="1" lang="ko-KR" altLang="en-US" sz="1000" b="1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 Box 83"/>
          <p:cNvSpPr txBox="1">
            <a:spLocks noChangeArrowheads="1"/>
          </p:cNvSpPr>
          <p:nvPr/>
        </p:nvSpPr>
        <p:spPr bwMode="auto">
          <a:xfrm>
            <a:off x="606409" y="5681970"/>
            <a:ext cx="196675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latinLnBrk="0" hangingPunct="1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진척 실적 및 계획</a:t>
            </a:r>
            <a:endParaRPr 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 Box 84"/>
          <p:cNvSpPr txBox="1">
            <a:spLocks noChangeArrowheads="1"/>
          </p:cNvSpPr>
          <p:nvPr/>
        </p:nvSpPr>
        <p:spPr bwMode="auto">
          <a:xfrm>
            <a:off x="2400458" y="5976922"/>
            <a:ext cx="183683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latinLnBrk="0" hangingPunct="1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변동사항</a:t>
            </a:r>
            <a:endParaRPr 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 Box 85"/>
          <p:cNvSpPr txBox="1">
            <a:spLocks noChangeArrowheads="1"/>
          </p:cNvSpPr>
          <p:nvPr/>
        </p:nvSpPr>
        <p:spPr bwMode="auto">
          <a:xfrm>
            <a:off x="2551342" y="5679198"/>
            <a:ext cx="16016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latinLnBrk="0" hangingPunct="1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 및 이슈사항</a:t>
            </a:r>
            <a:endParaRPr 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 Box 86"/>
          <p:cNvSpPr txBox="1">
            <a:spLocks noChangeArrowheads="1"/>
          </p:cNvSpPr>
          <p:nvPr/>
        </p:nvSpPr>
        <p:spPr bwMode="auto">
          <a:xfrm>
            <a:off x="765970" y="5974150"/>
            <a:ext cx="16016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eaLnBrk="1" latinLnBrk="0" hangingPunct="1">
              <a:buFont typeface="Wingdings" pitchFamily="2" charset="2"/>
              <a:buNone/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산출물</a:t>
            </a:r>
            <a:endParaRPr lang="en-US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Freeform 95"/>
          <p:cNvSpPr>
            <a:spLocks/>
          </p:cNvSpPr>
          <p:nvPr/>
        </p:nvSpPr>
        <p:spPr bwMode="auto">
          <a:xfrm flipH="1">
            <a:off x="635503" y="3031654"/>
            <a:ext cx="3772751" cy="273705"/>
          </a:xfrm>
          <a:prstGeom prst="round2Same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  <a:effectLst/>
          <a:extLst/>
        </p:spPr>
        <p:txBody>
          <a:bodyPr wrap="square" lIns="72000" tIns="72000" rIns="72000" bIns="72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indent="-180939" algn="ctr" defTabSz="935655" latinLnBrk="0"/>
            <a:endParaRPr lang="ko-KR" altLang="en-US" sz="1000" b="1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 Box 96"/>
          <p:cNvSpPr txBox="1">
            <a:spLocks noChangeArrowheads="1"/>
          </p:cNvSpPr>
          <p:nvPr/>
        </p:nvSpPr>
        <p:spPr bwMode="auto">
          <a:xfrm>
            <a:off x="735674" y="3050704"/>
            <a:ext cx="1515712" cy="239669"/>
          </a:xfrm>
          <a:prstGeom prst="round2SameRect">
            <a:avLst/>
          </a:prstGeom>
          <a:noFill/>
          <a:ln w="9525">
            <a:noFill/>
          </a:ln>
          <a:effectLst/>
          <a:extLst/>
        </p:spPr>
        <p:txBody>
          <a:bodyPr wrap="square" lIns="72000" tIns="72000" rIns="72000" bIns="7200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indent="-180939" defTabSz="935655" eaLnBrk="1" latinLnBrk="0" hangingPunct="1"/>
            <a:r>
              <a:rPr lang="ko-KR" altLang="en-US" sz="11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조직</a:t>
            </a:r>
          </a:p>
        </p:txBody>
      </p:sp>
      <p:sp>
        <p:nvSpPr>
          <p:cNvPr id="26" name="AutoShape 98"/>
          <p:cNvSpPr>
            <a:spLocks noChangeArrowheads="1"/>
          </p:cNvSpPr>
          <p:nvPr/>
        </p:nvSpPr>
        <p:spPr bwMode="auto">
          <a:xfrm>
            <a:off x="661922" y="4476203"/>
            <a:ext cx="2373746" cy="751794"/>
          </a:xfrm>
          <a:prstGeom prst="roundRect">
            <a:avLst>
              <a:gd name="adj" fmla="val 338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54001" indent="-54001" latinLnBrk="0">
              <a:lnSpc>
                <a:spcPct val="120000"/>
              </a:lnSpc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법                                                                                                              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성과 보고 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월간 보고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b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착수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중간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종료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보고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20000"/>
              </a:lnSpc>
              <a:buClr>
                <a:schemeClr val="bg1">
                  <a:lumMod val="65000"/>
                </a:schemeClr>
              </a:buClr>
              <a:buSzPct val="80000"/>
            </a:pP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검토 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설계서 검토 승인                                         </a:t>
            </a:r>
            <a:endParaRPr lang="en-US" altLang="ko-KR" sz="9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 Box 99"/>
          <p:cNvSpPr txBox="1">
            <a:spLocks noChangeArrowheads="1"/>
          </p:cNvSpPr>
          <p:nvPr/>
        </p:nvSpPr>
        <p:spPr bwMode="auto">
          <a:xfrm>
            <a:off x="2767945" y="4550829"/>
            <a:ext cx="7975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bIns="0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latinLnBrk="0">
              <a:buFontTx/>
              <a:buChar char="•"/>
            </a:pPr>
            <a:r>
              <a:rPr kumimoji="0"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r>
              <a:rPr kumimoji="0"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</a:t>
            </a:r>
          </a:p>
          <a:p>
            <a:pPr latinLnBrk="0"/>
            <a:r>
              <a:rPr kumimoji="0"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0"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0"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결과보고서</a:t>
            </a:r>
            <a:endParaRPr kumimoji="0" lang="ko-KR" altLang="en-US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5503" y="4267584"/>
            <a:ext cx="3772751" cy="273600"/>
            <a:chOff x="328106" y="2985097"/>
            <a:chExt cx="3309812" cy="220783"/>
          </a:xfrm>
          <a:solidFill>
            <a:schemeClr val="accent3">
              <a:lumMod val="75000"/>
            </a:schemeClr>
          </a:solidFill>
        </p:grpSpPr>
        <p:sp>
          <p:nvSpPr>
            <p:cNvPr id="29" name="Freeform 95"/>
            <p:cNvSpPr>
              <a:spLocks/>
            </p:cNvSpPr>
            <p:nvPr/>
          </p:nvSpPr>
          <p:spPr bwMode="auto">
            <a:xfrm flipH="1">
              <a:off x="328106" y="2985097"/>
              <a:ext cx="3309812" cy="220783"/>
            </a:xfrm>
            <a:prstGeom prst="round2SameRect">
              <a:avLst/>
            </a:prstGeom>
            <a:grpFill/>
            <a:ln w="9525">
              <a:noFill/>
            </a:ln>
            <a:effectLst/>
            <a:extLst/>
          </p:spPr>
          <p:txBody>
            <a:bodyPr wrap="square" lIns="72000" tIns="72000" rIns="72000" bIns="72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39" algn="ctr" defTabSz="935655" latinLnBrk="0"/>
              <a:endParaRPr lang="ko-KR" altLang="en-US" sz="10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Text Box 96"/>
            <p:cNvSpPr txBox="1">
              <a:spLocks noChangeArrowheads="1"/>
            </p:cNvSpPr>
            <p:nvPr/>
          </p:nvSpPr>
          <p:spPr bwMode="auto">
            <a:xfrm>
              <a:off x="373276" y="3024083"/>
              <a:ext cx="1626053" cy="148877"/>
            </a:xfrm>
            <a:prstGeom prst="round2SameRect">
              <a:avLst/>
            </a:prstGeom>
            <a:grpFill/>
            <a:ln w="9525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72000" rIns="72000" bIns="72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9pPr>
            </a:lstStyle>
            <a:p>
              <a:pPr indent="-180939" defTabSz="935655" eaLnBrk="1" latinLnBrk="0" hangingPunct="1"/>
              <a:r>
                <a:rPr lang="ko-KR" altLang="en-US" sz="1100" b="1" kern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방법 및 결과물</a:t>
              </a:r>
              <a:endParaRPr lang="ko-KR" altLang="en-US" sz="11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5503" y="5378478"/>
            <a:ext cx="3772751" cy="274044"/>
            <a:chOff x="328106" y="2985097"/>
            <a:chExt cx="3309812" cy="221141"/>
          </a:xfrm>
          <a:solidFill>
            <a:schemeClr val="accent3">
              <a:lumMod val="75000"/>
            </a:schemeClr>
          </a:solidFill>
        </p:grpSpPr>
        <p:sp>
          <p:nvSpPr>
            <p:cNvPr id="32" name="Freeform 95"/>
            <p:cNvSpPr>
              <a:spLocks/>
            </p:cNvSpPr>
            <p:nvPr/>
          </p:nvSpPr>
          <p:spPr bwMode="auto">
            <a:xfrm flipH="1">
              <a:off x="328106" y="2985097"/>
              <a:ext cx="3309812" cy="220783"/>
            </a:xfrm>
            <a:prstGeom prst="round2SameRect">
              <a:avLst/>
            </a:prstGeom>
            <a:grpFill/>
            <a:ln w="9525">
              <a:noFill/>
            </a:ln>
            <a:effectLst/>
            <a:extLst/>
          </p:spPr>
          <p:txBody>
            <a:bodyPr wrap="square" lIns="72000" tIns="72000" rIns="72000" bIns="72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indent="-180939" algn="ctr" defTabSz="935655" latinLnBrk="0"/>
              <a:endParaRPr lang="ko-KR" altLang="en-US" sz="10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 Box 96"/>
            <p:cNvSpPr txBox="1">
              <a:spLocks noChangeArrowheads="1"/>
            </p:cNvSpPr>
            <p:nvPr/>
          </p:nvSpPr>
          <p:spPr bwMode="auto">
            <a:xfrm>
              <a:off x="373276" y="3024086"/>
              <a:ext cx="754953" cy="182152"/>
            </a:xfrm>
            <a:prstGeom prst="round2SameRect">
              <a:avLst/>
            </a:prstGeom>
            <a:grpFill/>
            <a:ln w="9525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72000" rIns="72000" bIns="7200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다음_SemiBold" pitchFamily="2" charset="-127"/>
                  <a:ea typeface="다음_SemiBold" pitchFamily="2" charset="-127"/>
                </a:defRPr>
              </a:lvl9pPr>
            </a:lstStyle>
            <a:p>
              <a:pPr indent="-180939" defTabSz="935655" eaLnBrk="1" latinLnBrk="0" hangingPunct="1"/>
              <a:r>
                <a:rPr lang="ko-KR" altLang="en-US" sz="1100" b="1" kern="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보고 대상</a:t>
              </a:r>
              <a:endParaRPr lang="ko-KR" altLang="en-US" sz="11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08969"/>
              </p:ext>
            </p:extLst>
          </p:nvPr>
        </p:nvGraphicFramePr>
        <p:xfrm>
          <a:off x="4680745" y="1893517"/>
          <a:ext cx="4283182" cy="4335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209"/>
                <a:gridCol w="843824"/>
                <a:gridCol w="980268"/>
                <a:gridCol w="1762881"/>
              </a:tblGrid>
              <a:tr h="394140">
                <a:tc>
                  <a:txBody>
                    <a:bodyPr/>
                    <a:lstStyle/>
                    <a:p>
                      <a:pPr marL="0" marR="0" indent="0" algn="ctr" defTabSz="922338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86414" marR="86414" marT="43195" marB="431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22338" rtl="0" eaLnBrk="1" fontAlgn="base" latinLnBrk="1" hangingPunct="1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시기</a:t>
                      </a:r>
                      <a:endParaRPr kumimoji="1" lang="ko-KR" altLang="en-US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22338" rtl="0" eaLnBrk="1" fontAlgn="base" latinLnBrk="1" hangingPunct="1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형태</a:t>
                      </a:r>
                      <a:endParaRPr kumimoji="1" lang="ko-KR" altLang="en-US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22338" rtl="0" eaLnBrk="1" fontAlgn="base" latinLnBrk="1" hangingPunct="1"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kumimoji="1" lang="ko-KR" altLang="en-US" sz="11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보고내용</a:t>
                      </a:r>
                      <a:endParaRPr kumimoji="1" lang="ko-KR" altLang="en-US" sz="11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91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수시보고</a:t>
                      </a:r>
                    </a:p>
                  </a:txBody>
                  <a:tcPr marL="86414" marR="86414" marT="43195" marB="431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필요 시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구두 또는 </a:t>
                      </a:r>
                    </a:p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자유 양식 문서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주요현안 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의사결정 요망사항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9795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주간보고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6414" marR="86414" marT="43195" marB="431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매주 금요일</a:t>
                      </a:r>
                    </a:p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협의하여 조정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주간 진도 보고서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금주 진행사항 </a:t>
                      </a:r>
                      <a:endParaRPr kumimoji="0" lang="en-US" altLang="ko-KR" sz="9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차주 진행계획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특기사항 및 요망사항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30437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착수보고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6414" marR="86414" marT="43195" marB="431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착수 후 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일 이내 과업수행계획서의 작성 및 승인 후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과업수행계획 및 </a:t>
                      </a:r>
                    </a:p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보고회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프로젝트 목적 및 범위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구축 추진 방법론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산출물 목록 및 내역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추진일정 및 인력투입계획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기술이전 및 교육지원계획</a:t>
                      </a:r>
                    </a:p>
                    <a:p>
                      <a:pPr marL="171450" indent="-171450" algn="l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선행요건</a:t>
                      </a:r>
                    </a:p>
                  </a:txBody>
                  <a:tcPr marL="86414" marR="86414" marT="43195" marB="4319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33429"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kumimoji="0" lang="ko-KR" altLang="en-US" sz="10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완료보고 및 산출물</a:t>
                      </a:r>
                    </a:p>
                  </a:txBody>
                  <a:tcPr marL="86414" marR="86414" marT="43198" marB="431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기간 만료 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주전</a:t>
                      </a:r>
                    </a:p>
                  </a:txBody>
                  <a:tcPr marL="86414" marR="86414" marT="43198" marB="4319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최종보고서 및 </a:t>
                      </a:r>
                    </a:p>
                    <a:p>
                      <a:pPr algn="ctr" fontAlgn="auto" latinLnBrk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ts val="0"/>
                        </a:spcAft>
                        <a:buClr>
                          <a:srgbClr val="969696"/>
                        </a:buClr>
                        <a:buSzPct val="75000"/>
                        <a:buFont typeface="Wingdings" pitchFamily="2" charset="2"/>
                        <a:buNone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보고회 </a:t>
                      </a:r>
                    </a:p>
                  </a:txBody>
                  <a:tcPr marL="86414" marR="86414" marT="43198" marB="4319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프로젝트의 최종결과</a:t>
                      </a:r>
                      <a:endParaRPr kumimoji="0" lang="en-US" altLang="ko-KR" sz="9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완료보고서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개발보고서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매뉴얼</a:t>
                      </a:r>
                      <a:r>
                        <a:rPr kumimoji="0" lang="en-US" altLang="ko-KR" sz="9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CD</a:t>
                      </a:r>
                      <a:endParaRPr kumimoji="0" lang="ko-KR" altLang="en-US" sz="900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86414" marR="86414" marT="43198" marB="4319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67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수행조직 및 업무분장</a:t>
            </a:r>
            <a:endParaRPr lang="ko-KR" altLang="en-US" dirty="0"/>
          </a:p>
        </p:txBody>
      </p:sp>
      <p:sp>
        <p:nvSpPr>
          <p:cNvPr id="27" name="AutoShape 224"/>
          <p:cNvSpPr>
            <a:spLocks noChangeArrowheads="1"/>
          </p:cNvSpPr>
          <p:nvPr/>
        </p:nvSpPr>
        <p:spPr bwMode="auto">
          <a:xfrm>
            <a:off x="575688" y="2358528"/>
            <a:ext cx="3646864" cy="3234831"/>
          </a:xfrm>
          <a:prstGeom prst="roundRect">
            <a:avLst>
              <a:gd name="adj" fmla="val 1719"/>
            </a:avLst>
          </a:prstGeom>
          <a:solidFill>
            <a:schemeClr val="bg1"/>
          </a:solidFill>
          <a:ln w="1587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234000" rIns="72000" anchor="t" anchorCtr="0"/>
          <a:lstStyle/>
          <a:p>
            <a:pPr marL="85725" indent="-85725" algn="l" latinLnBrk="0">
              <a:spcBef>
                <a:spcPts val="240"/>
              </a:spcBef>
              <a:buFontTx/>
              <a:buChar char="•"/>
            </a:pPr>
            <a:endParaRPr lang="en-US" altLang="ko-KR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455919" y="2208107"/>
            <a:ext cx="1886402" cy="302510"/>
            <a:chOff x="2902314" y="2898073"/>
            <a:chExt cx="1886402" cy="302510"/>
          </a:xfrm>
          <a:solidFill>
            <a:schemeClr val="accent3">
              <a:lumMod val="50000"/>
            </a:schemeClr>
          </a:solidFill>
        </p:grpSpPr>
        <p:sp>
          <p:nvSpPr>
            <p:cNvPr id="29" name="AutoShape 257"/>
            <p:cNvSpPr>
              <a:spLocks noChangeArrowheads="1"/>
            </p:cNvSpPr>
            <p:nvPr/>
          </p:nvSpPr>
          <p:spPr bwMode="auto">
            <a:xfrm>
              <a:off x="2902314" y="2898073"/>
              <a:ext cx="1886402" cy="302510"/>
            </a:xfrm>
            <a:prstGeom prst="roundRect">
              <a:avLst>
                <a:gd name="adj" fmla="val 10736"/>
              </a:avLst>
            </a:prstGeom>
            <a:grpFill/>
            <a:ln>
              <a:noFill/>
            </a:ln>
            <a:effectLst/>
            <a:extLst/>
          </p:spPr>
          <p:txBody>
            <a:bodyPr wrap="square" lIns="0" tIns="0" rIns="0" bIns="0" anchor="ctr"/>
            <a:lstStyle/>
            <a:p>
              <a:pPr algn="ctr" latinLnBrk="0"/>
              <a:r>
                <a:rPr lang="ko-KR" altLang="en-US" sz="1400" b="1" dirty="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건국대학교</a:t>
              </a:r>
              <a:endParaRPr lang="ko-KR" altLang="en-US" sz="14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0" name="그룹 152"/>
            <p:cNvGrpSpPr/>
            <p:nvPr/>
          </p:nvGrpSpPr>
          <p:grpSpPr>
            <a:xfrm>
              <a:off x="2902314" y="3018475"/>
              <a:ext cx="132598" cy="60040"/>
              <a:chOff x="2614133" y="337148"/>
              <a:chExt cx="117474" cy="60040"/>
            </a:xfrm>
            <a:grpFill/>
          </p:grpSpPr>
          <p:sp>
            <p:nvSpPr>
              <p:cNvPr id="31" name="타원 30"/>
              <p:cNvSpPr/>
              <p:nvPr/>
            </p:nvSpPr>
            <p:spPr>
              <a:xfrm>
                <a:off x="2671567" y="337148"/>
                <a:ext cx="60040" cy="60040"/>
              </a:xfrm>
              <a:prstGeom prst="ellips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3450"/>
                <a:endParaRPr lang="ko-KR" altLang="en-US" sz="14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2614133" y="367961"/>
                <a:ext cx="50006" cy="0"/>
              </a:xfrm>
              <a:custGeom>
                <a:avLst/>
                <a:gdLst>
                  <a:gd name="connsiteX0" fmla="*/ 0 w 50006"/>
                  <a:gd name="connsiteY0" fmla="*/ 0 h 0"/>
                  <a:gd name="connsiteX1" fmla="*/ 50006 w 5000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06">
                    <a:moveTo>
                      <a:pt x="0" y="0"/>
                    </a:moveTo>
                    <a:lnTo>
                      <a:pt x="50006" y="0"/>
                    </a:lnTo>
                  </a:path>
                </a:pathLst>
              </a:custGeom>
              <a:grpFill/>
              <a:ln w="15875">
                <a:solidFill>
                  <a:schemeClr val="bg1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3450"/>
                <a:endParaRPr lang="ko-KR" altLang="en-US" sz="14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5014640" y="2208107"/>
            <a:ext cx="3646864" cy="3385252"/>
            <a:chOff x="6198176" y="2898073"/>
            <a:chExt cx="3646864" cy="3385252"/>
          </a:xfrm>
        </p:grpSpPr>
        <p:sp>
          <p:nvSpPr>
            <p:cNvPr id="34" name="AutoShape 224"/>
            <p:cNvSpPr>
              <a:spLocks noChangeArrowheads="1"/>
            </p:cNvSpPr>
            <p:nvPr/>
          </p:nvSpPr>
          <p:spPr bwMode="auto">
            <a:xfrm>
              <a:off x="6198176" y="3048495"/>
              <a:ext cx="3646864" cy="3234830"/>
            </a:xfrm>
            <a:prstGeom prst="roundRect">
              <a:avLst>
                <a:gd name="adj" fmla="val 1147"/>
              </a:avLst>
            </a:prstGeom>
            <a:solidFill>
              <a:schemeClr val="bg1"/>
            </a:solidFill>
            <a:ln w="15875" algn="ctr">
              <a:solidFill>
                <a:schemeClr val="accent6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tIns="234000" rIns="72000" anchor="t" anchorCtr="0"/>
            <a:lstStyle/>
            <a:p>
              <a:pPr marL="85725" indent="-85725" algn="l" latinLnBrk="0">
                <a:spcBef>
                  <a:spcPts val="240"/>
                </a:spcBef>
                <a:buFontTx/>
                <a:buChar char="•"/>
              </a:pPr>
              <a:endParaRPr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" name="그룹 157"/>
            <p:cNvGrpSpPr/>
            <p:nvPr/>
          </p:nvGrpSpPr>
          <p:grpSpPr>
            <a:xfrm>
              <a:off x="7137535" y="2898073"/>
              <a:ext cx="1886401" cy="302510"/>
              <a:chOff x="2577027" y="6006729"/>
              <a:chExt cx="1671243" cy="302510"/>
            </a:xfrm>
          </p:grpSpPr>
          <p:sp>
            <p:nvSpPr>
              <p:cNvPr id="36" name="AutoShape 257"/>
              <p:cNvSpPr>
                <a:spLocks noChangeArrowheads="1"/>
              </p:cNvSpPr>
              <p:nvPr/>
            </p:nvSpPr>
            <p:spPr bwMode="auto">
              <a:xfrm>
                <a:off x="2577027" y="6006729"/>
                <a:ext cx="1671243" cy="302510"/>
              </a:xfrm>
              <a:prstGeom prst="roundRect">
                <a:avLst>
                  <a:gd name="adj" fmla="val 10736"/>
                </a:avLst>
              </a:prstGeom>
              <a:solidFill>
                <a:srgbClr val="FF7800"/>
              </a:solidFill>
              <a:ln>
                <a:noFill/>
              </a:ln>
              <a:effectLst/>
              <a:extLst/>
            </p:spPr>
            <p:txBody>
              <a:bodyPr wrap="square" lIns="0" tIns="0" rIns="0" bIns="0" anchor="ctr"/>
              <a:lstStyle/>
              <a:p>
                <a:pPr algn="ctr" latinLnBrk="0"/>
                <a:r>
                  <a:rPr lang="ko-KR" altLang="en-US" sz="1400" b="1" dirty="0" smtClean="0">
                    <a:solidFill>
                      <a:srgbClr val="FFFF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㈜아이유아이</a:t>
                </a:r>
                <a:endParaRPr lang="ko-KR" altLang="en-US" sz="14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37" name="그룹 159"/>
              <p:cNvGrpSpPr/>
              <p:nvPr/>
            </p:nvGrpSpPr>
            <p:grpSpPr>
              <a:xfrm>
                <a:off x="2577027" y="6127131"/>
                <a:ext cx="117474" cy="60040"/>
                <a:chOff x="2614133" y="337148"/>
                <a:chExt cx="117474" cy="60040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2671567" y="337148"/>
                  <a:ext cx="60040" cy="60040"/>
                </a:xfrm>
                <a:prstGeom prst="ellipse">
                  <a:avLst/>
                </a:prstGeom>
                <a:ln w="15875">
                  <a:solidFill>
                    <a:schemeClr val="bg1"/>
                  </a:solidFill>
                </a:ln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3450"/>
                  <a:endParaRPr lang="ko-KR" altLang="en-US" sz="14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" name="자유형 38"/>
                <p:cNvSpPr/>
                <p:nvPr/>
              </p:nvSpPr>
              <p:spPr>
                <a:xfrm>
                  <a:off x="2614133" y="367961"/>
                  <a:ext cx="50006" cy="0"/>
                </a:xfrm>
                <a:custGeom>
                  <a:avLst/>
                  <a:gdLst>
                    <a:gd name="connsiteX0" fmla="*/ 0 w 50006"/>
                    <a:gd name="connsiteY0" fmla="*/ 0 h 0"/>
                    <a:gd name="connsiteX1" fmla="*/ 50006 w 50006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06">
                      <a:moveTo>
                        <a:pt x="0" y="0"/>
                      </a:moveTo>
                      <a:lnTo>
                        <a:pt x="50006" y="0"/>
                      </a:lnTo>
                    </a:path>
                  </a:pathLst>
                </a:custGeom>
                <a:ln w="15875">
                  <a:solidFill>
                    <a:schemeClr val="bg1"/>
                  </a:solidFill>
                </a:ln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defTabSz="933450"/>
                  <a:endParaRPr lang="ko-KR" altLang="en-US" sz="14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</p:grpSp>
      <p:sp>
        <p:nvSpPr>
          <p:cNvPr id="40" name="Text Box 1425"/>
          <p:cNvSpPr txBox="1">
            <a:spLocks noChangeArrowheads="1"/>
          </p:cNvSpPr>
          <p:nvPr/>
        </p:nvSpPr>
        <p:spPr bwMode="auto">
          <a:xfrm>
            <a:off x="720950" y="4204799"/>
            <a:ext cx="3404749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5725" indent="-85725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사용자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관점의 시스템 구축을 위해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정의 </a:t>
            </a: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 역할을 수행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원활한 프로젝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진행을 위해 효율적인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의사소통이</a:t>
            </a: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이루어지도록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적극 지원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en-US" altLang="ko-KR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풍부한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업무지식과 정보분석 경험을 활용한 </a:t>
            </a: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최대한의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</a:t>
            </a: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</a:t>
            </a:r>
            <a:endParaRPr lang="ko-KR" altLang="en-US" sz="11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AutoShape 390"/>
          <p:cNvSpPr>
            <a:spLocks noChangeArrowheads="1"/>
          </p:cNvSpPr>
          <p:nvPr/>
        </p:nvSpPr>
        <p:spPr bwMode="auto">
          <a:xfrm>
            <a:off x="1401928" y="3255770"/>
            <a:ext cx="1994384" cy="314514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담당자</a:t>
            </a:r>
            <a:endParaRPr lang="ko-KR" altLang="en-US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AutoShape 391"/>
          <p:cNvSpPr>
            <a:spLocks noChangeArrowheads="1"/>
          </p:cNvSpPr>
          <p:nvPr/>
        </p:nvSpPr>
        <p:spPr bwMode="auto">
          <a:xfrm>
            <a:off x="1401928" y="3688204"/>
            <a:ext cx="1994384" cy="315736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시스템운영</a:t>
            </a:r>
            <a:endParaRPr lang="ko-KR" altLang="en-US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직선 연결선 42"/>
          <p:cNvCxnSpPr>
            <a:stCxn id="46" idx="3"/>
            <a:endCxn id="47" idx="1"/>
          </p:cNvCxnSpPr>
          <p:nvPr/>
        </p:nvCxnSpPr>
        <p:spPr bwMode="auto">
          <a:xfrm>
            <a:off x="3612769" y="2868987"/>
            <a:ext cx="2011656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" name="직선 연결선 43"/>
          <p:cNvCxnSpPr>
            <a:stCxn id="47" idx="2"/>
          </p:cNvCxnSpPr>
          <p:nvPr/>
        </p:nvCxnSpPr>
        <p:spPr bwMode="auto">
          <a:xfrm>
            <a:off x="6838073" y="3043674"/>
            <a:ext cx="0" cy="960266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5" name="직선 연결선 44"/>
          <p:cNvCxnSpPr>
            <a:stCxn id="46" idx="2"/>
            <a:endCxn id="41" idx="0"/>
          </p:cNvCxnSpPr>
          <p:nvPr/>
        </p:nvCxnSpPr>
        <p:spPr bwMode="auto">
          <a:xfrm flipH="1">
            <a:off x="2399120" y="3043674"/>
            <a:ext cx="1" cy="212096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6" name="AutoShape 214"/>
          <p:cNvSpPr>
            <a:spLocks noChangeArrowheads="1"/>
          </p:cNvSpPr>
          <p:nvPr/>
        </p:nvSpPr>
        <p:spPr bwMode="auto">
          <a:xfrm>
            <a:off x="1185473" y="2694300"/>
            <a:ext cx="2427296" cy="349374"/>
          </a:xfrm>
          <a:prstGeom prst="roundRect">
            <a:avLst>
              <a:gd name="adj" fmla="val 3491"/>
            </a:avLst>
          </a:prstGeom>
          <a:solidFill>
            <a:schemeClr val="accent3">
              <a:lumMod val="75000"/>
            </a:schemeClr>
          </a:solidFill>
          <a:ln w="50800" cmpd="sng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sz="105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팀장</a:t>
            </a:r>
            <a:endParaRPr lang="ko-KR" altLang="en-US" sz="105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AutoShape 214"/>
          <p:cNvSpPr>
            <a:spLocks noChangeArrowheads="1"/>
          </p:cNvSpPr>
          <p:nvPr/>
        </p:nvSpPr>
        <p:spPr bwMode="auto">
          <a:xfrm>
            <a:off x="5624425" y="2694300"/>
            <a:ext cx="2427296" cy="349374"/>
          </a:xfrm>
          <a:prstGeom prst="roundRect">
            <a:avLst>
              <a:gd name="adj" fmla="val 3491"/>
            </a:avLst>
          </a:prstGeom>
          <a:solidFill>
            <a:srgbClr val="FF9C0F"/>
          </a:solidFill>
          <a:ln w="50800"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관리자 </a:t>
            </a:r>
            <a:r>
              <a:rPr lang="en-US" altLang="ko-KR" sz="105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(PM)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76" y="4710523"/>
            <a:ext cx="844487" cy="784568"/>
          </a:xfrm>
          <a:prstGeom prst="rect">
            <a:avLst/>
          </a:prstGeom>
        </p:spPr>
      </p:pic>
      <p:sp>
        <p:nvSpPr>
          <p:cNvPr id="49" name="Text Box 1425"/>
          <p:cNvSpPr txBox="1">
            <a:spLocks noChangeArrowheads="1"/>
          </p:cNvSpPr>
          <p:nvPr/>
        </p:nvSpPr>
        <p:spPr bwMode="auto">
          <a:xfrm>
            <a:off x="5171400" y="4381725"/>
            <a:ext cx="3404749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85725" indent="-85725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요구사항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목록 현행화 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(Consulting)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</a:t>
            </a:r>
            <a:r>
              <a:rPr lang="ko-KR" altLang="en-US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/Test</a:t>
            </a:r>
          </a:p>
          <a:p>
            <a:pPr eaLnBrk="1" latinLnBrk="0" hangingPunct="1">
              <a:lnSpc>
                <a:spcPct val="120000"/>
              </a:lnSpc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</a:pPr>
            <a:r>
              <a:rPr lang="ko-KR" altLang="en-US" sz="1100" b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기능 </a:t>
            </a:r>
            <a:r>
              <a:rPr lang="en-US" altLang="ko-KR" sz="11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Debugging</a:t>
            </a:r>
          </a:p>
        </p:txBody>
      </p:sp>
      <p:sp>
        <p:nvSpPr>
          <p:cNvPr id="50" name="AutoShape 392"/>
          <p:cNvSpPr>
            <a:spLocks noChangeArrowheads="1"/>
          </p:cNvSpPr>
          <p:nvPr/>
        </p:nvSpPr>
        <p:spPr bwMode="auto">
          <a:xfrm>
            <a:off x="5889367" y="3623078"/>
            <a:ext cx="1897410" cy="309156"/>
          </a:xfrm>
          <a:prstGeom prst="roundRect">
            <a:avLst>
              <a:gd name="adj" fmla="val 898"/>
            </a:avLst>
          </a:prstGeom>
          <a:solidFill>
            <a:srgbClr val="FFCD85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en-US" altLang="ko-KR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ko-KR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AutoShape 392"/>
          <p:cNvSpPr>
            <a:spLocks noChangeArrowheads="1"/>
          </p:cNvSpPr>
          <p:nvPr/>
        </p:nvSpPr>
        <p:spPr bwMode="auto">
          <a:xfrm>
            <a:off x="5889367" y="3994553"/>
            <a:ext cx="1897410" cy="309156"/>
          </a:xfrm>
          <a:prstGeom prst="roundRect">
            <a:avLst>
              <a:gd name="adj" fmla="val 898"/>
            </a:avLst>
          </a:prstGeom>
          <a:solidFill>
            <a:srgbClr val="FFCD85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en-US" altLang="ko-KR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ko-KR" altLang="ko-KR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AutoShape 392"/>
          <p:cNvSpPr>
            <a:spLocks noChangeArrowheads="1"/>
          </p:cNvSpPr>
          <p:nvPr/>
        </p:nvSpPr>
        <p:spPr bwMode="auto">
          <a:xfrm>
            <a:off x="5889367" y="3261128"/>
            <a:ext cx="1897410" cy="309156"/>
          </a:xfrm>
          <a:prstGeom prst="roundRect">
            <a:avLst>
              <a:gd name="adj" fmla="val 898"/>
            </a:avLst>
          </a:prstGeom>
          <a:solidFill>
            <a:srgbClr val="FFCD85"/>
          </a:soli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algn="ctr" latinLnBrk="0"/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컨설턴트</a:t>
            </a:r>
            <a:endParaRPr lang="ko-KR" altLang="ko-KR" sz="10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추진 조직의 구성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수행 조직과 고객사의 추진 조직과의 역할과 업무영역을 명확히 하여 유기적인 협조가 이루어지도록 구성합니다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76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제안의 특징과 장점</a:t>
            </a:r>
            <a:endParaRPr lang="ko-KR" altLang="en-US" dirty="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단계별 시스템 확장 가능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33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>
              <a:lnSpc>
                <a:spcPct val="120000"/>
              </a:lnSpc>
              <a:spcBef>
                <a:spcPts val="720"/>
              </a:spcBef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본 프로젝트 완료 이후 향후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연계 및 확장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고도화의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단계 로드맵 실행을 통해 </a:t>
            </a:r>
            <a:r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시스템의 기능성과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ROI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확보할 수 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30859" y="2035468"/>
            <a:ext cx="8003318" cy="2820982"/>
            <a:chOff x="476" y="1162"/>
            <a:chExt cx="4742" cy="2243"/>
          </a:xfrm>
          <a:solidFill>
            <a:schemeClr val="tx1">
              <a:lumMod val="75000"/>
              <a:lumOff val="25000"/>
              <a:alpha val="5000"/>
            </a:schemeClr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203" y="1519"/>
              <a:ext cx="1728" cy="1886"/>
            </a:xfrm>
            <a:custGeom>
              <a:avLst/>
              <a:gdLst/>
              <a:ahLst/>
              <a:cxnLst>
                <a:cxn ang="0">
                  <a:pos x="181" y="0"/>
                </a:cxn>
                <a:cxn ang="0">
                  <a:pos x="18" y="85"/>
                </a:cxn>
                <a:cxn ang="0">
                  <a:pos x="0" y="137"/>
                </a:cxn>
                <a:cxn ang="0">
                  <a:pos x="67" y="163"/>
                </a:cxn>
                <a:cxn ang="0">
                  <a:pos x="51" y="261"/>
                </a:cxn>
                <a:cxn ang="0">
                  <a:pos x="119" y="279"/>
                </a:cxn>
                <a:cxn ang="0">
                  <a:pos x="41" y="344"/>
                </a:cxn>
                <a:cxn ang="0">
                  <a:pos x="196" y="259"/>
                </a:cxn>
                <a:cxn ang="0">
                  <a:pos x="256" y="210"/>
                </a:cxn>
                <a:cxn ang="0">
                  <a:pos x="367" y="259"/>
                </a:cxn>
                <a:cxn ang="0">
                  <a:pos x="429" y="326"/>
                </a:cxn>
                <a:cxn ang="0">
                  <a:pos x="553" y="455"/>
                </a:cxn>
                <a:cxn ang="0">
                  <a:pos x="569" y="582"/>
                </a:cxn>
                <a:cxn ang="0">
                  <a:pos x="753" y="825"/>
                </a:cxn>
                <a:cxn ang="0">
                  <a:pos x="693" y="730"/>
                </a:cxn>
                <a:cxn ang="0">
                  <a:pos x="802" y="872"/>
                </a:cxn>
                <a:cxn ang="0">
                  <a:pos x="980" y="975"/>
                </a:cxn>
                <a:cxn ang="0">
                  <a:pos x="1128" y="1120"/>
                </a:cxn>
                <a:cxn ang="0">
                  <a:pos x="1122" y="1175"/>
                </a:cxn>
                <a:cxn ang="0">
                  <a:pos x="1249" y="1394"/>
                </a:cxn>
                <a:cxn ang="0">
                  <a:pos x="1231" y="1586"/>
                </a:cxn>
                <a:cxn ang="0">
                  <a:pos x="1192" y="1803"/>
                </a:cxn>
                <a:cxn ang="0">
                  <a:pos x="1306" y="1819"/>
                </a:cxn>
                <a:cxn ang="0">
                  <a:pos x="1376" y="1676"/>
                </a:cxn>
                <a:cxn ang="0">
                  <a:pos x="1472" y="1609"/>
                </a:cxn>
                <a:cxn ang="0">
                  <a:pos x="1684" y="1317"/>
                </a:cxn>
                <a:cxn ang="0">
                  <a:pos x="1705" y="1200"/>
                </a:cxn>
                <a:cxn ang="0">
                  <a:pos x="1516" y="1138"/>
                </a:cxn>
                <a:cxn ang="0">
                  <a:pos x="1464" y="1079"/>
                </a:cxn>
                <a:cxn ang="0">
                  <a:pos x="1345" y="1001"/>
                </a:cxn>
                <a:cxn ang="0">
                  <a:pos x="1247" y="975"/>
                </a:cxn>
                <a:cxn ang="0">
                  <a:pos x="1128" y="1037"/>
                </a:cxn>
                <a:cxn ang="0">
                  <a:pos x="947" y="942"/>
                </a:cxn>
                <a:cxn ang="0">
                  <a:pos x="900" y="841"/>
                </a:cxn>
                <a:cxn ang="0">
                  <a:pos x="1055" y="730"/>
                </a:cxn>
                <a:cxn ang="0">
                  <a:pos x="1148" y="820"/>
                </a:cxn>
                <a:cxn ang="0">
                  <a:pos x="1164" y="639"/>
                </a:cxn>
                <a:cxn ang="0">
                  <a:pos x="1223" y="580"/>
                </a:cxn>
                <a:cxn ang="0">
                  <a:pos x="1389" y="492"/>
                </a:cxn>
                <a:cxn ang="0">
                  <a:pos x="1283" y="432"/>
                </a:cxn>
                <a:cxn ang="0">
                  <a:pos x="1467" y="354"/>
                </a:cxn>
                <a:cxn ang="0">
                  <a:pos x="1379" y="316"/>
                </a:cxn>
                <a:cxn ang="0">
                  <a:pos x="1350" y="285"/>
                </a:cxn>
                <a:cxn ang="0">
                  <a:pos x="1304" y="274"/>
                </a:cxn>
                <a:cxn ang="0">
                  <a:pos x="1174" y="210"/>
                </a:cxn>
                <a:cxn ang="0">
                  <a:pos x="1073" y="354"/>
                </a:cxn>
                <a:cxn ang="0">
                  <a:pos x="949" y="274"/>
                </a:cxn>
                <a:cxn ang="0">
                  <a:pos x="1019" y="163"/>
                </a:cxn>
                <a:cxn ang="0">
                  <a:pos x="1104" y="54"/>
                </a:cxn>
                <a:cxn ang="0">
                  <a:pos x="1042" y="57"/>
                </a:cxn>
                <a:cxn ang="0">
                  <a:pos x="985" y="31"/>
                </a:cxn>
                <a:cxn ang="0">
                  <a:pos x="944" y="3"/>
                </a:cxn>
                <a:cxn ang="0">
                  <a:pos x="954" y="49"/>
                </a:cxn>
                <a:cxn ang="0">
                  <a:pos x="890" y="85"/>
                </a:cxn>
                <a:cxn ang="0">
                  <a:pos x="753" y="132"/>
                </a:cxn>
                <a:cxn ang="0">
                  <a:pos x="634" y="57"/>
                </a:cxn>
                <a:cxn ang="0">
                  <a:pos x="370" y="44"/>
                </a:cxn>
                <a:cxn ang="0">
                  <a:pos x="181" y="0"/>
                </a:cxn>
              </a:cxnLst>
              <a:rect l="0" t="0" r="r" b="b"/>
              <a:pathLst>
                <a:path w="1728" h="1886">
                  <a:moveTo>
                    <a:pt x="1071" y="761"/>
                  </a:moveTo>
                  <a:lnTo>
                    <a:pt x="1071" y="763"/>
                  </a:lnTo>
                  <a:lnTo>
                    <a:pt x="1073" y="763"/>
                  </a:lnTo>
                  <a:lnTo>
                    <a:pt x="1071" y="761"/>
                  </a:lnTo>
                  <a:close/>
                  <a:moveTo>
                    <a:pt x="181" y="0"/>
                  </a:moveTo>
                  <a:lnTo>
                    <a:pt x="98" y="10"/>
                  </a:lnTo>
                  <a:lnTo>
                    <a:pt x="70" y="36"/>
                  </a:lnTo>
                  <a:lnTo>
                    <a:pt x="64" y="47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41" y="101"/>
                  </a:lnTo>
                  <a:lnTo>
                    <a:pt x="82" y="114"/>
                  </a:lnTo>
                  <a:lnTo>
                    <a:pt x="85" y="132"/>
                  </a:lnTo>
                  <a:lnTo>
                    <a:pt x="7" y="122"/>
                  </a:lnTo>
                  <a:lnTo>
                    <a:pt x="0" y="137"/>
                  </a:lnTo>
                  <a:lnTo>
                    <a:pt x="20" y="158"/>
                  </a:lnTo>
                  <a:lnTo>
                    <a:pt x="51" y="158"/>
                  </a:lnTo>
                  <a:lnTo>
                    <a:pt x="62" y="140"/>
                  </a:lnTo>
                  <a:lnTo>
                    <a:pt x="72" y="160"/>
                  </a:lnTo>
                  <a:lnTo>
                    <a:pt x="67" y="163"/>
                  </a:lnTo>
                  <a:lnTo>
                    <a:pt x="31" y="204"/>
                  </a:lnTo>
                  <a:lnTo>
                    <a:pt x="20" y="235"/>
                  </a:lnTo>
                  <a:lnTo>
                    <a:pt x="26" y="241"/>
                  </a:lnTo>
                  <a:lnTo>
                    <a:pt x="33" y="264"/>
                  </a:lnTo>
                  <a:lnTo>
                    <a:pt x="51" y="261"/>
                  </a:lnTo>
                  <a:lnTo>
                    <a:pt x="49" y="246"/>
                  </a:lnTo>
                  <a:lnTo>
                    <a:pt x="59" y="246"/>
                  </a:lnTo>
                  <a:lnTo>
                    <a:pt x="64" y="261"/>
                  </a:lnTo>
                  <a:lnTo>
                    <a:pt x="90" y="266"/>
                  </a:lnTo>
                  <a:lnTo>
                    <a:pt x="119" y="279"/>
                  </a:lnTo>
                  <a:lnTo>
                    <a:pt x="95" y="295"/>
                  </a:lnTo>
                  <a:lnTo>
                    <a:pt x="95" y="300"/>
                  </a:lnTo>
                  <a:lnTo>
                    <a:pt x="77" y="300"/>
                  </a:lnTo>
                  <a:lnTo>
                    <a:pt x="75" y="313"/>
                  </a:lnTo>
                  <a:lnTo>
                    <a:pt x="41" y="344"/>
                  </a:lnTo>
                  <a:lnTo>
                    <a:pt x="124" y="305"/>
                  </a:lnTo>
                  <a:lnTo>
                    <a:pt x="132" y="292"/>
                  </a:lnTo>
                  <a:lnTo>
                    <a:pt x="220" y="215"/>
                  </a:lnTo>
                  <a:lnTo>
                    <a:pt x="225" y="228"/>
                  </a:lnTo>
                  <a:lnTo>
                    <a:pt x="196" y="259"/>
                  </a:lnTo>
                  <a:lnTo>
                    <a:pt x="202" y="274"/>
                  </a:lnTo>
                  <a:lnTo>
                    <a:pt x="222" y="266"/>
                  </a:lnTo>
                  <a:lnTo>
                    <a:pt x="240" y="243"/>
                  </a:lnTo>
                  <a:lnTo>
                    <a:pt x="240" y="230"/>
                  </a:lnTo>
                  <a:lnTo>
                    <a:pt x="256" y="210"/>
                  </a:lnTo>
                  <a:lnTo>
                    <a:pt x="264" y="241"/>
                  </a:lnTo>
                  <a:lnTo>
                    <a:pt x="279" y="254"/>
                  </a:lnTo>
                  <a:lnTo>
                    <a:pt x="328" y="254"/>
                  </a:lnTo>
                  <a:lnTo>
                    <a:pt x="333" y="248"/>
                  </a:lnTo>
                  <a:lnTo>
                    <a:pt x="367" y="259"/>
                  </a:lnTo>
                  <a:lnTo>
                    <a:pt x="390" y="292"/>
                  </a:lnTo>
                  <a:lnTo>
                    <a:pt x="427" y="290"/>
                  </a:lnTo>
                  <a:lnTo>
                    <a:pt x="434" y="316"/>
                  </a:lnTo>
                  <a:lnTo>
                    <a:pt x="432" y="316"/>
                  </a:lnTo>
                  <a:lnTo>
                    <a:pt x="429" y="326"/>
                  </a:lnTo>
                  <a:lnTo>
                    <a:pt x="455" y="339"/>
                  </a:lnTo>
                  <a:lnTo>
                    <a:pt x="476" y="375"/>
                  </a:lnTo>
                  <a:lnTo>
                    <a:pt x="546" y="427"/>
                  </a:lnTo>
                  <a:lnTo>
                    <a:pt x="556" y="445"/>
                  </a:lnTo>
                  <a:lnTo>
                    <a:pt x="553" y="455"/>
                  </a:lnTo>
                  <a:lnTo>
                    <a:pt x="512" y="424"/>
                  </a:lnTo>
                  <a:lnTo>
                    <a:pt x="507" y="427"/>
                  </a:lnTo>
                  <a:lnTo>
                    <a:pt x="561" y="492"/>
                  </a:lnTo>
                  <a:lnTo>
                    <a:pt x="556" y="559"/>
                  </a:lnTo>
                  <a:lnTo>
                    <a:pt x="569" y="582"/>
                  </a:lnTo>
                  <a:lnTo>
                    <a:pt x="569" y="624"/>
                  </a:lnTo>
                  <a:lnTo>
                    <a:pt x="587" y="655"/>
                  </a:lnTo>
                  <a:lnTo>
                    <a:pt x="646" y="709"/>
                  </a:lnTo>
                  <a:lnTo>
                    <a:pt x="706" y="805"/>
                  </a:lnTo>
                  <a:lnTo>
                    <a:pt x="753" y="825"/>
                  </a:lnTo>
                  <a:lnTo>
                    <a:pt x="758" y="818"/>
                  </a:lnTo>
                  <a:lnTo>
                    <a:pt x="750" y="818"/>
                  </a:lnTo>
                  <a:lnTo>
                    <a:pt x="721" y="789"/>
                  </a:lnTo>
                  <a:lnTo>
                    <a:pt x="714" y="786"/>
                  </a:lnTo>
                  <a:lnTo>
                    <a:pt x="693" y="730"/>
                  </a:lnTo>
                  <a:lnTo>
                    <a:pt x="696" y="724"/>
                  </a:lnTo>
                  <a:lnTo>
                    <a:pt x="724" y="774"/>
                  </a:lnTo>
                  <a:lnTo>
                    <a:pt x="773" y="823"/>
                  </a:lnTo>
                  <a:lnTo>
                    <a:pt x="799" y="874"/>
                  </a:lnTo>
                  <a:lnTo>
                    <a:pt x="802" y="872"/>
                  </a:lnTo>
                  <a:lnTo>
                    <a:pt x="802" y="890"/>
                  </a:lnTo>
                  <a:lnTo>
                    <a:pt x="838" y="898"/>
                  </a:lnTo>
                  <a:lnTo>
                    <a:pt x="853" y="918"/>
                  </a:lnTo>
                  <a:lnTo>
                    <a:pt x="872" y="918"/>
                  </a:lnTo>
                  <a:lnTo>
                    <a:pt x="980" y="975"/>
                  </a:lnTo>
                  <a:lnTo>
                    <a:pt x="1019" y="973"/>
                  </a:lnTo>
                  <a:lnTo>
                    <a:pt x="1125" y="1061"/>
                  </a:lnTo>
                  <a:lnTo>
                    <a:pt x="1148" y="1094"/>
                  </a:lnTo>
                  <a:lnTo>
                    <a:pt x="1143" y="1094"/>
                  </a:lnTo>
                  <a:lnTo>
                    <a:pt x="1128" y="1120"/>
                  </a:lnTo>
                  <a:lnTo>
                    <a:pt x="1125" y="1138"/>
                  </a:lnTo>
                  <a:lnTo>
                    <a:pt x="1115" y="1141"/>
                  </a:lnTo>
                  <a:lnTo>
                    <a:pt x="1115" y="1146"/>
                  </a:lnTo>
                  <a:lnTo>
                    <a:pt x="1110" y="1146"/>
                  </a:lnTo>
                  <a:lnTo>
                    <a:pt x="1122" y="1175"/>
                  </a:lnTo>
                  <a:lnTo>
                    <a:pt x="1110" y="1211"/>
                  </a:lnTo>
                  <a:lnTo>
                    <a:pt x="1110" y="1226"/>
                  </a:lnTo>
                  <a:lnTo>
                    <a:pt x="1125" y="1275"/>
                  </a:lnTo>
                  <a:lnTo>
                    <a:pt x="1154" y="1294"/>
                  </a:lnTo>
                  <a:lnTo>
                    <a:pt x="1249" y="1394"/>
                  </a:lnTo>
                  <a:lnTo>
                    <a:pt x="1247" y="1436"/>
                  </a:lnTo>
                  <a:lnTo>
                    <a:pt x="1257" y="1459"/>
                  </a:lnTo>
                  <a:lnTo>
                    <a:pt x="1252" y="1511"/>
                  </a:lnTo>
                  <a:lnTo>
                    <a:pt x="1241" y="1519"/>
                  </a:lnTo>
                  <a:lnTo>
                    <a:pt x="1231" y="1586"/>
                  </a:lnTo>
                  <a:lnTo>
                    <a:pt x="1221" y="1596"/>
                  </a:lnTo>
                  <a:lnTo>
                    <a:pt x="1221" y="1643"/>
                  </a:lnTo>
                  <a:lnTo>
                    <a:pt x="1205" y="1682"/>
                  </a:lnTo>
                  <a:lnTo>
                    <a:pt x="1198" y="1795"/>
                  </a:lnTo>
                  <a:lnTo>
                    <a:pt x="1192" y="1803"/>
                  </a:lnTo>
                  <a:lnTo>
                    <a:pt x="1198" y="1845"/>
                  </a:lnTo>
                  <a:lnTo>
                    <a:pt x="1192" y="1860"/>
                  </a:lnTo>
                  <a:lnTo>
                    <a:pt x="1229" y="1868"/>
                  </a:lnTo>
                  <a:lnTo>
                    <a:pt x="1239" y="1886"/>
                  </a:lnTo>
                  <a:lnTo>
                    <a:pt x="1306" y="1819"/>
                  </a:lnTo>
                  <a:lnTo>
                    <a:pt x="1304" y="1785"/>
                  </a:lnTo>
                  <a:lnTo>
                    <a:pt x="1324" y="1713"/>
                  </a:lnTo>
                  <a:lnTo>
                    <a:pt x="1332" y="1705"/>
                  </a:lnTo>
                  <a:lnTo>
                    <a:pt x="1353" y="1707"/>
                  </a:lnTo>
                  <a:lnTo>
                    <a:pt x="1376" y="1676"/>
                  </a:lnTo>
                  <a:lnTo>
                    <a:pt x="1389" y="1669"/>
                  </a:lnTo>
                  <a:lnTo>
                    <a:pt x="1417" y="1661"/>
                  </a:lnTo>
                  <a:lnTo>
                    <a:pt x="1433" y="1651"/>
                  </a:lnTo>
                  <a:lnTo>
                    <a:pt x="1446" y="1622"/>
                  </a:lnTo>
                  <a:lnTo>
                    <a:pt x="1472" y="1609"/>
                  </a:lnTo>
                  <a:lnTo>
                    <a:pt x="1505" y="1573"/>
                  </a:lnTo>
                  <a:lnTo>
                    <a:pt x="1505" y="1563"/>
                  </a:lnTo>
                  <a:lnTo>
                    <a:pt x="1658" y="1400"/>
                  </a:lnTo>
                  <a:lnTo>
                    <a:pt x="1681" y="1348"/>
                  </a:lnTo>
                  <a:lnTo>
                    <a:pt x="1684" y="1317"/>
                  </a:lnTo>
                  <a:lnTo>
                    <a:pt x="1712" y="1291"/>
                  </a:lnTo>
                  <a:lnTo>
                    <a:pt x="1712" y="1273"/>
                  </a:lnTo>
                  <a:lnTo>
                    <a:pt x="1728" y="1242"/>
                  </a:lnTo>
                  <a:lnTo>
                    <a:pt x="1720" y="1234"/>
                  </a:lnTo>
                  <a:lnTo>
                    <a:pt x="1705" y="1200"/>
                  </a:lnTo>
                  <a:lnTo>
                    <a:pt x="1671" y="1195"/>
                  </a:lnTo>
                  <a:lnTo>
                    <a:pt x="1666" y="1182"/>
                  </a:lnTo>
                  <a:lnTo>
                    <a:pt x="1593" y="1167"/>
                  </a:lnTo>
                  <a:lnTo>
                    <a:pt x="1575" y="1151"/>
                  </a:lnTo>
                  <a:lnTo>
                    <a:pt x="1516" y="1138"/>
                  </a:lnTo>
                  <a:lnTo>
                    <a:pt x="1526" y="1102"/>
                  </a:lnTo>
                  <a:lnTo>
                    <a:pt x="1521" y="1102"/>
                  </a:lnTo>
                  <a:lnTo>
                    <a:pt x="1521" y="1097"/>
                  </a:lnTo>
                  <a:lnTo>
                    <a:pt x="1482" y="1094"/>
                  </a:lnTo>
                  <a:lnTo>
                    <a:pt x="1464" y="1079"/>
                  </a:lnTo>
                  <a:lnTo>
                    <a:pt x="1430" y="1066"/>
                  </a:lnTo>
                  <a:lnTo>
                    <a:pt x="1415" y="1045"/>
                  </a:lnTo>
                  <a:lnTo>
                    <a:pt x="1371" y="1019"/>
                  </a:lnTo>
                  <a:lnTo>
                    <a:pt x="1358" y="1006"/>
                  </a:lnTo>
                  <a:lnTo>
                    <a:pt x="1345" y="1001"/>
                  </a:lnTo>
                  <a:lnTo>
                    <a:pt x="1337" y="996"/>
                  </a:lnTo>
                  <a:lnTo>
                    <a:pt x="1322" y="993"/>
                  </a:lnTo>
                  <a:lnTo>
                    <a:pt x="1283" y="973"/>
                  </a:lnTo>
                  <a:lnTo>
                    <a:pt x="1280" y="978"/>
                  </a:lnTo>
                  <a:lnTo>
                    <a:pt x="1247" y="975"/>
                  </a:lnTo>
                  <a:lnTo>
                    <a:pt x="1216" y="986"/>
                  </a:lnTo>
                  <a:lnTo>
                    <a:pt x="1216" y="996"/>
                  </a:lnTo>
                  <a:lnTo>
                    <a:pt x="1151" y="1045"/>
                  </a:lnTo>
                  <a:lnTo>
                    <a:pt x="1135" y="1045"/>
                  </a:lnTo>
                  <a:lnTo>
                    <a:pt x="1128" y="1037"/>
                  </a:lnTo>
                  <a:lnTo>
                    <a:pt x="1102" y="1030"/>
                  </a:lnTo>
                  <a:lnTo>
                    <a:pt x="1066" y="975"/>
                  </a:lnTo>
                  <a:lnTo>
                    <a:pt x="1094" y="937"/>
                  </a:lnTo>
                  <a:lnTo>
                    <a:pt x="967" y="952"/>
                  </a:lnTo>
                  <a:lnTo>
                    <a:pt x="947" y="942"/>
                  </a:lnTo>
                  <a:lnTo>
                    <a:pt x="1047" y="905"/>
                  </a:lnTo>
                  <a:lnTo>
                    <a:pt x="1063" y="877"/>
                  </a:lnTo>
                  <a:lnTo>
                    <a:pt x="1011" y="859"/>
                  </a:lnTo>
                  <a:lnTo>
                    <a:pt x="921" y="877"/>
                  </a:lnTo>
                  <a:lnTo>
                    <a:pt x="900" y="841"/>
                  </a:lnTo>
                  <a:lnTo>
                    <a:pt x="916" y="771"/>
                  </a:lnTo>
                  <a:lnTo>
                    <a:pt x="936" y="761"/>
                  </a:lnTo>
                  <a:lnTo>
                    <a:pt x="1014" y="758"/>
                  </a:lnTo>
                  <a:lnTo>
                    <a:pt x="1032" y="737"/>
                  </a:lnTo>
                  <a:lnTo>
                    <a:pt x="1055" y="730"/>
                  </a:lnTo>
                  <a:lnTo>
                    <a:pt x="1071" y="761"/>
                  </a:lnTo>
                  <a:lnTo>
                    <a:pt x="1086" y="755"/>
                  </a:lnTo>
                  <a:lnTo>
                    <a:pt x="1110" y="797"/>
                  </a:lnTo>
                  <a:lnTo>
                    <a:pt x="1143" y="830"/>
                  </a:lnTo>
                  <a:lnTo>
                    <a:pt x="1148" y="820"/>
                  </a:lnTo>
                  <a:lnTo>
                    <a:pt x="1138" y="815"/>
                  </a:lnTo>
                  <a:lnTo>
                    <a:pt x="1120" y="724"/>
                  </a:lnTo>
                  <a:lnTo>
                    <a:pt x="1159" y="696"/>
                  </a:lnTo>
                  <a:lnTo>
                    <a:pt x="1172" y="665"/>
                  </a:lnTo>
                  <a:lnTo>
                    <a:pt x="1164" y="639"/>
                  </a:lnTo>
                  <a:lnTo>
                    <a:pt x="1169" y="631"/>
                  </a:lnTo>
                  <a:lnTo>
                    <a:pt x="1182" y="631"/>
                  </a:lnTo>
                  <a:lnTo>
                    <a:pt x="1179" y="611"/>
                  </a:lnTo>
                  <a:lnTo>
                    <a:pt x="1218" y="605"/>
                  </a:lnTo>
                  <a:lnTo>
                    <a:pt x="1223" y="580"/>
                  </a:lnTo>
                  <a:lnTo>
                    <a:pt x="1254" y="577"/>
                  </a:lnTo>
                  <a:lnTo>
                    <a:pt x="1270" y="533"/>
                  </a:lnTo>
                  <a:lnTo>
                    <a:pt x="1332" y="536"/>
                  </a:lnTo>
                  <a:lnTo>
                    <a:pt x="1348" y="520"/>
                  </a:lnTo>
                  <a:lnTo>
                    <a:pt x="1389" y="492"/>
                  </a:lnTo>
                  <a:lnTo>
                    <a:pt x="1345" y="486"/>
                  </a:lnTo>
                  <a:lnTo>
                    <a:pt x="1327" y="471"/>
                  </a:lnTo>
                  <a:lnTo>
                    <a:pt x="1335" y="448"/>
                  </a:lnTo>
                  <a:lnTo>
                    <a:pt x="1275" y="455"/>
                  </a:lnTo>
                  <a:lnTo>
                    <a:pt x="1283" y="432"/>
                  </a:lnTo>
                  <a:lnTo>
                    <a:pt x="1293" y="432"/>
                  </a:lnTo>
                  <a:lnTo>
                    <a:pt x="1309" y="419"/>
                  </a:lnTo>
                  <a:lnTo>
                    <a:pt x="1404" y="417"/>
                  </a:lnTo>
                  <a:lnTo>
                    <a:pt x="1448" y="383"/>
                  </a:lnTo>
                  <a:lnTo>
                    <a:pt x="1467" y="354"/>
                  </a:lnTo>
                  <a:lnTo>
                    <a:pt x="1423" y="357"/>
                  </a:lnTo>
                  <a:lnTo>
                    <a:pt x="1415" y="352"/>
                  </a:lnTo>
                  <a:lnTo>
                    <a:pt x="1423" y="344"/>
                  </a:lnTo>
                  <a:lnTo>
                    <a:pt x="1404" y="336"/>
                  </a:lnTo>
                  <a:lnTo>
                    <a:pt x="1379" y="316"/>
                  </a:lnTo>
                  <a:lnTo>
                    <a:pt x="1368" y="295"/>
                  </a:lnTo>
                  <a:lnTo>
                    <a:pt x="1345" y="274"/>
                  </a:lnTo>
                  <a:lnTo>
                    <a:pt x="1342" y="285"/>
                  </a:lnTo>
                  <a:lnTo>
                    <a:pt x="1342" y="287"/>
                  </a:lnTo>
                  <a:lnTo>
                    <a:pt x="1350" y="285"/>
                  </a:lnTo>
                  <a:lnTo>
                    <a:pt x="1342" y="298"/>
                  </a:lnTo>
                  <a:lnTo>
                    <a:pt x="1329" y="285"/>
                  </a:lnTo>
                  <a:lnTo>
                    <a:pt x="1340" y="264"/>
                  </a:lnTo>
                  <a:lnTo>
                    <a:pt x="1332" y="251"/>
                  </a:lnTo>
                  <a:lnTo>
                    <a:pt x="1304" y="274"/>
                  </a:lnTo>
                  <a:lnTo>
                    <a:pt x="1273" y="238"/>
                  </a:lnTo>
                  <a:lnTo>
                    <a:pt x="1267" y="238"/>
                  </a:lnTo>
                  <a:lnTo>
                    <a:pt x="1265" y="220"/>
                  </a:lnTo>
                  <a:lnTo>
                    <a:pt x="1229" y="202"/>
                  </a:lnTo>
                  <a:lnTo>
                    <a:pt x="1174" y="210"/>
                  </a:lnTo>
                  <a:lnTo>
                    <a:pt x="1151" y="409"/>
                  </a:lnTo>
                  <a:lnTo>
                    <a:pt x="1128" y="411"/>
                  </a:lnTo>
                  <a:lnTo>
                    <a:pt x="1120" y="401"/>
                  </a:lnTo>
                  <a:lnTo>
                    <a:pt x="1107" y="354"/>
                  </a:lnTo>
                  <a:lnTo>
                    <a:pt x="1073" y="354"/>
                  </a:lnTo>
                  <a:lnTo>
                    <a:pt x="1037" y="342"/>
                  </a:lnTo>
                  <a:lnTo>
                    <a:pt x="993" y="305"/>
                  </a:lnTo>
                  <a:lnTo>
                    <a:pt x="965" y="295"/>
                  </a:lnTo>
                  <a:lnTo>
                    <a:pt x="970" y="279"/>
                  </a:lnTo>
                  <a:lnTo>
                    <a:pt x="949" y="274"/>
                  </a:lnTo>
                  <a:lnTo>
                    <a:pt x="939" y="256"/>
                  </a:lnTo>
                  <a:lnTo>
                    <a:pt x="959" y="228"/>
                  </a:lnTo>
                  <a:lnTo>
                    <a:pt x="970" y="194"/>
                  </a:lnTo>
                  <a:lnTo>
                    <a:pt x="1022" y="186"/>
                  </a:lnTo>
                  <a:lnTo>
                    <a:pt x="1019" y="163"/>
                  </a:lnTo>
                  <a:lnTo>
                    <a:pt x="1040" y="137"/>
                  </a:lnTo>
                  <a:lnTo>
                    <a:pt x="1050" y="109"/>
                  </a:lnTo>
                  <a:lnTo>
                    <a:pt x="1110" y="109"/>
                  </a:lnTo>
                  <a:lnTo>
                    <a:pt x="1125" y="83"/>
                  </a:lnTo>
                  <a:lnTo>
                    <a:pt x="1104" y="54"/>
                  </a:lnTo>
                  <a:lnTo>
                    <a:pt x="1055" y="65"/>
                  </a:lnTo>
                  <a:lnTo>
                    <a:pt x="1060" y="85"/>
                  </a:lnTo>
                  <a:lnTo>
                    <a:pt x="1032" y="91"/>
                  </a:lnTo>
                  <a:lnTo>
                    <a:pt x="1027" y="83"/>
                  </a:lnTo>
                  <a:lnTo>
                    <a:pt x="1042" y="57"/>
                  </a:lnTo>
                  <a:lnTo>
                    <a:pt x="1016" y="49"/>
                  </a:lnTo>
                  <a:lnTo>
                    <a:pt x="1016" y="47"/>
                  </a:lnTo>
                  <a:lnTo>
                    <a:pt x="1001" y="52"/>
                  </a:lnTo>
                  <a:lnTo>
                    <a:pt x="991" y="52"/>
                  </a:lnTo>
                  <a:lnTo>
                    <a:pt x="985" y="31"/>
                  </a:lnTo>
                  <a:lnTo>
                    <a:pt x="980" y="23"/>
                  </a:lnTo>
                  <a:lnTo>
                    <a:pt x="980" y="5"/>
                  </a:lnTo>
                  <a:lnTo>
                    <a:pt x="965" y="16"/>
                  </a:lnTo>
                  <a:lnTo>
                    <a:pt x="962" y="0"/>
                  </a:lnTo>
                  <a:lnTo>
                    <a:pt x="944" y="3"/>
                  </a:lnTo>
                  <a:lnTo>
                    <a:pt x="934" y="5"/>
                  </a:lnTo>
                  <a:lnTo>
                    <a:pt x="921" y="31"/>
                  </a:lnTo>
                  <a:lnTo>
                    <a:pt x="926" y="36"/>
                  </a:lnTo>
                  <a:lnTo>
                    <a:pt x="926" y="41"/>
                  </a:lnTo>
                  <a:lnTo>
                    <a:pt x="954" y="49"/>
                  </a:lnTo>
                  <a:lnTo>
                    <a:pt x="957" y="67"/>
                  </a:lnTo>
                  <a:lnTo>
                    <a:pt x="936" y="93"/>
                  </a:lnTo>
                  <a:lnTo>
                    <a:pt x="921" y="96"/>
                  </a:lnTo>
                  <a:lnTo>
                    <a:pt x="892" y="78"/>
                  </a:lnTo>
                  <a:lnTo>
                    <a:pt x="890" y="85"/>
                  </a:lnTo>
                  <a:lnTo>
                    <a:pt x="843" y="91"/>
                  </a:lnTo>
                  <a:lnTo>
                    <a:pt x="815" y="70"/>
                  </a:lnTo>
                  <a:lnTo>
                    <a:pt x="776" y="80"/>
                  </a:lnTo>
                  <a:lnTo>
                    <a:pt x="765" y="129"/>
                  </a:lnTo>
                  <a:lnTo>
                    <a:pt x="753" y="132"/>
                  </a:lnTo>
                  <a:lnTo>
                    <a:pt x="729" y="88"/>
                  </a:lnTo>
                  <a:lnTo>
                    <a:pt x="678" y="88"/>
                  </a:lnTo>
                  <a:lnTo>
                    <a:pt x="685" y="70"/>
                  </a:lnTo>
                  <a:lnTo>
                    <a:pt x="639" y="60"/>
                  </a:lnTo>
                  <a:lnTo>
                    <a:pt x="634" y="57"/>
                  </a:lnTo>
                  <a:lnTo>
                    <a:pt x="559" y="34"/>
                  </a:lnTo>
                  <a:lnTo>
                    <a:pt x="525" y="39"/>
                  </a:lnTo>
                  <a:lnTo>
                    <a:pt x="515" y="16"/>
                  </a:lnTo>
                  <a:lnTo>
                    <a:pt x="440" y="47"/>
                  </a:lnTo>
                  <a:lnTo>
                    <a:pt x="370" y="44"/>
                  </a:lnTo>
                  <a:lnTo>
                    <a:pt x="359" y="49"/>
                  </a:lnTo>
                  <a:lnTo>
                    <a:pt x="186" y="8"/>
                  </a:lnTo>
                  <a:lnTo>
                    <a:pt x="186" y="5"/>
                  </a:lnTo>
                  <a:lnTo>
                    <a:pt x="181" y="3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274" y="2280"/>
              <a:ext cx="2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203" y="1519"/>
              <a:ext cx="1728" cy="1886"/>
            </a:xfrm>
            <a:custGeom>
              <a:avLst/>
              <a:gdLst/>
              <a:ahLst/>
              <a:cxnLst>
                <a:cxn ang="0">
                  <a:pos x="18" y="80"/>
                </a:cxn>
                <a:cxn ang="0">
                  <a:pos x="7" y="122"/>
                </a:cxn>
                <a:cxn ang="0">
                  <a:pos x="72" y="160"/>
                </a:cxn>
                <a:cxn ang="0">
                  <a:pos x="33" y="264"/>
                </a:cxn>
                <a:cxn ang="0">
                  <a:pos x="90" y="266"/>
                </a:cxn>
                <a:cxn ang="0">
                  <a:pos x="75" y="313"/>
                </a:cxn>
                <a:cxn ang="0">
                  <a:pos x="225" y="228"/>
                </a:cxn>
                <a:cxn ang="0">
                  <a:pos x="240" y="230"/>
                </a:cxn>
                <a:cxn ang="0">
                  <a:pos x="333" y="248"/>
                </a:cxn>
                <a:cxn ang="0">
                  <a:pos x="432" y="316"/>
                </a:cxn>
                <a:cxn ang="0">
                  <a:pos x="556" y="445"/>
                </a:cxn>
                <a:cxn ang="0">
                  <a:pos x="556" y="559"/>
                </a:cxn>
                <a:cxn ang="0">
                  <a:pos x="706" y="805"/>
                </a:cxn>
                <a:cxn ang="0">
                  <a:pos x="714" y="786"/>
                </a:cxn>
                <a:cxn ang="0">
                  <a:pos x="799" y="874"/>
                </a:cxn>
                <a:cxn ang="0">
                  <a:pos x="872" y="918"/>
                </a:cxn>
                <a:cxn ang="0">
                  <a:pos x="1143" y="1094"/>
                </a:cxn>
                <a:cxn ang="0">
                  <a:pos x="1110" y="1146"/>
                </a:cxn>
                <a:cxn ang="0">
                  <a:pos x="1154" y="1294"/>
                </a:cxn>
                <a:cxn ang="0">
                  <a:pos x="1241" y="1519"/>
                </a:cxn>
                <a:cxn ang="0">
                  <a:pos x="1198" y="1795"/>
                </a:cxn>
                <a:cxn ang="0">
                  <a:pos x="1239" y="1886"/>
                </a:cxn>
                <a:cxn ang="0">
                  <a:pos x="1353" y="1707"/>
                </a:cxn>
                <a:cxn ang="0">
                  <a:pos x="1446" y="1622"/>
                </a:cxn>
                <a:cxn ang="0">
                  <a:pos x="1681" y="1348"/>
                </a:cxn>
                <a:cxn ang="0">
                  <a:pos x="1720" y="1234"/>
                </a:cxn>
                <a:cxn ang="0">
                  <a:pos x="1575" y="1151"/>
                </a:cxn>
                <a:cxn ang="0">
                  <a:pos x="1482" y="1094"/>
                </a:cxn>
                <a:cxn ang="0">
                  <a:pos x="1358" y="1006"/>
                </a:cxn>
                <a:cxn ang="0">
                  <a:pos x="1280" y="978"/>
                </a:cxn>
                <a:cxn ang="0">
                  <a:pos x="1135" y="1045"/>
                </a:cxn>
                <a:cxn ang="0">
                  <a:pos x="967" y="952"/>
                </a:cxn>
                <a:cxn ang="0">
                  <a:pos x="921" y="877"/>
                </a:cxn>
                <a:cxn ang="0">
                  <a:pos x="1032" y="737"/>
                </a:cxn>
                <a:cxn ang="0">
                  <a:pos x="1143" y="830"/>
                </a:cxn>
                <a:cxn ang="0">
                  <a:pos x="1172" y="665"/>
                </a:cxn>
                <a:cxn ang="0">
                  <a:pos x="1218" y="605"/>
                </a:cxn>
                <a:cxn ang="0">
                  <a:pos x="1348" y="520"/>
                </a:cxn>
                <a:cxn ang="0">
                  <a:pos x="1275" y="455"/>
                </a:cxn>
                <a:cxn ang="0">
                  <a:pos x="1448" y="383"/>
                </a:cxn>
                <a:cxn ang="0">
                  <a:pos x="1404" y="336"/>
                </a:cxn>
                <a:cxn ang="0">
                  <a:pos x="1342" y="287"/>
                </a:cxn>
                <a:cxn ang="0">
                  <a:pos x="1332" y="251"/>
                </a:cxn>
                <a:cxn ang="0">
                  <a:pos x="1229" y="202"/>
                </a:cxn>
                <a:cxn ang="0">
                  <a:pos x="1107" y="354"/>
                </a:cxn>
                <a:cxn ang="0">
                  <a:pos x="970" y="279"/>
                </a:cxn>
                <a:cxn ang="0">
                  <a:pos x="1022" y="186"/>
                </a:cxn>
                <a:cxn ang="0">
                  <a:pos x="1125" y="83"/>
                </a:cxn>
                <a:cxn ang="0">
                  <a:pos x="1027" y="83"/>
                </a:cxn>
                <a:cxn ang="0">
                  <a:pos x="991" y="52"/>
                </a:cxn>
                <a:cxn ang="0">
                  <a:pos x="962" y="0"/>
                </a:cxn>
                <a:cxn ang="0">
                  <a:pos x="926" y="41"/>
                </a:cxn>
                <a:cxn ang="0">
                  <a:pos x="892" y="78"/>
                </a:cxn>
                <a:cxn ang="0">
                  <a:pos x="765" y="129"/>
                </a:cxn>
                <a:cxn ang="0">
                  <a:pos x="639" y="60"/>
                </a:cxn>
                <a:cxn ang="0">
                  <a:pos x="440" y="47"/>
                </a:cxn>
                <a:cxn ang="0">
                  <a:pos x="181" y="3"/>
                </a:cxn>
              </a:cxnLst>
              <a:rect l="0" t="0" r="r" b="b"/>
              <a:pathLst>
                <a:path w="1728" h="1886">
                  <a:moveTo>
                    <a:pt x="181" y="0"/>
                  </a:moveTo>
                  <a:lnTo>
                    <a:pt x="98" y="10"/>
                  </a:lnTo>
                  <a:lnTo>
                    <a:pt x="70" y="36"/>
                  </a:lnTo>
                  <a:lnTo>
                    <a:pt x="64" y="47"/>
                  </a:lnTo>
                  <a:lnTo>
                    <a:pt x="18" y="80"/>
                  </a:lnTo>
                  <a:lnTo>
                    <a:pt x="18" y="85"/>
                  </a:lnTo>
                  <a:lnTo>
                    <a:pt x="41" y="101"/>
                  </a:lnTo>
                  <a:lnTo>
                    <a:pt x="82" y="114"/>
                  </a:lnTo>
                  <a:lnTo>
                    <a:pt x="85" y="132"/>
                  </a:lnTo>
                  <a:lnTo>
                    <a:pt x="7" y="122"/>
                  </a:lnTo>
                  <a:lnTo>
                    <a:pt x="0" y="137"/>
                  </a:lnTo>
                  <a:lnTo>
                    <a:pt x="20" y="158"/>
                  </a:lnTo>
                  <a:lnTo>
                    <a:pt x="51" y="158"/>
                  </a:lnTo>
                  <a:lnTo>
                    <a:pt x="62" y="140"/>
                  </a:lnTo>
                  <a:lnTo>
                    <a:pt x="72" y="160"/>
                  </a:lnTo>
                  <a:lnTo>
                    <a:pt x="67" y="163"/>
                  </a:lnTo>
                  <a:lnTo>
                    <a:pt x="31" y="204"/>
                  </a:lnTo>
                  <a:lnTo>
                    <a:pt x="20" y="235"/>
                  </a:lnTo>
                  <a:lnTo>
                    <a:pt x="26" y="241"/>
                  </a:lnTo>
                  <a:lnTo>
                    <a:pt x="33" y="264"/>
                  </a:lnTo>
                  <a:lnTo>
                    <a:pt x="51" y="261"/>
                  </a:lnTo>
                  <a:lnTo>
                    <a:pt x="49" y="246"/>
                  </a:lnTo>
                  <a:lnTo>
                    <a:pt x="59" y="246"/>
                  </a:lnTo>
                  <a:lnTo>
                    <a:pt x="64" y="261"/>
                  </a:lnTo>
                  <a:lnTo>
                    <a:pt x="90" y="266"/>
                  </a:lnTo>
                  <a:lnTo>
                    <a:pt x="119" y="279"/>
                  </a:lnTo>
                  <a:lnTo>
                    <a:pt x="95" y="295"/>
                  </a:lnTo>
                  <a:lnTo>
                    <a:pt x="95" y="300"/>
                  </a:lnTo>
                  <a:lnTo>
                    <a:pt x="77" y="300"/>
                  </a:lnTo>
                  <a:lnTo>
                    <a:pt x="75" y="313"/>
                  </a:lnTo>
                  <a:lnTo>
                    <a:pt x="41" y="344"/>
                  </a:lnTo>
                  <a:lnTo>
                    <a:pt x="124" y="305"/>
                  </a:lnTo>
                  <a:lnTo>
                    <a:pt x="132" y="292"/>
                  </a:lnTo>
                  <a:lnTo>
                    <a:pt x="220" y="215"/>
                  </a:lnTo>
                  <a:lnTo>
                    <a:pt x="225" y="228"/>
                  </a:lnTo>
                  <a:lnTo>
                    <a:pt x="196" y="259"/>
                  </a:lnTo>
                  <a:lnTo>
                    <a:pt x="202" y="274"/>
                  </a:lnTo>
                  <a:lnTo>
                    <a:pt x="222" y="266"/>
                  </a:lnTo>
                  <a:lnTo>
                    <a:pt x="240" y="243"/>
                  </a:lnTo>
                  <a:lnTo>
                    <a:pt x="240" y="230"/>
                  </a:lnTo>
                  <a:lnTo>
                    <a:pt x="256" y="210"/>
                  </a:lnTo>
                  <a:lnTo>
                    <a:pt x="264" y="241"/>
                  </a:lnTo>
                  <a:lnTo>
                    <a:pt x="279" y="254"/>
                  </a:lnTo>
                  <a:lnTo>
                    <a:pt x="328" y="254"/>
                  </a:lnTo>
                  <a:lnTo>
                    <a:pt x="333" y="248"/>
                  </a:lnTo>
                  <a:lnTo>
                    <a:pt x="367" y="259"/>
                  </a:lnTo>
                  <a:lnTo>
                    <a:pt x="390" y="292"/>
                  </a:lnTo>
                  <a:lnTo>
                    <a:pt x="427" y="290"/>
                  </a:lnTo>
                  <a:lnTo>
                    <a:pt x="434" y="316"/>
                  </a:lnTo>
                  <a:lnTo>
                    <a:pt x="432" y="316"/>
                  </a:lnTo>
                  <a:lnTo>
                    <a:pt x="429" y="326"/>
                  </a:lnTo>
                  <a:lnTo>
                    <a:pt x="455" y="339"/>
                  </a:lnTo>
                  <a:lnTo>
                    <a:pt x="476" y="375"/>
                  </a:lnTo>
                  <a:lnTo>
                    <a:pt x="546" y="427"/>
                  </a:lnTo>
                  <a:lnTo>
                    <a:pt x="556" y="445"/>
                  </a:lnTo>
                  <a:lnTo>
                    <a:pt x="553" y="455"/>
                  </a:lnTo>
                  <a:lnTo>
                    <a:pt x="512" y="424"/>
                  </a:lnTo>
                  <a:lnTo>
                    <a:pt x="507" y="427"/>
                  </a:lnTo>
                  <a:lnTo>
                    <a:pt x="561" y="492"/>
                  </a:lnTo>
                  <a:lnTo>
                    <a:pt x="556" y="559"/>
                  </a:lnTo>
                  <a:lnTo>
                    <a:pt x="569" y="582"/>
                  </a:lnTo>
                  <a:lnTo>
                    <a:pt x="569" y="624"/>
                  </a:lnTo>
                  <a:lnTo>
                    <a:pt x="587" y="655"/>
                  </a:lnTo>
                  <a:lnTo>
                    <a:pt x="646" y="709"/>
                  </a:lnTo>
                  <a:lnTo>
                    <a:pt x="706" y="805"/>
                  </a:lnTo>
                  <a:lnTo>
                    <a:pt x="753" y="825"/>
                  </a:lnTo>
                  <a:lnTo>
                    <a:pt x="758" y="818"/>
                  </a:lnTo>
                  <a:lnTo>
                    <a:pt x="750" y="818"/>
                  </a:lnTo>
                  <a:lnTo>
                    <a:pt x="721" y="789"/>
                  </a:lnTo>
                  <a:lnTo>
                    <a:pt x="714" y="786"/>
                  </a:lnTo>
                  <a:lnTo>
                    <a:pt x="693" y="730"/>
                  </a:lnTo>
                  <a:lnTo>
                    <a:pt x="696" y="724"/>
                  </a:lnTo>
                  <a:lnTo>
                    <a:pt x="724" y="774"/>
                  </a:lnTo>
                  <a:lnTo>
                    <a:pt x="773" y="823"/>
                  </a:lnTo>
                  <a:lnTo>
                    <a:pt x="799" y="874"/>
                  </a:lnTo>
                  <a:lnTo>
                    <a:pt x="802" y="872"/>
                  </a:lnTo>
                  <a:lnTo>
                    <a:pt x="802" y="890"/>
                  </a:lnTo>
                  <a:lnTo>
                    <a:pt x="838" y="898"/>
                  </a:lnTo>
                  <a:lnTo>
                    <a:pt x="853" y="918"/>
                  </a:lnTo>
                  <a:lnTo>
                    <a:pt x="872" y="918"/>
                  </a:lnTo>
                  <a:lnTo>
                    <a:pt x="980" y="975"/>
                  </a:lnTo>
                  <a:lnTo>
                    <a:pt x="1019" y="973"/>
                  </a:lnTo>
                  <a:lnTo>
                    <a:pt x="1125" y="1061"/>
                  </a:lnTo>
                  <a:lnTo>
                    <a:pt x="1148" y="1094"/>
                  </a:lnTo>
                  <a:lnTo>
                    <a:pt x="1143" y="1094"/>
                  </a:lnTo>
                  <a:lnTo>
                    <a:pt x="1128" y="1120"/>
                  </a:lnTo>
                  <a:lnTo>
                    <a:pt x="1125" y="1138"/>
                  </a:lnTo>
                  <a:lnTo>
                    <a:pt x="1115" y="1141"/>
                  </a:lnTo>
                  <a:lnTo>
                    <a:pt x="1115" y="1146"/>
                  </a:lnTo>
                  <a:lnTo>
                    <a:pt x="1110" y="1146"/>
                  </a:lnTo>
                  <a:lnTo>
                    <a:pt x="1122" y="1175"/>
                  </a:lnTo>
                  <a:lnTo>
                    <a:pt x="1110" y="1211"/>
                  </a:lnTo>
                  <a:lnTo>
                    <a:pt x="1110" y="1226"/>
                  </a:lnTo>
                  <a:lnTo>
                    <a:pt x="1125" y="1275"/>
                  </a:lnTo>
                  <a:lnTo>
                    <a:pt x="1154" y="1294"/>
                  </a:lnTo>
                  <a:lnTo>
                    <a:pt x="1249" y="1394"/>
                  </a:lnTo>
                  <a:lnTo>
                    <a:pt x="1247" y="1436"/>
                  </a:lnTo>
                  <a:lnTo>
                    <a:pt x="1257" y="1459"/>
                  </a:lnTo>
                  <a:lnTo>
                    <a:pt x="1252" y="1511"/>
                  </a:lnTo>
                  <a:lnTo>
                    <a:pt x="1241" y="1519"/>
                  </a:lnTo>
                  <a:lnTo>
                    <a:pt x="1231" y="1586"/>
                  </a:lnTo>
                  <a:lnTo>
                    <a:pt x="1221" y="1596"/>
                  </a:lnTo>
                  <a:lnTo>
                    <a:pt x="1221" y="1643"/>
                  </a:lnTo>
                  <a:lnTo>
                    <a:pt x="1205" y="1682"/>
                  </a:lnTo>
                  <a:lnTo>
                    <a:pt x="1198" y="1795"/>
                  </a:lnTo>
                  <a:lnTo>
                    <a:pt x="1192" y="1803"/>
                  </a:lnTo>
                  <a:lnTo>
                    <a:pt x="1198" y="1845"/>
                  </a:lnTo>
                  <a:lnTo>
                    <a:pt x="1192" y="1860"/>
                  </a:lnTo>
                  <a:lnTo>
                    <a:pt x="1229" y="1868"/>
                  </a:lnTo>
                  <a:lnTo>
                    <a:pt x="1239" y="1886"/>
                  </a:lnTo>
                  <a:lnTo>
                    <a:pt x="1306" y="1819"/>
                  </a:lnTo>
                  <a:lnTo>
                    <a:pt x="1304" y="1785"/>
                  </a:lnTo>
                  <a:lnTo>
                    <a:pt x="1324" y="1713"/>
                  </a:lnTo>
                  <a:lnTo>
                    <a:pt x="1332" y="1705"/>
                  </a:lnTo>
                  <a:lnTo>
                    <a:pt x="1353" y="1707"/>
                  </a:lnTo>
                  <a:lnTo>
                    <a:pt x="1376" y="1676"/>
                  </a:lnTo>
                  <a:lnTo>
                    <a:pt x="1389" y="1669"/>
                  </a:lnTo>
                  <a:lnTo>
                    <a:pt x="1417" y="1661"/>
                  </a:lnTo>
                  <a:lnTo>
                    <a:pt x="1433" y="1651"/>
                  </a:lnTo>
                  <a:lnTo>
                    <a:pt x="1446" y="1622"/>
                  </a:lnTo>
                  <a:lnTo>
                    <a:pt x="1472" y="1609"/>
                  </a:lnTo>
                  <a:lnTo>
                    <a:pt x="1505" y="1573"/>
                  </a:lnTo>
                  <a:lnTo>
                    <a:pt x="1505" y="1563"/>
                  </a:lnTo>
                  <a:lnTo>
                    <a:pt x="1658" y="1400"/>
                  </a:lnTo>
                  <a:lnTo>
                    <a:pt x="1681" y="1348"/>
                  </a:lnTo>
                  <a:lnTo>
                    <a:pt x="1684" y="1317"/>
                  </a:lnTo>
                  <a:lnTo>
                    <a:pt x="1712" y="1291"/>
                  </a:lnTo>
                  <a:lnTo>
                    <a:pt x="1712" y="1273"/>
                  </a:lnTo>
                  <a:lnTo>
                    <a:pt x="1728" y="1242"/>
                  </a:lnTo>
                  <a:lnTo>
                    <a:pt x="1720" y="1234"/>
                  </a:lnTo>
                  <a:lnTo>
                    <a:pt x="1705" y="1200"/>
                  </a:lnTo>
                  <a:lnTo>
                    <a:pt x="1671" y="1195"/>
                  </a:lnTo>
                  <a:lnTo>
                    <a:pt x="1666" y="1182"/>
                  </a:lnTo>
                  <a:lnTo>
                    <a:pt x="1593" y="1167"/>
                  </a:lnTo>
                  <a:lnTo>
                    <a:pt x="1575" y="1151"/>
                  </a:lnTo>
                  <a:lnTo>
                    <a:pt x="1516" y="1138"/>
                  </a:lnTo>
                  <a:lnTo>
                    <a:pt x="1526" y="1102"/>
                  </a:lnTo>
                  <a:lnTo>
                    <a:pt x="1521" y="1102"/>
                  </a:lnTo>
                  <a:lnTo>
                    <a:pt x="1521" y="1097"/>
                  </a:lnTo>
                  <a:lnTo>
                    <a:pt x="1482" y="1094"/>
                  </a:lnTo>
                  <a:lnTo>
                    <a:pt x="1464" y="1079"/>
                  </a:lnTo>
                  <a:lnTo>
                    <a:pt x="1430" y="1066"/>
                  </a:lnTo>
                  <a:lnTo>
                    <a:pt x="1415" y="1045"/>
                  </a:lnTo>
                  <a:lnTo>
                    <a:pt x="1371" y="1019"/>
                  </a:lnTo>
                  <a:lnTo>
                    <a:pt x="1358" y="1006"/>
                  </a:lnTo>
                  <a:lnTo>
                    <a:pt x="1345" y="1001"/>
                  </a:lnTo>
                  <a:lnTo>
                    <a:pt x="1337" y="996"/>
                  </a:lnTo>
                  <a:lnTo>
                    <a:pt x="1322" y="993"/>
                  </a:lnTo>
                  <a:lnTo>
                    <a:pt x="1283" y="973"/>
                  </a:lnTo>
                  <a:lnTo>
                    <a:pt x="1280" y="978"/>
                  </a:lnTo>
                  <a:lnTo>
                    <a:pt x="1247" y="975"/>
                  </a:lnTo>
                  <a:lnTo>
                    <a:pt x="1216" y="986"/>
                  </a:lnTo>
                  <a:lnTo>
                    <a:pt x="1216" y="996"/>
                  </a:lnTo>
                  <a:lnTo>
                    <a:pt x="1151" y="1045"/>
                  </a:lnTo>
                  <a:lnTo>
                    <a:pt x="1135" y="1045"/>
                  </a:lnTo>
                  <a:lnTo>
                    <a:pt x="1128" y="1037"/>
                  </a:lnTo>
                  <a:lnTo>
                    <a:pt x="1102" y="1030"/>
                  </a:lnTo>
                  <a:lnTo>
                    <a:pt x="1066" y="975"/>
                  </a:lnTo>
                  <a:lnTo>
                    <a:pt x="1094" y="937"/>
                  </a:lnTo>
                  <a:lnTo>
                    <a:pt x="967" y="952"/>
                  </a:lnTo>
                  <a:lnTo>
                    <a:pt x="947" y="942"/>
                  </a:lnTo>
                  <a:lnTo>
                    <a:pt x="1047" y="905"/>
                  </a:lnTo>
                  <a:lnTo>
                    <a:pt x="1063" y="877"/>
                  </a:lnTo>
                  <a:lnTo>
                    <a:pt x="1011" y="859"/>
                  </a:lnTo>
                  <a:lnTo>
                    <a:pt x="921" y="877"/>
                  </a:lnTo>
                  <a:lnTo>
                    <a:pt x="900" y="841"/>
                  </a:lnTo>
                  <a:lnTo>
                    <a:pt x="916" y="771"/>
                  </a:lnTo>
                  <a:lnTo>
                    <a:pt x="936" y="761"/>
                  </a:lnTo>
                  <a:lnTo>
                    <a:pt x="1014" y="758"/>
                  </a:lnTo>
                  <a:lnTo>
                    <a:pt x="1032" y="737"/>
                  </a:lnTo>
                  <a:lnTo>
                    <a:pt x="1055" y="730"/>
                  </a:lnTo>
                  <a:lnTo>
                    <a:pt x="1071" y="761"/>
                  </a:lnTo>
                  <a:lnTo>
                    <a:pt x="1086" y="755"/>
                  </a:lnTo>
                  <a:lnTo>
                    <a:pt x="1110" y="797"/>
                  </a:lnTo>
                  <a:lnTo>
                    <a:pt x="1143" y="830"/>
                  </a:lnTo>
                  <a:lnTo>
                    <a:pt x="1148" y="820"/>
                  </a:lnTo>
                  <a:lnTo>
                    <a:pt x="1138" y="815"/>
                  </a:lnTo>
                  <a:lnTo>
                    <a:pt x="1120" y="724"/>
                  </a:lnTo>
                  <a:lnTo>
                    <a:pt x="1159" y="696"/>
                  </a:lnTo>
                  <a:lnTo>
                    <a:pt x="1172" y="665"/>
                  </a:lnTo>
                  <a:lnTo>
                    <a:pt x="1164" y="639"/>
                  </a:lnTo>
                  <a:lnTo>
                    <a:pt x="1169" y="631"/>
                  </a:lnTo>
                  <a:lnTo>
                    <a:pt x="1182" y="631"/>
                  </a:lnTo>
                  <a:lnTo>
                    <a:pt x="1179" y="611"/>
                  </a:lnTo>
                  <a:lnTo>
                    <a:pt x="1218" y="605"/>
                  </a:lnTo>
                  <a:lnTo>
                    <a:pt x="1223" y="580"/>
                  </a:lnTo>
                  <a:lnTo>
                    <a:pt x="1254" y="577"/>
                  </a:lnTo>
                  <a:lnTo>
                    <a:pt x="1270" y="533"/>
                  </a:lnTo>
                  <a:lnTo>
                    <a:pt x="1332" y="536"/>
                  </a:lnTo>
                  <a:lnTo>
                    <a:pt x="1348" y="520"/>
                  </a:lnTo>
                  <a:lnTo>
                    <a:pt x="1389" y="492"/>
                  </a:lnTo>
                  <a:lnTo>
                    <a:pt x="1345" y="486"/>
                  </a:lnTo>
                  <a:lnTo>
                    <a:pt x="1327" y="471"/>
                  </a:lnTo>
                  <a:lnTo>
                    <a:pt x="1335" y="448"/>
                  </a:lnTo>
                  <a:lnTo>
                    <a:pt x="1275" y="455"/>
                  </a:lnTo>
                  <a:lnTo>
                    <a:pt x="1283" y="432"/>
                  </a:lnTo>
                  <a:lnTo>
                    <a:pt x="1293" y="432"/>
                  </a:lnTo>
                  <a:lnTo>
                    <a:pt x="1309" y="419"/>
                  </a:lnTo>
                  <a:lnTo>
                    <a:pt x="1404" y="417"/>
                  </a:lnTo>
                  <a:lnTo>
                    <a:pt x="1448" y="383"/>
                  </a:lnTo>
                  <a:lnTo>
                    <a:pt x="1467" y="354"/>
                  </a:lnTo>
                  <a:lnTo>
                    <a:pt x="1423" y="357"/>
                  </a:lnTo>
                  <a:lnTo>
                    <a:pt x="1415" y="352"/>
                  </a:lnTo>
                  <a:lnTo>
                    <a:pt x="1423" y="344"/>
                  </a:lnTo>
                  <a:lnTo>
                    <a:pt x="1404" y="336"/>
                  </a:lnTo>
                  <a:lnTo>
                    <a:pt x="1379" y="316"/>
                  </a:lnTo>
                  <a:lnTo>
                    <a:pt x="1368" y="295"/>
                  </a:lnTo>
                  <a:lnTo>
                    <a:pt x="1345" y="274"/>
                  </a:lnTo>
                  <a:lnTo>
                    <a:pt x="1342" y="285"/>
                  </a:lnTo>
                  <a:lnTo>
                    <a:pt x="1342" y="287"/>
                  </a:lnTo>
                  <a:lnTo>
                    <a:pt x="1350" y="285"/>
                  </a:lnTo>
                  <a:lnTo>
                    <a:pt x="1342" y="298"/>
                  </a:lnTo>
                  <a:lnTo>
                    <a:pt x="1329" y="285"/>
                  </a:lnTo>
                  <a:lnTo>
                    <a:pt x="1340" y="264"/>
                  </a:lnTo>
                  <a:lnTo>
                    <a:pt x="1332" y="251"/>
                  </a:lnTo>
                  <a:lnTo>
                    <a:pt x="1304" y="274"/>
                  </a:lnTo>
                  <a:lnTo>
                    <a:pt x="1273" y="238"/>
                  </a:lnTo>
                  <a:lnTo>
                    <a:pt x="1267" y="238"/>
                  </a:lnTo>
                  <a:lnTo>
                    <a:pt x="1265" y="220"/>
                  </a:lnTo>
                  <a:lnTo>
                    <a:pt x="1229" y="202"/>
                  </a:lnTo>
                  <a:lnTo>
                    <a:pt x="1174" y="210"/>
                  </a:lnTo>
                  <a:lnTo>
                    <a:pt x="1151" y="409"/>
                  </a:lnTo>
                  <a:lnTo>
                    <a:pt x="1128" y="411"/>
                  </a:lnTo>
                  <a:lnTo>
                    <a:pt x="1120" y="401"/>
                  </a:lnTo>
                  <a:lnTo>
                    <a:pt x="1107" y="354"/>
                  </a:lnTo>
                  <a:lnTo>
                    <a:pt x="1073" y="354"/>
                  </a:lnTo>
                  <a:lnTo>
                    <a:pt x="1037" y="342"/>
                  </a:lnTo>
                  <a:lnTo>
                    <a:pt x="993" y="305"/>
                  </a:lnTo>
                  <a:lnTo>
                    <a:pt x="965" y="295"/>
                  </a:lnTo>
                  <a:lnTo>
                    <a:pt x="970" y="279"/>
                  </a:lnTo>
                  <a:lnTo>
                    <a:pt x="949" y="274"/>
                  </a:lnTo>
                  <a:lnTo>
                    <a:pt x="939" y="256"/>
                  </a:lnTo>
                  <a:lnTo>
                    <a:pt x="959" y="228"/>
                  </a:lnTo>
                  <a:lnTo>
                    <a:pt x="970" y="194"/>
                  </a:lnTo>
                  <a:lnTo>
                    <a:pt x="1022" y="186"/>
                  </a:lnTo>
                  <a:lnTo>
                    <a:pt x="1019" y="163"/>
                  </a:lnTo>
                  <a:lnTo>
                    <a:pt x="1040" y="137"/>
                  </a:lnTo>
                  <a:lnTo>
                    <a:pt x="1050" y="109"/>
                  </a:lnTo>
                  <a:lnTo>
                    <a:pt x="1110" y="109"/>
                  </a:lnTo>
                  <a:lnTo>
                    <a:pt x="1125" y="83"/>
                  </a:lnTo>
                  <a:lnTo>
                    <a:pt x="1104" y="54"/>
                  </a:lnTo>
                  <a:lnTo>
                    <a:pt x="1055" y="65"/>
                  </a:lnTo>
                  <a:lnTo>
                    <a:pt x="1060" y="85"/>
                  </a:lnTo>
                  <a:lnTo>
                    <a:pt x="1032" y="91"/>
                  </a:lnTo>
                  <a:lnTo>
                    <a:pt x="1027" y="83"/>
                  </a:lnTo>
                  <a:lnTo>
                    <a:pt x="1042" y="57"/>
                  </a:lnTo>
                  <a:lnTo>
                    <a:pt x="1016" y="49"/>
                  </a:lnTo>
                  <a:lnTo>
                    <a:pt x="1016" y="47"/>
                  </a:lnTo>
                  <a:lnTo>
                    <a:pt x="1001" y="52"/>
                  </a:lnTo>
                  <a:lnTo>
                    <a:pt x="991" y="52"/>
                  </a:lnTo>
                  <a:lnTo>
                    <a:pt x="985" y="31"/>
                  </a:lnTo>
                  <a:lnTo>
                    <a:pt x="980" y="23"/>
                  </a:lnTo>
                  <a:lnTo>
                    <a:pt x="980" y="5"/>
                  </a:lnTo>
                  <a:lnTo>
                    <a:pt x="965" y="16"/>
                  </a:lnTo>
                  <a:lnTo>
                    <a:pt x="962" y="0"/>
                  </a:lnTo>
                  <a:lnTo>
                    <a:pt x="944" y="3"/>
                  </a:lnTo>
                  <a:lnTo>
                    <a:pt x="934" y="5"/>
                  </a:lnTo>
                  <a:lnTo>
                    <a:pt x="921" y="31"/>
                  </a:lnTo>
                  <a:lnTo>
                    <a:pt x="926" y="36"/>
                  </a:lnTo>
                  <a:lnTo>
                    <a:pt x="926" y="41"/>
                  </a:lnTo>
                  <a:lnTo>
                    <a:pt x="954" y="49"/>
                  </a:lnTo>
                  <a:lnTo>
                    <a:pt x="957" y="67"/>
                  </a:lnTo>
                  <a:lnTo>
                    <a:pt x="936" y="93"/>
                  </a:lnTo>
                  <a:lnTo>
                    <a:pt x="921" y="96"/>
                  </a:lnTo>
                  <a:lnTo>
                    <a:pt x="892" y="78"/>
                  </a:lnTo>
                  <a:lnTo>
                    <a:pt x="890" y="85"/>
                  </a:lnTo>
                  <a:lnTo>
                    <a:pt x="843" y="91"/>
                  </a:lnTo>
                  <a:lnTo>
                    <a:pt x="815" y="70"/>
                  </a:lnTo>
                  <a:lnTo>
                    <a:pt x="776" y="80"/>
                  </a:lnTo>
                  <a:lnTo>
                    <a:pt x="765" y="129"/>
                  </a:lnTo>
                  <a:lnTo>
                    <a:pt x="753" y="132"/>
                  </a:lnTo>
                  <a:lnTo>
                    <a:pt x="729" y="88"/>
                  </a:lnTo>
                  <a:lnTo>
                    <a:pt x="678" y="88"/>
                  </a:lnTo>
                  <a:lnTo>
                    <a:pt x="685" y="70"/>
                  </a:lnTo>
                  <a:lnTo>
                    <a:pt x="639" y="60"/>
                  </a:lnTo>
                  <a:lnTo>
                    <a:pt x="634" y="57"/>
                  </a:lnTo>
                  <a:lnTo>
                    <a:pt x="559" y="34"/>
                  </a:lnTo>
                  <a:lnTo>
                    <a:pt x="525" y="39"/>
                  </a:lnTo>
                  <a:lnTo>
                    <a:pt x="515" y="16"/>
                  </a:lnTo>
                  <a:lnTo>
                    <a:pt x="440" y="47"/>
                  </a:lnTo>
                  <a:lnTo>
                    <a:pt x="370" y="44"/>
                  </a:lnTo>
                  <a:lnTo>
                    <a:pt x="359" y="49"/>
                  </a:lnTo>
                  <a:lnTo>
                    <a:pt x="186" y="8"/>
                  </a:lnTo>
                  <a:lnTo>
                    <a:pt x="186" y="5"/>
                  </a:lnTo>
                  <a:lnTo>
                    <a:pt x="181" y="3"/>
                  </a:lnTo>
                  <a:lnTo>
                    <a:pt x="18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263" y="1646"/>
              <a:ext cx="88" cy="4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8"/>
                </a:cxn>
                <a:cxn ang="0">
                  <a:pos x="8" y="49"/>
                </a:cxn>
                <a:cxn ang="0">
                  <a:pos x="26" y="44"/>
                </a:cxn>
                <a:cxn ang="0">
                  <a:pos x="88" y="46"/>
                </a:cxn>
                <a:cxn ang="0">
                  <a:pos x="83" y="41"/>
                </a:cxn>
                <a:cxn ang="0">
                  <a:pos x="81" y="41"/>
                </a:cxn>
                <a:cxn ang="0">
                  <a:pos x="78" y="39"/>
                </a:cxn>
                <a:cxn ang="0">
                  <a:pos x="78" y="36"/>
                </a:cxn>
                <a:cxn ang="0">
                  <a:pos x="47" y="31"/>
                </a:cxn>
                <a:cxn ang="0">
                  <a:pos x="6" y="0"/>
                </a:cxn>
              </a:cxnLst>
              <a:rect l="0" t="0" r="r" b="b"/>
              <a:pathLst>
                <a:path w="88" h="49">
                  <a:moveTo>
                    <a:pt x="6" y="0"/>
                  </a:moveTo>
                  <a:lnTo>
                    <a:pt x="0" y="28"/>
                  </a:lnTo>
                  <a:lnTo>
                    <a:pt x="8" y="49"/>
                  </a:lnTo>
                  <a:lnTo>
                    <a:pt x="26" y="44"/>
                  </a:lnTo>
                  <a:lnTo>
                    <a:pt x="88" y="46"/>
                  </a:lnTo>
                  <a:lnTo>
                    <a:pt x="83" y="41"/>
                  </a:lnTo>
                  <a:lnTo>
                    <a:pt x="81" y="41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47" y="3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4263" y="1646"/>
              <a:ext cx="88" cy="4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8"/>
                </a:cxn>
                <a:cxn ang="0">
                  <a:pos x="8" y="49"/>
                </a:cxn>
                <a:cxn ang="0">
                  <a:pos x="26" y="44"/>
                </a:cxn>
                <a:cxn ang="0">
                  <a:pos x="88" y="46"/>
                </a:cxn>
                <a:cxn ang="0">
                  <a:pos x="83" y="41"/>
                </a:cxn>
                <a:cxn ang="0">
                  <a:pos x="81" y="41"/>
                </a:cxn>
                <a:cxn ang="0">
                  <a:pos x="78" y="39"/>
                </a:cxn>
                <a:cxn ang="0">
                  <a:pos x="78" y="36"/>
                </a:cxn>
                <a:cxn ang="0">
                  <a:pos x="47" y="31"/>
                </a:cxn>
                <a:cxn ang="0">
                  <a:pos x="6" y="0"/>
                </a:cxn>
              </a:cxnLst>
              <a:rect l="0" t="0" r="r" b="b"/>
              <a:pathLst>
                <a:path w="88" h="49">
                  <a:moveTo>
                    <a:pt x="6" y="0"/>
                  </a:moveTo>
                  <a:lnTo>
                    <a:pt x="0" y="28"/>
                  </a:lnTo>
                  <a:lnTo>
                    <a:pt x="8" y="49"/>
                  </a:lnTo>
                  <a:lnTo>
                    <a:pt x="26" y="44"/>
                  </a:lnTo>
                  <a:lnTo>
                    <a:pt x="88" y="46"/>
                  </a:lnTo>
                  <a:lnTo>
                    <a:pt x="83" y="41"/>
                  </a:lnTo>
                  <a:lnTo>
                    <a:pt x="81" y="41"/>
                  </a:lnTo>
                  <a:lnTo>
                    <a:pt x="78" y="39"/>
                  </a:lnTo>
                  <a:lnTo>
                    <a:pt x="78" y="36"/>
                  </a:lnTo>
                  <a:lnTo>
                    <a:pt x="47" y="31"/>
                  </a:lnTo>
                  <a:lnTo>
                    <a:pt x="6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754" y="1449"/>
              <a:ext cx="111" cy="8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5" y="5"/>
                </a:cxn>
                <a:cxn ang="0">
                  <a:pos x="10" y="26"/>
                </a:cxn>
                <a:cxn ang="0">
                  <a:pos x="0" y="44"/>
                </a:cxn>
                <a:cxn ang="0">
                  <a:pos x="23" y="83"/>
                </a:cxn>
                <a:cxn ang="0">
                  <a:pos x="108" y="23"/>
                </a:cxn>
                <a:cxn ang="0">
                  <a:pos x="111" y="21"/>
                </a:cxn>
                <a:cxn ang="0">
                  <a:pos x="101" y="5"/>
                </a:cxn>
                <a:cxn ang="0">
                  <a:pos x="75" y="11"/>
                </a:cxn>
                <a:cxn ang="0">
                  <a:pos x="59" y="0"/>
                </a:cxn>
              </a:cxnLst>
              <a:rect l="0" t="0" r="r" b="b"/>
              <a:pathLst>
                <a:path w="111" h="83">
                  <a:moveTo>
                    <a:pt x="59" y="0"/>
                  </a:moveTo>
                  <a:lnTo>
                    <a:pt x="15" y="5"/>
                  </a:lnTo>
                  <a:lnTo>
                    <a:pt x="10" y="26"/>
                  </a:lnTo>
                  <a:lnTo>
                    <a:pt x="0" y="44"/>
                  </a:lnTo>
                  <a:lnTo>
                    <a:pt x="23" y="83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01" y="5"/>
                  </a:lnTo>
                  <a:lnTo>
                    <a:pt x="75" y="11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754" y="1449"/>
              <a:ext cx="111" cy="83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5" y="5"/>
                </a:cxn>
                <a:cxn ang="0">
                  <a:pos x="10" y="26"/>
                </a:cxn>
                <a:cxn ang="0">
                  <a:pos x="0" y="44"/>
                </a:cxn>
                <a:cxn ang="0">
                  <a:pos x="23" y="83"/>
                </a:cxn>
                <a:cxn ang="0">
                  <a:pos x="108" y="23"/>
                </a:cxn>
                <a:cxn ang="0">
                  <a:pos x="111" y="21"/>
                </a:cxn>
                <a:cxn ang="0">
                  <a:pos x="101" y="5"/>
                </a:cxn>
                <a:cxn ang="0">
                  <a:pos x="75" y="11"/>
                </a:cxn>
                <a:cxn ang="0">
                  <a:pos x="59" y="0"/>
                </a:cxn>
              </a:cxnLst>
              <a:rect l="0" t="0" r="r" b="b"/>
              <a:pathLst>
                <a:path w="111" h="83">
                  <a:moveTo>
                    <a:pt x="59" y="0"/>
                  </a:moveTo>
                  <a:lnTo>
                    <a:pt x="15" y="5"/>
                  </a:lnTo>
                  <a:lnTo>
                    <a:pt x="10" y="26"/>
                  </a:lnTo>
                  <a:lnTo>
                    <a:pt x="0" y="44"/>
                  </a:lnTo>
                  <a:lnTo>
                    <a:pt x="23" y="83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01" y="5"/>
                  </a:lnTo>
                  <a:lnTo>
                    <a:pt x="75" y="11"/>
                  </a:lnTo>
                  <a:lnTo>
                    <a:pt x="59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831" y="1478"/>
              <a:ext cx="236" cy="10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29" y="18"/>
                </a:cxn>
                <a:cxn ang="0">
                  <a:pos x="26" y="28"/>
                </a:cxn>
                <a:cxn ang="0">
                  <a:pos x="0" y="33"/>
                </a:cxn>
                <a:cxn ang="0">
                  <a:pos x="0" y="38"/>
                </a:cxn>
                <a:cxn ang="0">
                  <a:pos x="6" y="38"/>
                </a:cxn>
                <a:cxn ang="0">
                  <a:pos x="13" y="59"/>
                </a:cxn>
                <a:cxn ang="0">
                  <a:pos x="39" y="72"/>
                </a:cxn>
                <a:cxn ang="0">
                  <a:pos x="73" y="69"/>
                </a:cxn>
                <a:cxn ang="0">
                  <a:pos x="73" y="72"/>
                </a:cxn>
                <a:cxn ang="0">
                  <a:pos x="65" y="90"/>
                </a:cxn>
                <a:cxn ang="0">
                  <a:pos x="99" y="98"/>
                </a:cxn>
                <a:cxn ang="0">
                  <a:pos x="112" y="108"/>
                </a:cxn>
                <a:cxn ang="0">
                  <a:pos x="197" y="95"/>
                </a:cxn>
                <a:cxn ang="0">
                  <a:pos x="236" y="67"/>
                </a:cxn>
                <a:cxn ang="0">
                  <a:pos x="228" y="59"/>
                </a:cxn>
                <a:cxn ang="0">
                  <a:pos x="184" y="44"/>
                </a:cxn>
                <a:cxn ang="0">
                  <a:pos x="171" y="5"/>
                </a:cxn>
                <a:cxn ang="0">
                  <a:pos x="153" y="2"/>
                </a:cxn>
                <a:cxn ang="0">
                  <a:pos x="143" y="20"/>
                </a:cxn>
                <a:cxn ang="0">
                  <a:pos x="132" y="20"/>
                </a:cxn>
                <a:cxn ang="0">
                  <a:pos x="132" y="2"/>
                </a:cxn>
                <a:cxn ang="0">
                  <a:pos x="125" y="2"/>
                </a:cxn>
                <a:cxn ang="0">
                  <a:pos x="99" y="13"/>
                </a:cxn>
                <a:cxn ang="0">
                  <a:pos x="91" y="13"/>
                </a:cxn>
                <a:cxn ang="0">
                  <a:pos x="88" y="7"/>
                </a:cxn>
                <a:cxn ang="0">
                  <a:pos x="60" y="0"/>
                </a:cxn>
              </a:cxnLst>
              <a:rect l="0" t="0" r="r" b="b"/>
              <a:pathLst>
                <a:path w="236" h="108">
                  <a:moveTo>
                    <a:pt x="60" y="0"/>
                  </a:moveTo>
                  <a:lnTo>
                    <a:pt x="29" y="18"/>
                  </a:lnTo>
                  <a:lnTo>
                    <a:pt x="26" y="28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6" y="38"/>
                  </a:lnTo>
                  <a:lnTo>
                    <a:pt x="13" y="59"/>
                  </a:lnTo>
                  <a:lnTo>
                    <a:pt x="39" y="72"/>
                  </a:lnTo>
                  <a:lnTo>
                    <a:pt x="73" y="69"/>
                  </a:lnTo>
                  <a:lnTo>
                    <a:pt x="73" y="72"/>
                  </a:lnTo>
                  <a:lnTo>
                    <a:pt x="65" y="90"/>
                  </a:lnTo>
                  <a:lnTo>
                    <a:pt x="99" y="98"/>
                  </a:lnTo>
                  <a:lnTo>
                    <a:pt x="112" y="108"/>
                  </a:lnTo>
                  <a:lnTo>
                    <a:pt x="197" y="95"/>
                  </a:lnTo>
                  <a:lnTo>
                    <a:pt x="236" y="67"/>
                  </a:lnTo>
                  <a:lnTo>
                    <a:pt x="228" y="59"/>
                  </a:lnTo>
                  <a:lnTo>
                    <a:pt x="184" y="44"/>
                  </a:lnTo>
                  <a:lnTo>
                    <a:pt x="171" y="5"/>
                  </a:lnTo>
                  <a:lnTo>
                    <a:pt x="153" y="2"/>
                  </a:lnTo>
                  <a:lnTo>
                    <a:pt x="143" y="20"/>
                  </a:lnTo>
                  <a:lnTo>
                    <a:pt x="132" y="20"/>
                  </a:lnTo>
                  <a:lnTo>
                    <a:pt x="132" y="2"/>
                  </a:lnTo>
                  <a:lnTo>
                    <a:pt x="125" y="2"/>
                  </a:lnTo>
                  <a:lnTo>
                    <a:pt x="99" y="13"/>
                  </a:lnTo>
                  <a:lnTo>
                    <a:pt x="91" y="13"/>
                  </a:lnTo>
                  <a:lnTo>
                    <a:pt x="88" y="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831" y="1478"/>
              <a:ext cx="236" cy="10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29" y="18"/>
                </a:cxn>
                <a:cxn ang="0">
                  <a:pos x="26" y="28"/>
                </a:cxn>
                <a:cxn ang="0">
                  <a:pos x="0" y="33"/>
                </a:cxn>
                <a:cxn ang="0">
                  <a:pos x="0" y="38"/>
                </a:cxn>
                <a:cxn ang="0">
                  <a:pos x="6" y="38"/>
                </a:cxn>
                <a:cxn ang="0">
                  <a:pos x="13" y="59"/>
                </a:cxn>
                <a:cxn ang="0">
                  <a:pos x="39" y="72"/>
                </a:cxn>
                <a:cxn ang="0">
                  <a:pos x="73" y="69"/>
                </a:cxn>
                <a:cxn ang="0">
                  <a:pos x="73" y="72"/>
                </a:cxn>
                <a:cxn ang="0">
                  <a:pos x="65" y="90"/>
                </a:cxn>
                <a:cxn ang="0">
                  <a:pos x="99" y="98"/>
                </a:cxn>
                <a:cxn ang="0">
                  <a:pos x="112" y="108"/>
                </a:cxn>
                <a:cxn ang="0">
                  <a:pos x="197" y="95"/>
                </a:cxn>
                <a:cxn ang="0">
                  <a:pos x="236" y="67"/>
                </a:cxn>
                <a:cxn ang="0">
                  <a:pos x="228" y="59"/>
                </a:cxn>
                <a:cxn ang="0">
                  <a:pos x="184" y="44"/>
                </a:cxn>
                <a:cxn ang="0">
                  <a:pos x="171" y="5"/>
                </a:cxn>
                <a:cxn ang="0">
                  <a:pos x="153" y="2"/>
                </a:cxn>
                <a:cxn ang="0">
                  <a:pos x="143" y="20"/>
                </a:cxn>
                <a:cxn ang="0">
                  <a:pos x="132" y="20"/>
                </a:cxn>
                <a:cxn ang="0">
                  <a:pos x="132" y="2"/>
                </a:cxn>
                <a:cxn ang="0">
                  <a:pos x="125" y="2"/>
                </a:cxn>
                <a:cxn ang="0">
                  <a:pos x="99" y="13"/>
                </a:cxn>
                <a:cxn ang="0">
                  <a:pos x="91" y="13"/>
                </a:cxn>
                <a:cxn ang="0">
                  <a:pos x="88" y="7"/>
                </a:cxn>
                <a:cxn ang="0">
                  <a:pos x="60" y="0"/>
                </a:cxn>
              </a:cxnLst>
              <a:rect l="0" t="0" r="r" b="b"/>
              <a:pathLst>
                <a:path w="236" h="108">
                  <a:moveTo>
                    <a:pt x="60" y="0"/>
                  </a:moveTo>
                  <a:lnTo>
                    <a:pt x="29" y="18"/>
                  </a:lnTo>
                  <a:lnTo>
                    <a:pt x="26" y="28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6" y="38"/>
                  </a:lnTo>
                  <a:lnTo>
                    <a:pt x="13" y="59"/>
                  </a:lnTo>
                  <a:lnTo>
                    <a:pt x="39" y="72"/>
                  </a:lnTo>
                  <a:lnTo>
                    <a:pt x="73" y="69"/>
                  </a:lnTo>
                  <a:lnTo>
                    <a:pt x="73" y="72"/>
                  </a:lnTo>
                  <a:lnTo>
                    <a:pt x="65" y="90"/>
                  </a:lnTo>
                  <a:lnTo>
                    <a:pt x="99" y="98"/>
                  </a:lnTo>
                  <a:lnTo>
                    <a:pt x="112" y="108"/>
                  </a:lnTo>
                  <a:lnTo>
                    <a:pt x="197" y="95"/>
                  </a:lnTo>
                  <a:lnTo>
                    <a:pt x="236" y="67"/>
                  </a:lnTo>
                  <a:lnTo>
                    <a:pt x="228" y="59"/>
                  </a:lnTo>
                  <a:lnTo>
                    <a:pt x="184" y="44"/>
                  </a:lnTo>
                  <a:lnTo>
                    <a:pt x="171" y="5"/>
                  </a:lnTo>
                  <a:lnTo>
                    <a:pt x="153" y="2"/>
                  </a:lnTo>
                  <a:lnTo>
                    <a:pt x="143" y="20"/>
                  </a:lnTo>
                  <a:lnTo>
                    <a:pt x="132" y="20"/>
                  </a:lnTo>
                  <a:lnTo>
                    <a:pt x="132" y="2"/>
                  </a:lnTo>
                  <a:lnTo>
                    <a:pt x="125" y="2"/>
                  </a:lnTo>
                  <a:lnTo>
                    <a:pt x="99" y="13"/>
                  </a:lnTo>
                  <a:lnTo>
                    <a:pt x="91" y="13"/>
                  </a:lnTo>
                  <a:lnTo>
                    <a:pt x="88" y="7"/>
                  </a:lnTo>
                  <a:lnTo>
                    <a:pt x="6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4043" y="1452"/>
              <a:ext cx="81" cy="67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21" y="0"/>
                </a:cxn>
                <a:cxn ang="0">
                  <a:pos x="19" y="20"/>
                </a:cxn>
                <a:cxn ang="0">
                  <a:pos x="0" y="31"/>
                </a:cxn>
                <a:cxn ang="0">
                  <a:pos x="21" y="46"/>
                </a:cxn>
                <a:cxn ang="0">
                  <a:pos x="32" y="62"/>
                </a:cxn>
                <a:cxn ang="0">
                  <a:pos x="47" y="67"/>
                </a:cxn>
                <a:cxn ang="0">
                  <a:pos x="81" y="51"/>
                </a:cxn>
                <a:cxn ang="0">
                  <a:pos x="57" y="18"/>
                </a:cxn>
                <a:cxn ang="0">
                  <a:pos x="73" y="2"/>
                </a:cxn>
                <a:cxn ang="0">
                  <a:pos x="60" y="0"/>
                </a:cxn>
              </a:cxnLst>
              <a:rect l="0" t="0" r="r" b="b"/>
              <a:pathLst>
                <a:path w="81" h="67">
                  <a:moveTo>
                    <a:pt x="60" y="0"/>
                  </a:moveTo>
                  <a:lnTo>
                    <a:pt x="21" y="0"/>
                  </a:lnTo>
                  <a:lnTo>
                    <a:pt x="19" y="20"/>
                  </a:lnTo>
                  <a:lnTo>
                    <a:pt x="0" y="31"/>
                  </a:lnTo>
                  <a:lnTo>
                    <a:pt x="21" y="46"/>
                  </a:lnTo>
                  <a:lnTo>
                    <a:pt x="32" y="62"/>
                  </a:lnTo>
                  <a:lnTo>
                    <a:pt x="47" y="67"/>
                  </a:lnTo>
                  <a:lnTo>
                    <a:pt x="81" y="51"/>
                  </a:lnTo>
                  <a:lnTo>
                    <a:pt x="57" y="18"/>
                  </a:lnTo>
                  <a:lnTo>
                    <a:pt x="73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043" y="1452"/>
              <a:ext cx="81" cy="67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21" y="0"/>
                </a:cxn>
                <a:cxn ang="0">
                  <a:pos x="19" y="20"/>
                </a:cxn>
                <a:cxn ang="0">
                  <a:pos x="0" y="31"/>
                </a:cxn>
                <a:cxn ang="0">
                  <a:pos x="21" y="46"/>
                </a:cxn>
                <a:cxn ang="0">
                  <a:pos x="32" y="62"/>
                </a:cxn>
                <a:cxn ang="0">
                  <a:pos x="47" y="67"/>
                </a:cxn>
                <a:cxn ang="0">
                  <a:pos x="81" y="51"/>
                </a:cxn>
                <a:cxn ang="0">
                  <a:pos x="57" y="18"/>
                </a:cxn>
                <a:cxn ang="0">
                  <a:pos x="73" y="2"/>
                </a:cxn>
                <a:cxn ang="0">
                  <a:pos x="60" y="0"/>
                </a:cxn>
              </a:cxnLst>
              <a:rect l="0" t="0" r="r" b="b"/>
              <a:pathLst>
                <a:path w="81" h="67">
                  <a:moveTo>
                    <a:pt x="60" y="0"/>
                  </a:moveTo>
                  <a:lnTo>
                    <a:pt x="21" y="0"/>
                  </a:lnTo>
                  <a:lnTo>
                    <a:pt x="19" y="20"/>
                  </a:lnTo>
                  <a:lnTo>
                    <a:pt x="0" y="31"/>
                  </a:lnTo>
                  <a:lnTo>
                    <a:pt x="21" y="46"/>
                  </a:lnTo>
                  <a:lnTo>
                    <a:pt x="32" y="62"/>
                  </a:lnTo>
                  <a:lnTo>
                    <a:pt x="47" y="67"/>
                  </a:lnTo>
                  <a:lnTo>
                    <a:pt x="81" y="51"/>
                  </a:lnTo>
                  <a:lnTo>
                    <a:pt x="57" y="18"/>
                  </a:lnTo>
                  <a:lnTo>
                    <a:pt x="73" y="2"/>
                  </a:lnTo>
                  <a:lnTo>
                    <a:pt x="6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137" y="1449"/>
              <a:ext cx="69" cy="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3" y="11"/>
                </a:cxn>
                <a:cxn ang="0">
                  <a:pos x="0" y="11"/>
                </a:cxn>
                <a:cxn ang="0">
                  <a:pos x="10" y="54"/>
                </a:cxn>
                <a:cxn ang="0">
                  <a:pos x="69" y="29"/>
                </a:cxn>
                <a:cxn ang="0">
                  <a:pos x="64" y="5"/>
                </a:cxn>
                <a:cxn ang="0">
                  <a:pos x="46" y="5"/>
                </a:cxn>
                <a:cxn ang="0">
                  <a:pos x="49" y="5"/>
                </a:cxn>
                <a:cxn ang="0">
                  <a:pos x="25" y="0"/>
                </a:cxn>
              </a:cxnLst>
              <a:rect l="0" t="0" r="r" b="b"/>
              <a:pathLst>
                <a:path w="69" h="54">
                  <a:moveTo>
                    <a:pt x="25" y="0"/>
                  </a:moveTo>
                  <a:lnTo>
                    <a:pt x="23" y="11"/>
                  </a:lnTo>
                  <a:lnTo>
                    <a:pt x="0" y="11"/>
                  </a:lnTo>
                  <a:lnTo>
                    <a:pt x="10" y="54"/>
                  </a:lnTo>
                  <a:lnTo>
                    <a:pt x="69" y="29"/>
                  </a:lnTo>
                  <a:lnTo>
                    <a:pt x="64" y="5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4137" y="1449"/>
              <a:ext cx="69" cy="5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3" y="11"/>
                </a:cxn>
                <a:cxn ang="0">
                  <a:pos x="0" y="11"/>
                </a:cxn>
                <a:cxn ang="0">
                  <a:pos x="10" y="54"/>
                </a:cxn>
                <a:cxn ang="0">
                  <a:pos x="69" y="29"/>
                </a:cxn>
                <a:cxn ang="0">
                  <a:pos x="64" y="5"/>
                </a:cxn>
                <a:cxn ang="0">
                  <a:pos x="46" y="5"/>
                </a:cxn>
                <a:cxn ang="0">
                  <a:pos x="49" y="5"/>
                </a:cxn>
                <a:cxn ang="0">
                  <a:pos x="25" y="0"/>
                </a:cxn>
              </a:cxnLst>
              <a:rect l="0" t="0" r="r" b="b"/>
              <a:pathLst>
                <a:path w="69" h="54">
                  <a:moveTo>
                    <a:pt x="25" y="0"/>
                  </a:moveTo>
                  <a:lnTo>
                    <a:pt x="23" y="11"/>
                  </a:lnTo>
                  <a:lnTo>
                    <a:pt x="0" y="11"/>
                  </a:lnTo>
                  <a:lnTo>
                    <a:pt x="10" y="54"/>
                  </a:lnTo>
                  <a:lnTo>
                    <a:pt x="69" y="29"/>
                  </a:lnTo>
                  <a:lnTo>
                    <a:pt x="64" y="5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2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4181" y="1395"/>
              <a:ext cx="150" cy="5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0"/>
                </a:cxn>
                <a:cxn ang="0">
                  <a:pos x="0" y="33"/>
                </a:cxn>
                <a:cxn ang="0">
                  <a:pos x="44" y="54"/>
                </a:cxn>
                <a:cxn ang="0">
                  <a:pos x="147" y="39"/>
                </a:cxn>
                <a:cxn ang="0">
                  <a:pos x="150" y="36"/>
                </a:cxn>
                <a:cxn ang="0">
                  <a:pos x="93" y="18"/>
                </a:cxn>
                <a:cxn ang="0">
                  <a:pos x="82" y="10"/>
                </a:cxn>
                <a:cxn ang="0">
                  <a:pos x="59" y="26"/>
                </a:cxn>
                <a:cxn ang="0">
                  <a:pos x="38" y="10"/>
                </a:cxn>
                <a:cxn ang="0">
                  <a:pos x="28" y="21"/>
                </a:cxn>
                <a:cxn ang="0">
                  <a:pos x="7" y="0"/>
                </a:cxn>
              </a:cxnLst>
              <a:rect l="0" t="0" r="r" b="b"/>
              <a:pathLst>
                <a:path w="150" h="54">
                  <a:moveTo>
                    <a:pt x="7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44" y="54"/>
                  </a:lnTo>
                  <a:lnTo>
                    <a:pt x="147" y="39"/>
                  </a:lnTo>
                  <a:lnTo>
                    <a:pt x="150" y="36"/>
                  </a:lnTo>
                  <a:lnTo>
                    <a:pt x="93" y="18"/>
                  </a:lnTo>
                  <a:lnTo>
                    <a:pt x="82" y="10"/>
                  </a:lnTo>
                  <a:lnTo>
                    <a:pt x="59" y="26"/>
                  </a:lnTo>
                  <a:lnTo>
                    <a:pt x="38" y="10"/>
                  </a:lnTo>
                  <a:lnTo>
                    <a:pt x="28" y="2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181" y="1395"/>
              <a:ext cx="150" cy="5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0"/>
                </a:cxn>
                <a:cxn ang="0">
                  <a:pos x="0" y="33"/>
                </a:cxn>
                <a:cxn ang="0">
                  <a:pos x="44" y="54"/>
                </a:cxn>
                <a:cxn ang="0">
                  <a:pos x="147" y="39"/>
                </a:cxn>
                <a:cxn ang="0">
                  <a:pos x="150" y="36"/>
                </a:cxn>
                <a:cxn ang="0">
                  <a:pos x="93" y="18"/>
                </a:cxn>
                <a:cxn ang="0">
                  <a:pos x="82" y="10"/>
                </a:cxn>
                <a:cxn ang="0">
                  <a:pos x="59" y="26"/>
                </a:cxn>
                <a:cxn ang="0">
                  <a:pos x="38" y="10"/>
                </a:cxn>
                <a:cxn ang="0">
                  <a:pos x="28" y="21"/>
                </a:cxn>
                <a:cxn ang="0">
                  <a:pos x="7" y="0"/>
                </a:cxn>
              </a:cxnLst>
              <a:rect l="0" t="0" r="r" b="b"/>
              <a:pathLst>
                <a:path w="150" h="54">
                  <a:moveTo>
                    <a:pt x="7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44" y="54"/>
                  </a:lnTo>
                  <a:lnTo>
                    <a:pt x="147" y="39"/>
                  </a:lnTo>
                  <a:lnTo>
                    <a:pt x="150" y="36"/>
                  </a:lnTo>
                  <a:lnTo>
                    <a:pt x="93" y="18"/>
                  </a:lnTo>
                  <a:lnTo>
                    <a:pt x="82" y="10"/>
                  </a:lnTo>
                  <a:lnTo>
                    <a:pt x="59" y="26"/>
                  </a:lnTo>
                  <a:lnTo>
                    <a:pt x="38" y="10"/>
                  </a:lnTo>
                  <a:lnTo>
                    <a:pt x="28" y="21"/>
                  </a:lnTo>
                  <a:lnTo>
                    <a:pt x="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4333" y="1449"/>
              <a:ext cx="57" cy="3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6" y="8"/>
                </a:cxn>
                <a:cxn ang="0">
                  <a:pos x="3" y="8"/>
                </a:cxn>
                <a:cxn ang="0">
                  <a:pos x="0" y="13"/>
                </a:cxn>
                <a:cxn ang="0">
                  <a:pos x="8" y="31"/>
                </a:cxn>
                <a:cxn ang="0">
                  <a:pos x="29" y="26"/>
                </a:cxn>
                <a:cxn ang="0">
                  <a:pos x="29" y="21"/>
                </a:cxn>
                <a:cxn ang="0">
                  <a:pos x="55" y="26"/>
                </a:cxn>
                <a:cxn ang="0">
                  <a:pos x="57" y="18"/>
                </a:cxn>
                <a:cxn ang="0">
                  <a:pos x="49" y="16"/>
                </a:cxn>
                <a:cxn ang="0">
                  <a:pos x="47" y="5"/>
                </a:cxn>
                <a:cxn ang="0">
                  <a:pos x="29" y="0"/>
                </a:cxn>
              </a:cxnLst>
              <a:rect l="0" t="0" r="r" b="b"/>
              <a:pathLst>
                <a:path w="57" h="31">
                  <a:moveTo>
                    <a:pt x="29" y="0"/>
                  </a:moveTo>
                  <a:lnTo>
                    <a:pt x="26" y="8"/>
                  </a:lnTo>
                  <a:lnTo>
                    <a:pt x="3" y="8"/>
                  </a:lnTo>
                  <a:lnTo>
                    <a:pt x="0" y="13"/>
                  </a:lnTo>
                  <a:lnTo>
                    <a:pt x="8" y="31"/>
                  </a:lnTo>
                  <a:lnTo>
                    <a:pt x="29" y="26"/>
                  </a:lnTo>
                  <a:lnTo>
                    <a:pt x="29" y="21"/>
                  </a:lnTo>
                  <a:lnTo>
                    <a:pt x="55" y="26"/>
                  </a:lnTo>
                  <a:lnTo>
                    <a:pt x="57" y="18"/>
                  </a:lnTo>
                  <a:lnTo>
                    <a:pt x="49" y="16"/>
                  </a:lnTo>
                  <a:lnTo>
                    <a:pt x="47" y="5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333" y="1449"/>
              <a:ext cx="57" cy="3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6" y="8"/>
                </a:cxn>
                <a:cxn ang="0">
                  <a:pos x="3" y="8"/>
                </a:cxn>
                <a:cxn ang="0">
                  <a:pos x="0" y="13"/>
                </a:cxn>
                <a:cxn ang="0">
                  <a:pos x="8" y="31"/>
                </a:cxn>
                <a:cxn ang="0">
                  <a:pos x="29" y="26"/>
                </a:cxn>
                <a:cxn ang="0">
                  <a:pos x="29" y="21"/>
                </a:cxn>
                <a:cxn ang="0">
                  <a:pos x="55" y="26"/>
                </a:cxn>
                <a:cxn ang="0">
                  <a:pos x="57" y="18"/>
                </a:cxn>
                <a:cxn ang="0">
                  <a:pos x="49" y="16"/>
                </a:cxn>
                <a:cxn ang="0">
                  <a:pos x="47" y="5"/>
                </a:cxn>
                <a:cxn ang="0">
                  <a:pos x="29" y="0"/>
                </a:cxn>
              </a:cxnLst>
              <a:rect l="0" t="0" r="r" b="b"/>
              <a:pathLst>
                <a:path w="57" h="31">
                  <a:moveTo>
                    <a:pt x="29" y="0"/>
                  </a:moveTo>
                  <a:lnTo>
                    <a:pt x="26" y="8"/>
                  </a:lnTo>
                  <a:lnTo>
                    <a:pt x="3" y="8"/>
                  </a:lnTo>
                  <a:lnTo>
                    <a:pt x="0" y="13"/>
                  </a:lnTo>
                  <a:lnTo>
                    <a:pt x="8" y="31"/>
                  </a:lnTo>
                  <a:lnTo>
                    <a:pt x="29" y="26"/>
                  </a:lnTo>
                  <a:lnTo>
                    <a:pt x="29" y="21"/>
                  </a:lnTo>
                  <a:lnTo>
                    <a:pt x="55" y="26"/>
                  </a:lnTo>
                  <a:lnTo>
                    <a:pt x="57" y="18"/>
                  </a:lnTo>
                  <a:lnTo>
                    <a:pt x="49" y="16"/>
                  </a:lnTo>
                  <a:lnTo>
                    <a:pt x="47" y="5"/>
                  </a:lnTo>
                  <a:lnTo>
                    <a:pt x="29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225" y="1454"/>
              <a:ext cx="375" cy="28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8" y="16"/>
                </a:cxn>
                <a:cxn ang="0">
                  <a:pos x="2" y="24"/>
                </a:cxn>
                <a:cxn ang="0">
                  <a:pos x="0" y="57"/>
                </a:cxn>
                <a:cxn ang="0">
                  <a:pos x="18" y="99"/>
                </a:cxn>
                <a:cxn ang="0">
                  <a:pos x="85" y="99"/>
                </a:cxn>
                <a:cxn ang="0">
                  <a:pos x="93" y="83"/>
                </a:cxn>
                <a:cxn ang="0">
                  <a:pos x="103" y="91"/>
                </a:cxn>
                <a:cxn ang="0">
                  <a:pos x="103" y="96"/>
                </a:cxn>
                <a:cxn ang="0">
                  <a:pos x="121" y="104"/>
                </a:cxn>
                <a:cxn ang="0">
                  <a:pos x="119" y="101"/>
                </a:cxn>
                <a:cxn ang="0">
                  <a:pos x="124" y="101"/>
                </a:cxn>
                <a:cxn ang="0">
                  <a:pos x="144" y="109"/>
                </a:cxn>
                <a:cxn ang="0">
                  <a:pos x="144" y="104"/>
                </a:cxn>
                <a:cxn ang="0">
                  <a:pos x="152" y="104"/>
                </a:cxn>
                <a:cxn ang="0">
                  <a:pos x="163" y="125"/>
                </a:cxn>
                <a:cxn ang="0">
                  <a:pos x="170" y="127"/>
                </a:cxn>
                <a:cxn ang="0">
                  <a:pos x="173" y="122"/>
                </a:cxn>
                <a:cxn ang="0">
                  <a:pos x="186" y="143"/>
                </a:cxn>
                <a:cxn ang="0">
                  <a:pos x="196" y="145"/>
                </a:cxn>
                <a:cxn ang="0">
                  <a:pos x="186" y="176"/>
                </a:cxn>
                <a:cxn ang="0">
                  <a:pos x="191" y="189"/>
                </a:cxn>
                <a:cxn ang="0">
                  <a:pos x="188" y="197"/>
                </a:cxn>
                <a:cxn ang="0">
                  <a:pos x="139" y="200"/>
                </a:cxn>
                <a:cxn ang="0">
                  <a:pos x="139" y="205"/>
                </a:cxn>
                <a:cxn ang="0">
                  <a:pos x="157" y="223"/>
                </a:cxn>
                <a:cxn ang="0">
                  <a:pos x="225" y="238"/>
                </a:cxn>
                <a:cxn ang="0">
                  <a:pos x="251" y="251"/>
                </a:cxn>
                <a:cxn ang="0">
                  <a:pos x="253" y="259"/>
                </a:cxn>
                <a:cxn ang="0">
                  <a:pos x="271" y="262"/>
                </a:cxn>
                <a:cxn ang="0">
                  <a:pos x="297" y="282"/>
                </a:cxn>
                <a:cxn ang="0">
                  <a:pos x="271" y="236"/>
                </a:cxn>
                <a:cxn ang="0">
                  <a:pos x="258" y="228"/>
                </a:cxn>
                <a:cxn ang="0">
                  <a:pos x="305" y="256"/>
                </a:cxn>
                <a:cxn ang="0">
                  <a:pos x="326" y="244"/>
                </a:cxn>
                <a:cxn ang="0">
                  <a:pos x="282" y="200"/>
                </a:cxn>
                <a:cxn ang="0">
                  <a:pos x="276" y="166"/>
                </a:cxn>
                <a:cxn ang="0">
                  <a:pos x="328" y="197"/>
                </a:cxn>
                <a:cxn ang="0">
                  <a:pos x="331" y="205"/>
                </a:cxn>
                <a:cxn ang="0">
                  <a:pos x="349" y="202"/>
                </a:cxn>
                <a:cxn ang="0">
                  <a:pos x="375" y="184"/>
                </a:cxn>
                <a:cxn ang="0">
                  <a:pos x="362" y="171"/>
                </a:cxn>
                <a:cxn ang="0">
                  <a:pos x="367" y="153"/>
                </a:cxn>
                <a:cxn ang="0">
                  <a:pos x="336" y="150"/>
                </a:cxn>
                <a:cxn ang="0">
                  <a:pos x="279" y="122"/>
                </a:cxn>
                <a:cxn ang="0">
                  <a:pos x="276" y="88"/>
                </a:cxn>
                <a:cxn ang="0">
                  <a:pos x="253" y="68"/>
                </a:cxn>
                <a:cxn ang="0">
                  <a:pos x="225" y="70"/>
                </a:cxn>
                <a:cxn ang="0">
                  <a:pos x="191" y="52"/>
                </a:cxn>
                <a:cxn ang="0">
                  <a:pos x="121" y="55"/>
                </a:cxn>
                <a:cxn ang="0">
                  <a:pos x="116" y="37"/>
                </a:cxn>
                <a:cxn ang="0">
                  <a:pos x="100" y="52"/>
                </a:cxn>
                <a:cxn ang="0">
                  <a:pos x="90" y="39"/>
                </a:cxn>
                <a:cxn ang="0">
                  <a:pos x="98" y="16"/>
                </a:cxn>
                <a:cxn ang="0">
                  <a:pos x="85" y="13"/>
                </a:cxn>
                <a:cxn ang="0">
                  <a:pos x="59" y="18"/>
                </a:cxn>
                <a:cxn ang="0">
                  <a:pos x="62" y="24"/>
                </a:cxn>
                <a:cxn ang="0">
                  <a:pos x="46" y="39"/>
                </a:cxn>
                <a:cxn ang="0">
                  <a:pos x="51" y="42"/>
                </a:cxn>
                <a:cxn ang="0">
                  <a:pos x="33" y="60"/>
                </a:cxn>
                <a:cxn ang="0">
                  <a:pos x="25" y="37"/>
                </a:cxn>
                <a:cxn ang="0">
                  <a:pos x="44" y="6"/>
                </a:cxn>
                <a:cxn ang="0">
                  <a:pos x="36" y="0"/>
                </a:cxn>
              </a:cxnLst>
              <a:rect l="0" t="0" r="r" b="b"/>
              <a:pathLst>
                <a:path w="375" h="282">
                  <a:moveTo>
                    <a:pt x="36" y="0"/>
                  </a:moveTo>
                  <a:lnTo>
                    <a:pt x="18" y="16"/>
                  </a:lnTo>
                  <a:lnTo>
                    <a:pt x="2" y="24"/>
                  </a:lnTo>
                  <a:lnTo>
                    <a:pt x="0" y="57"/>
                  </a:lnTo>
                  <a:lnTo>
                    <a:pt x="18" y="99"/>
                  </a:lnTo>
                  <a:lnTo>
                    <a:pt x="85" y="99"/>
                  </a:lnTo>
                  <a:lnTo>
                    <a:pt x="93" y="83"/>
                  </a:lnTo>
                  <a:lnTo>
                    <a:pt x="103" y="91"/>
                  </a:lnTo>
                  <a:lnTo>
                    <a:pt x="103" y="96"/>
                  </a:lnTo>
                  <a:lnTo>
                    <a:pt x="121" y="104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44" y="109"/>
                  </a:lnTo>
                  <a:lnTo>
                    <a:pt x="144" y="104"/>
                  </a:lnTo>
                  <a:lnTo>
                    <a:pt x="152" y="104"/>
                  </a:lnTo>
                  <a:lnTo>
                    <a:pt x="163" y="125"/>
                  </a:lnTo>
                  <a:lnTo>
                    <a:pt x="170" y="127"/>
                  </a:lnTo>
                  <a:lnTo>
                    <a:pt x="173" y="122"/>
                  </a:lnTo>
                  <a:lnTo>
                    <a:pt x="186" y="143"/>
                  </a:lnTo>
                  <a:lnTo>
                    <a:pt x="196" y="145"/>
                  </a:lnTo>
                  <a:lnTo>
                    <a:pt x="186" y="176"/>
                  </a:lnTo>
                  <a:lnTo>
                    <a:pt x="191" y="189"/>
                  </a:lnTo>
                  <a:lnTo>
                    <a:pt x="188" y="197"/>
                  </a:lnTo>
                  <a:lnTo>
                    <a:pt x="139" y="200"/>
                  </a:lnTo>
                  <a:lnTo>
                    <a:pt x="139" y="205"/>
                  </a:lnTo>
                  <a:lnTo>
                    <a:pt x="157" y="223"/>
                  </a:lnTo>
                  <a:lnTo>
                    <a:pt x="225" y="238"/>
                  </a:lnTo>
                  <a:lnTo>
                    <a:pt x="251" y="251"/>
                  </a:lnTo>
                  <a:lnTo>
                    <a:pt x="253" y="259"/>
                  </a:lnTo>
                  <a:lnTo>
                    <a:pt x="271" y="262"/>
                  </a:lnTo>
                  <a:lnTo>
                    <a:pt x="297" y="282"/>
                  </a:lnTo>
                  <a:lnTo>
                    <a:pt x="271" y="236"/>
                  </a:lnTo>
                  <a:lnTo>
                    <a:pt x="258" y="228"/>
                  </a:lnTo>
                  <a:lnTo>
                    <a:pt x="305" y="256"/>
                  </a:lnTo>
                  <a:lnTo>
                    <a:pt x="326" y="244"/>
                  </a:lnTo>
                  <a:lnTo>
                    <a:pt x="282" y="200"/>
                  </a:lnTo>
                  <a:lnTo>
                    <a:pt x="276" y="166"/>
                  </a:lnTo>
                  <a:lnTo>
                    <a:pt x="328" y="197"/>
                  </a:lnTo>
                  <a:lnTo>
                    <a:pt x="331" y="205"/>
                  </a:lnTo>
                  <a:lnTo>
                    <a:pt x="349" y="202"/>
                  </a:lnTo>
                  <a:lnTo>
                    <a:pt x="375" y="184"/>
                  </a:lnTo>
                  <a:lnTo>
                    <a:pt x="362" y="171"/>
                  </a:lnTo>
                  <a:lnTo>
                    <a:pt x="367" y="153"/>
                  </a:lnTo>
                  <a:lnTo>
                    <a:pt x="336" y="150"/>
                  </a:lnTo>
                  <a:lnTo>
                    <a:pt x="279" y="122"/>
                  </a:lnTo>
                  <a:lnTo>
                    <a:pt x="276" y="88"/>
                  </a:lnTo>
                  <a:lnTo>
                    <a:pt x="253" y="68"/>
                  </a:lnTo>
                  <a:lnTo>
                    <a:pt x="225" y="70"/>
                  </a:lnTo>
                  <a:lnTo>
                    <a:pt x="191" y="52"/>
                  </a:lnTo>
                  <a:lnTo>
                    <a:pt x="121" y="55"/>
                  </a:lnTo>
                  <a:lnTo>
                    <a:pt x="116" y="37"/>
                  </a:lnTo>
                  <a:lnTo>
                    <a:pt x="100" y="52"/>
                  </a:lnTo>
                  <a:lnTo>
                    <a:pt x="90" y="39"/>
                  </a:lnTo>
                  <a:lnTo>
                    <a:pt x="98" y="16"/>
                  </a:lnTo>
                  <a:lnTo>
                    <a:pt x="85" y="13"/>
                  </a:lnTo>
                  <a:lnTo>
                    <a:pt x="59" y="18"/>
                  </a:lnTo>
                  <a:lnTo>
                    <a:pt x="62" y="24"/>
                  </a:lnTo>
                  <a:lnTo>
                    <a:pt x="46" y="39"/>
                  </a:lnTo>
                  <a:lnTo>
                    <a:pt x="51" y="42"/>
                  </a:lnTo>
                  <a:lnTo>
                    <a:pt x="33" y="60"/>
                  </a:lnTo>
                  <a:lnTo>
                    <a:pt x="25" y="37"/>
                  </a:lnTo>
                  <a:lnTo>
                    <a:pt x="44" y="6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225" y="1454"/>
              <a:ext cx="375" cy="282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8" y="16"/>
                </a:cxn>
                <a:cxn ang="0">
                  <a:pos x="2" y="24"/>
                </a:cxn>
                <a:cxn ang="0">
                  <a:pos x="0" y="57"/>
                </a:cxn>
                <a:cxn ang="0">
                  <a:pos x="18" y="99"/>
                </a:cxn>
                <a:cxn ang="0">
                  <a:pos x="85" y="99"/>
                </a:cxn>
                <a:cxn ang="0">
                  <a:pos x="93" y="83"/>
                </a:cxn>
                <a:cxn ang="0">
                  <a:pos x="103" y="91"/>
                </a:cxn>
                <a:cxn ang="0">
                  <a:pos x="103" y="96"/>
                </a:cxn>
                <a:cxn ang="0">
                  <a:pos x="121" y="104"/>
                </a:cxn>
                <a:cxn ang="0">
                  <a:pos x="119" y="101"/>
                </a:cxn>
                <a:cxn ang="0">
                  <a:pos x="124" y="101"/>
                </a:cxn>
                <a:cxn ang="0">
                  <a:pos x="144" y="109"/>
                </a:cxn>
                <a:cxn ang="0">
                  <a:pos x="144" y="104"/>
                </a:cxn>
                <a:cxn ang="0">
                  <a:pos x="152" y="104"/>
                </a:cxn>
                <a:cxn ang="0">
                  <a:pos x="163" y="125"/>
                </a:cxn>
                <a:cxn ang="0">
                  <a:pos x="170" y="127"/>
                </a:cxn>
                <a:cxn ang="0">
                  <a:pos x="173" y="122"/>
                </a:cxn>
                <a:cxn ang="0">
                  <a:pos x="186" y="143"/>
                </a:cxn>
                <a:cxn ang="0">
                  <a:pos x="196" y="145"/>
                </a:cxn>
                <a:cxn ang="0">
                  <a:pos x="186" y="176"/>
                </a:cxn>
                <a:cxn ang="0">
                  <a:pos x="191" y="189"/>
                </a:cxn>
                <a:cxn ang="0">
                  <a:pos x="188" y="197"/>
                </a:cxn>
                <a:cxn ang="0">
                  <a:pos x="139" y="200"/>
                </a:cxn>
                <a:cxn ang="0">
                  <a:pos x="139" y="205"/>
                </a:cxn>
                <a:cxn ang="0">
                  <a:pos x="157" y="223"/>
                </a:cxn>
                <a:cxn ang="0">
                  <a:pos x="225" y="238"/>
                </a:cxn>
                <a:cxn ang="0">
                  <a:pos x="251" y="251"/>
                </a:cxn>
                <a:cxn ang="0">
                  <a:pos x="253" y="259"/>
                </a:cxn>
                <a:cxn ang="0">
                  <a:pos x="271" y="262"/>
                </a:cxn>
                <a:cxn ang="0">
                  <a:pos x="297" y="282"/>
                </a:cxn>
                <a:cxn ang="0">
                  <a:pos x="271" y="236"/>
                </a:cxn>
                <a:cxn ang="0">
                  <a:pos x="258" y="228"/>
                </a:cxn>
                <a:cxn ang="0">
                  <a:pos x="305" y="256"/>
                </a:cxn>
                <a:cxn ang="0">
                  <a:pos x="326" y="244"/>
                </a:cxn>
                <a:cxn ang="0">
                  <a:pos x="282" y="200"/>
                </a:cxn>
                <a:cxn ang="0">
                  <a:pos x="276" y="166"/>
                </a:cxn>
                <a:cxn ang="0">
                  <a:pos x="328" y="197"/>
                </a:cxn>
                <a:cxn ang="0">
                  <a:pos x="331" y="205"/>
                </a:cxn>
                <a:cxn ang="0">
                  <a:pos x="349" y="202"/>
                </a:cxn>
                <a:cxn ang="0">
                  <a:pos x="375" y="184"/>
                </a:cxn>
                <a:cxn ang="0">
                  <a:pos x="362" y="171"/>
                </a:cxn>
                <a:cxn ang="0">
                  <a:pos x="367" y="153"/>
                </a:cxn>
                <a:cxn ang="0">
                  <a:pos x="336" y="150"/>
                </a:cxn>
                <a:cxn ang="0">
                  <a:pos x="279" y="122"/>
                </a:cxn>
                <a:cxn ang="0">
                  <a:pos x="276" y="88"/>
                </a:cxn>
                <a:cxn ang="0">
                  <a:pos x="253" y="68"/>
                </a:cxn>
                <a:cxn ang="0">
                  <a:pos x="225" y="70"/>
                </a:cxn>
                <a:cxn ang="0">
                  <a:pos x="191" y="52"/>
                </a:cxn>
                <a:cxn ang="0">
                  <a:pos x="121" y="55"/>
                </a:cxn>
                <a:cxn ang="0">
                  <a:pos x="116" y="37"/>
                </a:cxn>
                <a:cxn ang="0">
                  <a:pos x="100" y="52"/>
                </a:cxn>
                <a:cxn ang="0">
                  <a:pos x="90" y="39"/>
                </a:cxn>
                <a:cxn ang="0">
                  <a:pos x="98" y="16"/>
                </a:cxn>
                <a:cxn ang="0">
                  <a:pos x="85" y="13"/>
                </a:cxn>
                <a:cxn ang="0">
                  <a:pos x="59" y="18"/>
                </a:cxn>
                <a:cxn ang="0">
                  <a:pos x="62" y="24"/>
                </a:cxn>
                <a:cxn ang="0">
                  <a:pos x="46" y="39"/>
                </a:cxn>
                <a:cxn ang="0">
                  <a:pos x="51" y="42"/>
                </a:cxn>
                <a:cxn ang="0">
                  <a:pos x="33" y="60"/>
                </a:cxn>
                <a:cxn ang="0">
                  <a:pos x="25" y="37"/>
                </a:cxn>
                <a:cxn ang="0">
                  <a:pos x="44" y="6"/>
                </a:cxn>
                <a:cxn ang="0">
                  <a:pos x="36" y="0"/>
                </a:cxn>
              </a:cxnLst>
              <a:rect l="0" t="0" r="r" b="b"/>
              <a:pathLst>
                <a:path w="375" h="282">
                  <a:moveTo>
                    <a:pt x="36" y="0"/>
                  </a:moveTo>
                  <a:lnTo>
                    <a:pt x="18" y="16"/>
                  </a:lnTo>
                  <a:lnTo>
                    <a:pt x="2" y="24"/>
                  </a:lnTo>
                  <a:lnTo>
                    <a:pt x="0" y="57"/>
                  </a:lnTo>
                  <a:lnTo>
                    <a:pt x="18" y="99"/>
                  </a:lnTo>
                  <a:lnTo>
                    <a:pt x="85" y="99"/>
                  </a:lnTo>
                  <a:lnTo>
                    <a:pt x="93" y="83"/>
                  </a:lnTo>
                  <a:lnTo>
                    <a:pt x="103" y="91"/>
                  </a:lnTo>
                  <a:lnTo>
                    <a:pt x="103" y="96"/>
                  </a:lnTo>
                  <a:lnTo>
                    <a:pt x="121" y="104"/>
                  </a:lnTo>
                  <a:lnTo>
                    <a:pt x="119" y="101"/>
                  </a:lnTo>
                  <a:lnTo>
                    <a:pt x="124" y="101"/>
                  </a:lnTo>
                  <a:lnTo>
                    <a:pt x="144" y="109"/>
                  </a:lnTo>
                  <a:lnTo>
                    <a:pt x="144" y="104"/>
                  </a:lnTo>
                  <a:lnTo>
                    <a:pt x="152" y="104"/>
                  </a:lnTo>
                  <a:lnTo>
                    <a:pt x="163" y="125"/>
                  </a:lnTo>
                  <a:lnTo>
                    <a:pt x="170" y="127"/>
                  </a:lnTo>
                  <a:lnTo>
                    <a:pt x="173" y="122"/>
                  </a:lnTo>
                  <a:lnTo>
                    <a:pt x="186" y="143"/>
                  </a:lnTo>
                  <a:lnTo>
                    <a:pt x="196" y="145"/>
                  </a:lnTo>
                  <a:lnTo>
                    <a:pt x="186" y="176"/>
                  </a:lnTo>
                  <a:lnTo>
                    <a:pt x="191" y="189"/>
                  </a:lnTo>
                  <a:lnTo>
                    <a:pt x="188" y="197"/>
                  </a:lnTo>
                  <a:lnTo>
                    <a:pt x="139" y="200"/>
                  </a:lnTo>
                  <a:lnTo>
                    <a:pt x="139" y="205"/>
                  </a:lnTo>
                  <a:lnTo>
                    <a:pt x="157" y="223"/>
                  </a:lnTo>
                  <a:lnTo>
                    <a:pt x="225" y="238"/>
                  </a:lnTo>
                  <a:lnTo>
                    <a:pt x="251" y="251"/>
                  </a:lnTo>
                  <a:lnTo>
                    <a:pt x="253" y="259"/>
                  </a:lnTo>
                  <a:lnTo>
                    <a:pt x="271" y="262"/>
                  </a:lnTo>
                  <a:lnTo>
                    <a:pt x="297" y="282"/>
                  </a:lnTo>
                  <a:lnTo>
                    <a:pt x="271" y="236"/>
                  </a:lnTo>
                  <a:lnTo>
                    <a:pt x="258" y="228"/>
                  </a:lnTo>
                  <a:lnTo>
                    <a:pt x="305" y="256"/>
                  </a:lnTo>
                  <a:lnTo>
                    <a:pt x="326" y="244"/>
                  </a:lnTo>
                  <a:lnTo>
                    <a:pt x="282" y="200"/>
                  </a:lnTo>
                  <a:lnTo>
                    <a:pt x="276" y="166"/>
                  </a:lnTo>
                  <a:lnTo>
                    <a:pt x="328" y="197"/>
                  </a:lnTo>
                  <a:lnTo>
                    <a:pt x="331" y="205"/>
                  </a:lnTo>
                  <a:lnTo>
                    <a:pt x="349" y="202"/>
                  </a:lnTo>
                  <a:lnTo>
                    <a:pt x="375" y="184"/>
                  </a:lnTo>
                  <a:lnTo>
                    <a:pt x="362" y="171"/>
                  </a:lnTo>
                  <a:lnTo>
                    <a:pt x="367" y="153"/>
                  </a:lnTo>
                  <a:lnTo>
                    <a:pt x="336" y="150"/>
                  </a:lnTo>
                  <a:lnTo>
                    <a:pt x="279" y="122"/>
                  </a:lnTo>
                  <a:lnTo>
                    <a:pt x="276" y="88"/>
                  </a:lnTo>
                  <a:lnTo>
                    <a:pt x="253" y="68"/>
                  </a:lnTo>
                  <a:lnTo>
                    <a:pt x="225" y="70"/>
                  </a:lnTo>
                  <a:lnTo>
                    <a:pt x="191" y="52"/>
                  </a:lnTo>
                  <a:lnTo>
                    <a:pt x="121" y="55"/>
                  </a:lnTo>
                  <a:lnTo>
                    <a:pt x="116" y="37"/>
                  </a:lnTo>
                  <a:lnTo>
                    <a:pt x="100" y="52"/>
                  </a:lnTo>
                  <a:lnTo>
                    <a:pt x="90" y="39"/>
                  </a:lnTo>
                  <a:lnTo>
                    <a:pt x="98" y="16"/>
                  </a:lnTo>
                  <a:lnTo>
                    <a:pt x="85" y="13"/>
                  </a:lnTo>
                  <a:lnTo>
                    <a:pt x="59" y="18"/>
                  </a:lnTo>
                  <a:lnTo>
                    <a:pt x="62" y="24"/>
                  </a:lnTo>
                  <a:lnTo>
                    <a:pt x="46" y="39"/>
                  </a:lnTo>
                  <a:lnTo>
                    <a:pt x="51" y="42"/>
                  </a:lnTo>
                  <a:lnTo>
                    <a:pt x="33" y="60"/>
                  </a:lnTo>
                  <a:lnTo>
                    <a:pt x="25" y="37"/>
                  </a:lnTo>
                  <a:lnTo>
                    <a:pt x="44" y="6"/>
                  </a:lnTo>
                  <a:lnTo>
                    <a:pt x="36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206" y="1190"/>
              <a:ext cx="381" cy="197"/>
            </a:xfrm>
            <a:custGeom>
              <a:avLst/>
              <a:gdLst/>
              <a:ahLst/>
              <a:cxnLst>
                <a:cxn ang="0">
                  <a:pos x="293" y="0"/>
                </a:cxn>
                <a:cxn ang="0">
                  <a:pos x="114" y="26"/>
                </a:cxn>
                <a:cxn ang="0">
                  <a:pos x="86" y="16"/>
                </a:cxn>
                <a:cxn ang="0">
                  <a:pos x="0" y="47"/>
                </a:cxn>
                <a:cxn ang="0">
                  <a:pos x="3" y="60"/>
                </a:cxn>
                <a:cxn ang="0">
                  <a:pos x="34" y="70"/>
                </a:cxn>
                <a:cxn ang="0">
                  <a:pos x="39" y="75"/>
                </a:cxn>
                <a:cxn ang="0">
                  <a:pos x="132" y="68"/>
                </a:cxn>
                <a:cxn ang="0">
                  <a:pos x="107" y="107"/>
                </a:cxn>
                <a:cxn ang="0">
                  <a:pos x="81" y="94"/>
                </a:cxn>
                <a:cxn ang="0">
                  <a:pos x="65" y="96"/>
                </a:cxn>
                <a:cxn ang="0">
                  <a:pos x="76" y="138"/>
                </a:cxn>
                <a:cxn ang="0">
                  <a:pos x="55" y="145"/>
                </a:cxn>
                <a:cxn ang="0">
                  <a:pos x="65" y="163"/>
                </a:cxn>
                <a:cxn ang="0">
                  <a:pos x="47" y="171"/>
                </a:cxn>
                <a:cxn ang="0">
                  <a:pos x="37" y="184"/>
                </a:cxn>
                <a:cxn ang="0">
                  <a:pos x="47" y="197"/>
                </a:cxn>
                <a:cxn ang="0">
                  <a:pos x="163" y="192"/>
                </a:cxn>
                <a:cxn ang="0">
                  <a:pos x="156" y="171"/>
                </a:cxn>
                <a:cxn ang="0">
                  <a:pos x="161" y="156"/>
                </a:cxn>
                <a:cxn ang="0">
                  <a:pos x="200" y="143"/>
                </a:cxn>
                <a:cxn ang="0">
                  <a:pos x="213" y="114"/>
                </a:cxn>
                <a:cxn ang="0">
                  <a:pos x="381" y="21"/>
                </a:cxn>
                <a:cxn ang="0">
                  <a:pos x="360" y="26"/>
                </a:cxn>
                <a:cxn ang="0">
                  <a:pos x="324" y="3"/>
                </a:cxn>
                <a:cxn ang="0">
                  <a:pos x="308" y="6"/>
                </a:cxn>
                <a:cxn ang="0">
                  <a:pos x="293" y="0"/>
                </a:cxn>
              </a:cxnLst>
              <a:rect l="0" t="0" r="r" b="b"/>
              <a:pathLst>
                <a:path w="381" h="197">
                  <a:moveTo>
                    <a:pt x="293" y="0"/>
                  </a:moveTo>
                  <a:lnTo>
                    <a:pt x="114" y="26"/>
                  </a:lnTo>
                  <a:lnTo>
                    <a:pt x="86" y="16"/>
                  </a:lnTo>
                  <a:lnTo>
                    <a:pt x="0" y="47"/>
                  </a:lnTo>
                  <a:lnTo>
                    <a:pt x="3" y="60"/>
                  </a:lnTo>
                  <a:lnTo>
                    <a:pt x="34" y="70"/>
                  </a:lnTo>
                  <a:lnTo>
                    <a:pt x="39" y="75"/>
                  </a:lnTo>
                  <a:lnTo>
                    <a:pt x="132" y="68"/>
                  </a:lnTo>
                  <a:lnTo>
                    <a:pt x="107" y="107"/>
                  </a:lnTo>
                  <a:lnTo>
                    <a:pt x="81" y="94"/>
                  </a:lnTo>
                  <a:lnTo>
                    <a:pt x="65" y="96"/>
                  </a:lnTo>
                  <a:lnTo>
                    <a:pt x="76" y="138"/>
                  </a:lnTo>
                  <a:lnTo>
                    <a:pt x="55" y="145"/>
                  </a:lnTo>
                  <a:lnTo>
                    <a:pt x="65" y="163"/>
                  </a:lnTo>
                  <a:lnTo>
                    <a:pt x="47" y="171"/>
                  </a:lnTo>
                  <a:lnTo>
                    <a:pt x="37" y="184"/>
                  </a:lnTo>
                  <a:lnTo>
                    <a:pt x="47" y="197"/>
                  </a:lnTo>
                  <a:lnTo>
                    <a:pt x="163" y="192"/>
                  </a:lnTo>
                  <a:lnTo>
                    <a:pt x="156" y="171"/>
                  </a:lnTo>
                  <a:lnTo>
                    <a:pt x="161" y="156"/>
                  </a:lnTo>
                  <a:lnTo>
                    <a:pt x="200" y="143"/>
                  </a:lnTo>
                  <a:lnTo>
                    <a:pt x="213" y="114"/>
                  </a:lnTo>
                  <a:lnTo>
                    <a:pt x="381" y="21"/>
                  </a:lnTo>
                  <a:lnTo>
                    <a:pt x="360" y="26"/>
                  </a:lnTo>
                  <a:lnTo>
                    <a:pt x="324" y="3"/>
                  </a:lnTo>
                  <a:lnTo>
                    <a:pt x="308" y="6"/>
                  </a:lnTo>
                  <a:lnTo>
                    <a:pt x="2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4206" y="1190"/>
              <a:ext cx="381" cy="197"/>
            </a:xfrm>
            <a:custGeom>
              <a:avLst/>
              <a:gdLst/>
              <a:ahLst/>
              <a:cxnLst>
                <a:cxn ang="0">
                  <a:pos x="293" y="0"/>
                </a:cxn>
                <a:cxn ang="0">
                  <a:pos x="114" y="26"/>
                </a:cxn>
                <a:cxn ang="0">
                  <a:pos x="86" y="16"/>
                </a:cxn>
                <a:cxn ang="0">
                  <a:pos x="0" y="47"/>
                </a:cxn>
                <a:cxn ang="0">
                  <a:pos x="3" y="60"/>
                </a:cxn>
                <a:cxn ang="0">
                  <a:pos x="34" y="70"/>
                </a:cxn>
                <a:cxn ang="0">
                  <a:pos x="39" y="75"/>
                </a:cxn>
                <a:cxn ang="0">
                  <a:pos x="132" y="68"/>
                </a:cxn>
                <a:cxn ang="0">
                  <a:pos x="107" y="107"/>
                </a:cxn>
                <a:cxn ang="0">
                  <a:pos x="81" y="94"/>
                </a:cxn>
                <a:cxn ang="0">
                  <a:pos x="65" y="96"/>
                </a:cxn>
                <a:cxn ang="0">
                  <a:pos x="76" y="138"/>
                </a:cxn>
                <a:cxn ang="0">
                  <a:pos x="55" y="145"/>
                </a:cxn>
                <a:cxn ang="0">
                  <a:pos x="65" y="163"/>
                </a:cxn>
                <a:cxn ang="0">
                  <a:pos x="47" y="171"/>
                </a:cxn>
                <a:cxn ang="0">
                  <a:pos x="37" y="184"/>
                </a:cxn>
                <a:cxn ang="0">
                  <a:pos x="47" y="197"/>
                </a:cxn>
                <a:cxn ang="0">
                  <a:pos x="163" y="192"/>
                </a:cxn>
                <a:cxn ang="0">
                  <a:pos x="156" y="171"/>
                </a:cxn>
                <a:cxn ang="0">
                  <a:pos x="161" y="156"/>
                </a:cxn>
                <a:cxn ang="0">
                  <a:pos x="200" y="143"/>
                </a:cxn>
                <a:cxn ang="0">
                  <a:pos x="213" y="114"/>
                </a:cxn>
                <a:cxn ang="0">
                  <a:pos x="381" y="21"/>
                </a:cxn>
                <a:cxn ang="0">
                  <a:pos x="360" y="26"/>
                </a:cxn>
                <a:cxn ang="0">
                  <a:pos x="324" y="3"/>
                </a:cxn>
                <a:cxn ang="0">
                  <a:pos x="308" y="6"/>
                </a:cxn>
                <a:cxn ang="0">
                  <a:pos x="293" y="0"/>
                </a:cxn>
              </a:cxnLst>
              <a:rect l="0" t="0" r="r" b="b"/>
              <a:pathLst>
                <a:path w="381" h="197">
                  <a:moveTo>
                    <a:pt x="293" y="0"/>
                  </a:moveTo>
                  <a:lnTo>
                    <a:pt x="114" y="26"/>
                  </a:lnTo>
                  <a:lnTo>
                    <a:pt x="86" y="16"/>
                  </a:lnTo>
                  <a:lnTo>
                    <a:pt x="0" y="47"/>
                  </a:lnTo>
                  <a:lnTo>
                    <a:pt x="3" y="60"/>
                  </a:lnTo>
                  <a:lnTo>
                    <a:pt x="34" y="70"/>
                  </a:lnTo>
                  <a:lnTo>
                    <a:pt x="39" y="75"/>
                  </a:lnTo>
                  <a:lnTo>
                    <a:pt x="132" y="68"/>
                  </a:lnTo>
                  <a:lnTo>
                    <a:pt x="107" y="107"/>
                  </a:lnTo>
                  <a:lnTo>
                    <a:pt x="81" y="94"/>
                  </a:lnTo>
                  <a:lnTo>
                    <a:pt x="65" y="96"/>
                  </a:lnTo>
                  <a:lnTo>
                    <a:pt x="76" y="138"/>
                  </a:lnTo>
                  <a:lnTo>
                    <a:pt x="55" y="145"/>
                  </a:lnTo>
                  <a:lnTo>
                    <a:pt x="65" y="163"/>
                  </a:lnTo>
                  <a:lnTo>
                    <a:pt x="47" y="171"/>
                  </a:lnTo>
                  <a:lnTo>
                    <a:pt x="37" y="184"/>
                  </a:lnTo>
                  <a:lnTo>
                    <a:pt x="47" y="197"/>
                  </a:lnTo>
                  <a:lnTo>
                    <a:pt x="163" y="192"/>
                  </a:lnTo>
                  <a:lnTo>
                    <a:pt x="156" y="171"/>
                  </a:lnTo>
                  <a:lnTo>
                    <a:pt x="161" y="156"/>
                  </a:lnTo>
                  <a:lnTo>
                    <a:pt x="200" y="143"/>
                  </a:lnTo>
                  <a:lnTo>
                    <a:pt x="213" y="114"/>
                  </a:lnTo>
                  <a:lnTo>
                    <a:pt x="381" y="21"/>
                  </a:lnTo>
                  <a:lnTo>
                    <a:pt x="360" y="26"/>
                  </a:lnTo>
                  <a:lnTo>
                    <a:pt x="324" y="3"/>
                  </a:lnTo>
                  <a:lnTo>
                    <a:pt x="308" y="6"/>
                  </a:lnTo>
                  <a:lnTo>
                    <a:pt x="293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144" y="1263"/>
              <a:ext cx="101" cy="6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52" y="67"/>
                </a:cxn>
                <a:cxn ang="0">
                  <a:pos x="96" y="54"/>
                </a:cxn>
                <a:cxn ang="0">
                  <a:pos x="101" y="36"/>
                </a:cxn>
                <a:cxn ang="0">
                  <a:pos x="78" y="13"/>
                </a:cxn>
                <a:cxn ang="0">
                  <a:pos x="50" y="5"/>
                </a:cxn>
                <a:cxn ang="0">
                  <a:pos x="18" y="0"/>
                </a:cxn>
              </a:cxnLst>
              <a:rect l="0" t="0" r="r" b="b"/>
              <a:pathLst>
                <a:path w="101" h="67">
                  <a:moveTo>
                    <a:pt x="18" y="0"/>
                  </a:moveTo>
                  <a:lnTo>
                    <a:pt x="0" y="18"/>
                  </a:lnTo>
                  <a:lnTo>
                    <a:pt x="0" y="26"/>
                  </a:lnTo>
                  <a:lnTo>
                    <a:pt x="52" y="67"/>
                  </a:lnTo>
                  <a:lnTo>
                    <a:pt x="96" y="54"/>
                  </a:lnTo>
                  <a:lnTo>
                    <a:pt x="101" y="36"/>
                  </a:lnTo>
                  <a:lnTo>
                    <a:pt x="78" y="13"/>
                  </a:lnTo>
                  <a:lnTo>
                    <a:pt x="50" y="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144" y="1263"/>
              <a:ext cx="101" cy="6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52" y="67"/>
                </a:cxn>
                <a:cxn ang="0">
                  <a:pos x="96" y="54"/>
                </a:cxn>
                <a:cxn ang="0">
                  <a:pos x="101" y="36"/>
                </a:cxn>
                <a:cxn ang="0">
                  <a:pos x="78" y="13"/>
                </a:cxn>
                <a:cxn ang="0">
                  <a:pos x="50" y="5"/>
                </a:cxn>
                <a:cxn ang="0">
                  <a:pos x="18" y="0"/>
                </a:cxn>
              </a:cxnLst>
              <a:rect l="0" t="0" r="r" b="b"/>
              <a:pathLst>
                <a:path w="101" h="67">
                  <a:moveTo>
                    <a:pt x="18" y="0"/>
                  </a:moveTo>
                  <a:lnTo>
                    <a:pt x="0" y="18"/>
                  </a:lnTo>
                  <a:lnTo>
                    <a:pt x="0" y="26"/>
                  </a:lnTo>
                  <a:lnTo>
                    <a:pt x="52" y="67"/>
                  </a:lnTo>
                  <a:lnTo>
                    <a:pt x="96" y="54"/>
                  </a:lnTo>
                  <a:lnTo>
                    <a:pt x="101" y="36"/>
                  </a:lnTo>
                  <a:lnTo>
                    <a:pt x="78" y="13"/>
                  </a:lnTo>
                  <a:lnTo>
                    <a:pt x="50" y="5"/>
                  </a:lnTo>
                  <a:lnTo>
                    <a:pt x="1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450" y="1162"/>
              <a:ext cx="768" cy="613"/>
            </a:xfrm>
            <a:custGeom>
              <a:avLst/>
              <a:gdLst/>
              <a:ahLst/>
              <a:cxnLst>
                <a:cxn ang="0">
                  <a:pos x="432" y="34"/>
                </a:cxn>
                <a:cxn ang="0">
                  <a:pos x="390" y="26"/>
                </a:cxn>
                <a:cxn ang="0">
                  <a:pos x="344" y="47"/>
                </a:cxn>
                <a:cxn ang="0">
                  <a:pos x="320" y="67"/>
                </a:cxn>
                <a:cxn ang="0">
                  <a:pos x="297" y="49"/>
                </a:cxn>
                <a:cxn ang="0">
                  <a:pos x="235" y="78"/>
                </a:cxn>
                <a:cxn ang="0">
                  <a:pos x="201" y="62"/>
                </a:cxn>
                <a:cxn ang="0">
                  <a:pos x="165" y="70"/>
                </a:cxn>
                <a:cxn ang="0">
                  <a:pos x="142" y="75"/>
                </a:cxn>
                <a:cxn ang="0">
                  <a:pos x="103" y="88"/>
                </a:cxn>
                <a:cxn ang="0">
                  <a:pos x="101" y="124"/>
                </a:cxn>
                <a:cxn ang="0">
                  <a:pos x="0" y="176"/>
                </a:cxn>
                <a:cxn ang="0">
                  <a:pos x="46" y="228"/>
                </a:cxn>
                <a:cxn ang="0">
                  <a:pos x="134" y="233"/>
                </a:cxn>
                <a:cxn ang="0">
                  <a:pos x="204" y="285"/>
                </a:cxn>
                <a:cxn ang="0">
                  <a:pos x="214" y="321"/>
                </a:cxn>
                <a:cxn ang="0">
                  <a:pos x="248" y="339"/>
                </a:cxn>
                <a:cxn ang="0">
                  <a:pos x="235" y="385"/>
                </a:cxn>
                <a:cxn ang="0">
                  <a:pos x="238" y="448"/>
                </a:cxn>
                <a:cxn ang="0">
                  <a:pos x="245" y="473"/>
                </a:cxn>
                <a:cxn ang="0">
                  <a:pos x="284" y="551"/>
                </a:cxn>
                <a:cxn ang="0">
                  <a:pos x="315" y="590"/>
                </a:cxn>
                <a:cxn ang="0">
                  <a:pos x="351" y="598"/>
                </a:cxn>
                <a:cxn ang="0">
                  <a:pos x="434" y="497"/>
                </a:cxn>
                <a:cxn ang="0">
                  <a:pos x="507" y="437"/>
                </a:cxn>
                <a:cxn ang="0">
                  <a:pos x="636" y="378"/>
                </a:cxn>
                <a:cxn ang="0">
                  <a:pos x="665" y="362"/>
                </a:cxn>
                <a:cxn ang="0">
                  <a:pos x="659" y="264"/>
                </a:cxn>
                <a:cxn ang="0">
                  <a:pos x="675" y="241"/>
                </a:cxn>
                <a:cxn ang="0">
                  <a:pos x="690" y="189"/>
                </a:cxn>
                <a:cxn ang="0">
                  <a:pos x="763" y="93"/>
                </a:cxn>
                <a:cxn ang="0">
                  <a:pos x="763" y="88"/>
                </a:cxn>
                <a:cxn ang="0">
                  <a:pos x="626" y="98"/>
                </a:cxn>
                <a:cxn ang="0">
                  <a:pos x="641" y="75"/>
                </a:cxn>
                <a:cxn ang="0">
                  <a:pos x="592" y="80"/>
                </a:cxn>
                <a:cxn ang="0">
                  <a:pos x="514" y="75"/>
                </a:cxn>
                <a:cxn ang="0">
                  <a:pos x="646" y="47"/>
                </a:cxn>
                <a:cxn ang="0">
                  <a:pos x="579" y="31"/>
                </a:cxn>
                <a:cxn ang="0">
                  <a:pos x="452" y="0"/>
                </a:cxn>
              </a:cxnLst>
              <a:rect l="0" t="0" r="r" b="b"/>
              <a:pathLst>
                <a:path w="768" h="613">
                  <a:moveTo>
                    <a:pt x="452" y="0"/>
                  </a:moveTo>
                  <a:lnTo>
                    <a:pt x="432" y="34"/>
                  </a:lnTo>
                  <a:lnTo>
                    <a:pt x="411" y="47"/>
                  </a:lnTo>
                  <a:lnTo>
                    <a:pt x="390" y="26"/>
                  </a:lnTo>
                  <a:lnTo>
                    <a:pt x="362" y="26"/>
                  </a:lnTo>
                  <a:lnTo>
                    <a:pt x="344" y="47"/>
                  </a:lnTo>
                  <a:lnTo>
                    <a:pt x="349" y="85"/>
                  </a:lnTo>
                  <a:lnTo>
                    <a:pt x="320" y="67"/>
                  </a:lnTo>
                  <a:lnTo>
                    <a:pt x="315" y="49"/>
                  </a:lnTo>
                  <a:lnTo>
                    <a:pt x="297" y="49"/>
                  </a:lnTo>
                  <a:lnTo>
                    <a:pt x="256" y="88"/>
                  </a:lnTo>
                  <a:lnTo>
                    <a:pt x="235" y="78"/>
                  </a:lnTo>
                  <a:lnTo>
                    <a:pt x="227" y="47"/>
                  </a:lnTo>
                  <a:lnTo>
                    <a:pt x="201" y="62"/>
                  </a:lnTo>
                  <a:lnTo>
                    <a:pt x="176" y="65"/>
                  </a:lnTo>
                  <a:lnTo>
                    <a:pt x="165" y="70"/>
                  </a:lnTo>
                  <a:lnTo>
                    <a:pt x="157" y="65"/>
                  </a:lnTo>
                  <a:lnTo>
                    <a:pt x="142" y="75"/>
                  </a:lnTo>
                  <a:lnTo>
                    <a:pt x="124" y="109"/>
                  </a:lnTo>
                  <a:lnTo>
                    <a:pt x="103" y="88"/>
                  </a:lnTo>
                  <a:lnTo>
                    <a:pt x="75" y="116"/>
                  </a:lnTo>
                  <a:lnTo>
                    <a:pt x="101" y="124"/>
                  </a:lnTo>
                  <a:lnTo>
                    <a:pt x="75" y="163"/>
                  </a:lnTo>
                  <a:lnTo>
                    <a:pt x="0" y="176"/>
                  </a:lnTo>
                  <a:lnTo>
                    <a:pt x="36" y="189"/>
                  </a:lnTo>
                  <a:lnTo>
                    <a:pt x="46" y="228"/>
                  </a:lnTo>
                  <a:lnTo>
                    <a:pt x="88" y="241"/>
                  </a:lnTo>
                  <a:lnTo>
                    <a:pt x="134" y="233"/>
                  </a:lnTo>
                  <a:lnTo>
                    <a:pt x="194" y="264"/>
                  </a:lnTo>
                  <a:lnTo>
                    <a:pt x="204" y="285"/>
                  </a:lnTo>
                  <a:lnTo>
                    <a:pt x="196" y="308"/>
                  </a:lnTo>
                  <a:lnTo>
                    <a:pt x="214" y="321"/>
                  </a:lnTo>
                  <a:lnTo>
                    <a:pt x="212" y="339"/>
                  </a:lnTo>
                  <a:lnTo>
                    <a:pt x="248" y="339"/>
                  </a:lnTo>
                  <a:lnTo>
                    <a:pt x="269" y="375"/>
                  </a:lnTo>
                  <a:lnTo>
                    <a:pt x="235" y="385"/>
                  </a:lnTo>
                  <a:lnTo>
                    <a:pt x="271" y="417"/>
                  </a:lnTo>
                  <a:lnTo>
                    <a:pt x="238" y="448"/>
                  </a:lnTo>
                  <a:lnTo>
                    <a:pt x="238" y="458"/>
                  </a:lnTo>
                  <a:lnTo>
                    <a:pt x="245" y="473"/>
                  </a:lnTo>
                  <a:lnTo>
                    <a:pt x="251" y="499"/>
                  </a:lnTo>
                  <a:lnTo>
                    <a:pt x="284" y="551"/>
                  </a:lnTo>
                  <a:lnTo>
                    <a:pt x="305" y="567"/>
                  </a:lnTo>
                  <a:lnTo>
                    <a:pt x="315" y="590"/>
                  </a:lnTo>
                  <a:lnTo>
                    <a:pt x="328" y="600"/>
                  </a:lnTo>
                  <a:lnTo>
                    <a:pt x="351" y="598"/>
                  </a:lnTo>
                  <a:lnTo>
                    <a:pt x="370" y="613"/>
                  </a:lnTo>
                  <a:lnTo>
                    <a:pt x="434" y="497"/>
                  </a:lnTo>
                  <a:lnTo>
                    <a:pt x="473" y="476"/>
                  </a:lnTo>
                  <a:lnTo>
                    <a:pt x="507" y="437"/>
                  </a:lnTo>
                  <a:lnTo>
                    <a:pt x="636" y="388"/>
                  </a:lnTo>
                  <a:lnTo>
                    <a:pt x="636" y="378"/>
                  </a:lnTo>
                  <a:lnTo>
                    <a:pt x="623" y="347"/>
                  </a:lnTo>
                  <a:lnTo>
                    <a:pt x="665" y="362"/>
                  </a:lnTo>
                  <a:lnTo>
                    <a:pt x="644" y="292"/>
                  </a:lnTo>
                  <a:lnTo>
                    <a:pt x="659" y="264"/>
                  </a:lnTo>
                  <a:lnTo>
                    <a:pt x="675" y="256"/>
                  </a:lnTo>
                  <a:lnTo>
                    <a:pt x="675" y="241"/>
                  </a:lnTo>
                  <a:lnTo>
                    <a:pt x="665" y="225"/>
                  </a:lnTo>
                  <a:lnTo>
                    <a:pt x="690" y="189"/>
                  </a:lnTo>
                  <a:lnTo>
                    <a:pt x="693" y="158"/>
                  </a:lnTo>
                  <a:lnTo>
                    <a:pt x="763" y="93"/>
                  </a:lnTo>
                  <a:lnTo>
                    <a:pt x="768" y="91"/>
                  </a:lnTo>
                  <a:lnTo>
                    <a:pt x="763" y="88"/>
                  </a:lnTo>
                  <a:lnTo>
                    <a:pt x="721" y="72"/>
                  </a:lnTo>
                  <a:lnTo>
                    <a:pt x="626" y="98"/>
                  </a:lnTo>
                  <a:lnTo>
                    <a:pt x="623" y="93"/>
                  </a:lnTo>
                  <a:lnTo>
                    <a:pt x="641" y="75"/>
                  </a:lnTo>
                  <a:lnTo>
                    <a:pt x="633" y="72"/>
                  </a:lnTo>
                  <a:lnTo>
                    <a:pt x="592" y="80"/>
                  </a:lnTo>
                  <a:lnTo>
                    <a:pt x="587" y="72"/>
                  </a:lnTo>
                  <a:lnTo>
                    <a:pt x="514" y="75"/>
                  </a:lnTo>
                  <a:lnTo>
                    <a:pt x="525" y="60"/>
                  </a:lnTo>
                  <a:lnTo>
                    <a:pt x="646" y="47"/>
                  </a:lnTo>
                  <a:lnTo>
                    <a:pt x="631" y="36"/>
                  </a:lnTo>
                  <a:lnTo>
                    <a:pt x="579" y="31"/>
                  </a:lnTo>
                  <a:lnTo>
                    <a:pt x="538" y="1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4450" y="1162"/>
              <a:ext cx="768" cy="613"/>
            </a:xfrm>
            <a:custGeom>
              <a:avLst/>
              <a:gdLst/>
              <a:ahLst/>
              <a:cxnLst>
                <a:cxn ang="0">
                  <a:pos x="432" y="34"/>
                </a:cxn>
                <a:cxn ang="0">
                  <a:pos x="390" y="26"/>
                </a:cxn>
                <a:cxn ang="0">
                  <a:pos x="344" y="47"/>
                </a:cxn>
                <a:cxn ang="0">
                  <a:pos x="320" y="67"/>
                </a:cxn>
                <a:cxn ang="0">
                  <a:pos x="297" y="49"/>
                </a:cxn>
                <a:cxn ang="0">
                  <a:pos x="235" y="78"/>
                </a:cxn>
                <a:cxn ang="0">
                  <a:pos x="201" y="62"/>
                </a:cxn>
                <a:cxn ang="0">
                  <a:pos x="165" y="70"/>
                </a:cxn>
                <a:cxn ang="0">
                  <a:pos x="142" y="75"/>
                </a:cxn>
                <a:cxn ang="0">
                  <a:pos x="103" y="88"/>
                </a:cxn>
                <a:cxn ang="0">
                  <a:pos x="101" y="124"/>
                </a:cxn>
                <a:cxn ang="0">
                  <a:pos x="0" y="176"/>
                </a:cxn>
                <a:cxn ang="0">
                  <a:pos x="46" y="228"/>
                </a:cxn>
                <a:cxn ang="0">
                  <a:pos x="134" y="233"/>
                </a:cxn>
                <a:cxn ang="0">
                  <a:pos x="204" y="285"/>
                </a:cxn>
                <a:cxn ang="0">
                  <a:pos x="214" y="321"/>
                </a:cxn>
                <a:cxn ang="0">
                  <a:pos x="248" y="339"/>
                </a:cxn>
                <a:cxn ang="0">
                  <a:pos x="235" y="385"/>
                </a:cxn>
                <a:cxn ang="0">
                  <a:pos x="238" y="448"/>
                </a:cxn>
                <a:cxn ang="0">
                  <a:pos x="245" y="473"/>
                </a:cxn>
                <a:cxn ang="0">
                  <a:pos x="284" y="551"/>
                </a:cxn>
                <a:cxn ang="0">
                  <a:pos x="315" y="590"/>
                </a:cxn>
                <a:cxn ang="0">
                  <a:pos x="351" y="598"/>
                </a:cxn>
                <a:cxn ang="0">
                  <a:pos x="434" y="497"/>
                </a:cxn>
                <a:cxn ang="0">
                  <a:pos x="507" y="437"/>
                </a:cxn>
                <a:cxn ang="0">
                  <a:pos x="636" y="378"/>
                </a:cxn>
                <a:cxn ang="0">
                  <a:pos x="665" y="362"/>
                </a:cxn>
                <a:cxn ang="0">
                  <a:pos x="659" y="264"/>
                </a:cxn>
                <a:cxn ang="0">
                  <a:pos x="675" y="241"/>
                </a:cxn>
                <a:cxn ang="0">
                  <a:pos x="690" y="189"/>
                </a:cxn>
                <a:cxn ang="0">
                  <a:pos x="763" y="93"/>
                </a:cxn>
                <a:cxn ang="0">
                  <a:pos x="763" y="88"/>
                </a:cxn>
                <a:cxn ang="0">
                  <a:pos x="626" y="98"/>
                </a:cxn>
                <a:cxn ang="0">
                  <a:pos x="641" y="75"/>
                </a:cxn>
                <a:cxn ang="0">
                  <a:pos x="592" y="80"/>
                </a:cxn>
                <a:cxn ang="0">
                  <a:pos x="514" y="75"/>
                </a:cxn>
                <a:cxn ang="0">
                  <a:pos x="646" y="47"/>
                </a:cxn>
                <a:cxn ang="0">
                  <a:pos x="579" y="31"/>
                </a:cxn>
                <a:cxn ang="0">
                  <a:pos x="452" y="0"/>
                </a:cxn>
              </a:cxnLst>
              <a:rect l="0" t="0" r="r" b="b"/>
              <a:pathLst>
                <a:path w="768" h="613">
                  <a:moveTo>
                    <a:pt x="452" y="0"/>
                  </a:moveTo>
                  <a:lnTo>
                    <a:pt x="432" y="34"/>
                  </a:lnTo>
                  <a:lnTo>
                    <a:pt x="411" y="47"/>
                  </a:lnTo>
                  <a:lnTo>
                    <a:pt x="390" y="26"/>
                  </a:lnTo>
                  <a:lnTo>
                    <a:pt x="362" y="26"/>
                  </a:lnTo>
                  <a:lnTo>
                    <a:pt x="344" y="47"/>
                  </a:lnTo>
                  <a:lnTo>
                    <a:pt x="349" y="85"/>
                  </a:lnTo>
                  <a:lnTo>
                    <a:pt x="320" y="67"/>
                  </a:lnTo>
                  <a:lnTo>
                    <a:pt x="315" y="49"/>
                  </a:lnTo>
                  <a:lnTo>
                    <a:pt x="297" y="49"/>
                  </a:lnTo>
                  <a:lnTo>
                    <a:pt x="256" y="88"/>
                  </a:lnTo>
                  <a:lnTo>
                    <a:pt x="235" y="78"/>
                  </a:lnTo>
                  <a:lnTo>
                    <a:pt x="227" y="47"/>
                  </a:lnTo>
                  <a:lnTo>
                    <a:pt x="201" y="62"/>
                  </a:lnTo>
                  <a:lnTo>
                    <a:pt x="176" y="65"/>
                  </a:lnTo>
                  <a:lnTo>
                    <a:pt x="165" y="70"/>
                  </a:lnTo>
                  <a:lnTo>
                    <a:pt x="157" y="65"/>
                  </a:lnTo>
                  <a:lnTo>
                    <a:pt x="142" y="75"/>
                  </a:lnTo>
                  <a:lnTo>
                    <a:pt x="124" y="109"/>
                  </a:lnTo>
                  <a:lnTo>
                    <a:pt x="103" y="88"/>
                  </a:lnTo>
                  <a:lnTo>
                    <a:pt x="75" y="116"/>
                  </a:lnTo>
                  <a:lnTo>
                    <a:pt x="101" y="124"/>
                  </a:lnTo>
                  <a:lnTo>
                    <a:pt x="75" y="163"/>
                  </a:lnTo>
                  <a:lnTo>
                    <a:pt x="0" y="176"/>
                  </a:lnTo>
                  <a:lnTo>
                    <a:pt x="36" y="189"/>
                  </a:lnTo>
                  <a:lnTo>
                    <a:pt x="46" y="228"/>
                  </a:lnTo>
                  <a:lnTo>
                    <a:pt x="88" y="241"/>
                  </a:lnTo>
                  <a:lnTo>
                    <a:pt x="134" y="233"/>
                  </a:lnTo>
                  <a:lnTo>
                    <a:pt x="194" y="264"/>
                  </a:lnTo>
                  <a:lnTo>
                    <a:pt x="204" y="285"/>
                  </a:lnTo>
                  <a:lnTo>
                    <a:pt x="196" y="308"/>
                  </a:lnTo>
                  <a:lnTo>
                    <a:pt x="214" y="321"/>
                  </a:lnTo>
                  <a:lnTo>
                    <a:pt x="212" y="339"/>
                  </a:lnTo>
                  <a:lnTo>
                    <a:pt x="248" y="339"/>
                  </a:lnTo>
                  <a:lnTo>
                    <a:pt x="269" y="375"/>
                  </a:lnTo>
                  <a:lnTo>
                    <a:pt x="235" y="385"/>
                  </a:lnTo>
                  <a:lnTo>
                    <a:pt x="271" y="417"/>
                  </a:lnTo>
                  <a:lnTo>
                    <a:pt x="238" y="448"/>
                  </a:lnTo>
                  <a:lnTo>
                    <a:pt x="238" y="458"/>
                  </a:lnTo>
                  <a:lnTo>
                    <a:pt x="245" y="473"/>
                  </a:lnTo>
                  <a:lnTo>
                    <a:pt x="251" y="499"/>
                  </a:lnTo>
                  <a:lnTo>
                    <a:pt x="284" y="551"/>
                  </a:lnTo>
                  <a:lnTo>
                    <a:pt x="305" y="567"/>
                  </a:lnTo>
                  <a:lnTo>
                    <a:pt x="315" y="590"/>
                  </a:lnTo>
                  <a:lnTo>
                    <a:pt x="328" y="600"/>
                  </a:lnTo>
                  <a:lnTo>
                    <a:pt x="351" y="598"/>
                  </a:lnTo>
                  <a:lnTo>
                    <a:pt x="370" y="613"/>
                  </a:lnTo>
                  <a:lnTo>
                    <a:pt x="434" y="497"/>
                  </a:lnTo>
                  <a:lnTo>
                    <a:pt x="473" y="476"/>
                  </a:lnTo>
                  <a:lnTo>
                    <a:pt x="507" y="437"/>
                  </a:lnTo>
                  <a:lnTo>
                    <a:pt x="636" y="388"/>
                  </a:lnTo>
                  <a:lnTo>
                    <a:pt x="636" y="378"/>
                  </a:lnTo>
                  <a:lnTo>
                    <a:pt x="623" y="347"/>
                  </a:lnTo>
                  <a:lnTo>
                    <a:pt x="665" y="362"/>
                  </a:lnTo>
                  <a:lnTo>
                    <a:pt x="644" y="292"/>
                  </a:lnTo>
                  <a:lnTo>
                    <a:pt x="659" y="264"/>
                  </a:lnTo>
                  <a:lnTo>
                    <a:pt x="675" y="256"/>
                  </a:lnTo>
                  <a:lnTo>
                    <a:pt x="675" y="241"/>
                  </a:lnTo>
                  <a:lnTo>
                    <a:pt x="665" y="225"/>
                  </a:lnTo>
                  <a:lnTo>
                    <a:pt x="690" y="189"/>
                  </a:lnTo>
                  <a:lnTo>
                    <a:pt x="693" y="158"/>
                  </a:lnTo>
                  <a:lnTo>
                    <a:pt x="763" y="93"/>
                  </a:lnTo>
                  <a:lnTo>
                    <a:pt x="768" y="91"/>
                  </a:lnTo>
                  <a:lnTo>
                    <a:pt x="763" y="88"/>
                  </a:lnTo>
                  <a:lnTo>
                    <a:pt x="721" y="72"/>
                  </a:lnTo>
                  <a:lnTo>
                    <a:pt x="626" y="98"/>
                  </a:lnTo>
                  <a:lnTo>
                    <a:pt x="623" y="93"/>
                  </a:lnTo>
                  <a:lnTo>
                    <a:pt x="641" y="75"/>
                  </a:lnTo>
                  <a:lnTo>
                    <a:pt x="633" y="72"/>
                  </a:lnTo>
                  <a:lnTo>
                    <a:pt x="592" y="80"/>
                  </a:lnTo>
                  <a:lnTo>
                    <a:pt x="587" y="72"/>
                  </a:lnTo>
                  <a:lnTo>
                    <a:pt x="514" y="75"/>
                  </a:lnTo>
                  <a:lnTo>
                    <a:pt x="525" y="60"/>
                  </a:lnTo>
                  <a:lnTo>
                    <a:pt x="646" y="47"/>
                  </a:lnTo>
                  <a:lnTo>
                    <a:pt x="631" y="36"/>
                  </a:lnTo>
                  <a:lnTo>
                    <a:pt x="579" y="31"/>
                  </a:lnTo>
                  <a:lnTo>
                    <a:pt x="538" y="10"/>
                  </a:lnTo>
                  <a:lnTo>
                    <a:pt x="45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4605" y="1923"/>
              <a:ext cx="101" cy="8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4" y="5"/>
                </a:cxn>
                <a:cxn ang="0">
                  <a:pos x="28" y="25"/>
                </a:cxn>
                <a:cxn ang="0">
                  <a:pos x="15" y="36"/>
                </a:cxn>
                <a:cxn ang="0">
                  <a:pos x="0" y="72"/>
                </a:cxn>
                <a:cxn ang="0">
                  <a:pos x="90" y="80"/>
                </a:cxn>
                <a:cxn ang="0">
                  <a:pos x="101" y="64"/>
                </a:cxn>
                <a:cxn ang="0">
                  <a:pos x="39" y="23"/>
                </a:cxn>
                <a:cxn ang="0">
                  <a:pos x="54" y="7"/>
                </a:cxn>
                <a:cxn ang="0">
                  <a:pos x="54" y="0"/>
                </a:cxn>
              </a:cxnLst>
              <a:rect l="0" t="0" r="r" b="b"/>
              <a:pathLst>
                <a:path w="101" h="80">
                  <a:moveTo>
                    <a:pt x="54" y="0"/>
                  </a:moveTo>
                  <a:lnTo>
                    <a:pt x="44" y="5"/>
                  </a:lnTo>
                  <a:lnTo>
                    <a:pt x="28" y="25"/>
                  </a:lnTo>
                  <a:lnTo>
                    <a:pt x="15" y="36"/>
                  </a:lnTo>
                  <a:lnTo>
                    <a:pt x="0" y="72"/>
                  </a:lnTo>
                  <a:lnTo>
                    <a:pt x="90" y="80"/>
                  </a:lnTo>
                  <a:lnTo>
                    <a:pt x="101" y="64"/>
                  </a:lnTo>
                  <a:lnTo>
                    <a:pt x="39" y="23"/>
                  </a:lnTo>
                  <a:lnTo>
                    <a:pt x="54" y="7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4605" y="1923"/>
              <a:ext cx="101" cy="8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4" y="5"/>
                </a:cxn>
                <a:cxn ang="0">
                  <a:pos x="28" y="25"/>
                </a:cxn>
                <a:cxn ang="0">
                  <a:pos x="15" y="36"/>
                </a:cxn>
                <a:cxn ang="0">
                  <a:pos x="0" y="72"/>
                </a:cxn>
                <a:cxn ang="0">
                  <a:pos x="90" y="80"/>
                </a:cxn>
                <a:cxn ang="0">
                  <a:pos x="101" y="64"/>
                </a:cxn>
                <a:cxn ang="0">
                  <a:pos x="39" y="23"/>
                </a:cxn>
                <a:cxn ang="0">
                  <a:pos x="54" y="7"/>
                </a:cxn>
                <a:cxn ang="0">
                  <a:pos x="54" y="0"/>
                </a:cxn>
              </a:cxnLst>
              <a:rect l="0" t="0" r="r" b="b"/>
              <a:pathLst>
                <a:path w="101" h="80">
                  <a:moveTo>
                    <a:pt x="54" y="0"/>
                  </a:moveTo>
                  <a:lnTo>
                    <a:pt x="44" y="5"/>
                  </a:lnTo>
                  <a:lnTo>
                    <a:pt x="28" y="25"/>
                  </a:lnTo>
                  <a:lnTo>
                    <a:pt x="15" y="36"/>
                  </a:lnTo>
                  <a:lnTo>
                    <a:pt x="0" y="72"/>
                  </a:lnTo>
                  <a:lnTo>
                    <a:pt x="90" y="80"/>
                  </a:lnTo>
                  <a:lnTo>
                    <a:pt x="101" y="64"/>
                  </a:lnTo>
                  <a:lnTo>
                    <a:pt x="39" y="23"/>
                  </a:lnTo>
                  <a:lnTo>
                    <a:pt x="54" y="7"/>
                  </a:lnTo>
                  <a:lnTo>
                    <a:pt x="5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4282" y="2362"/>
              <a:ext cx="204" cy="68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13"/>
                </a:cxn>
                <a:cxn ang="0">
                  <a:pos x="25" y="24"/>
                </a:cxn>
                <a:cxn ang="0">
                  <a:pos x="59" y="19"/>
                </a:cxn>
                <a:cxn ang="0">
                  <a:pos x="103" y="47"/>
                </a:cxn>
                <a:cxn ang="0">
                  <a:pos x="181" y="68"/>
                </a:cxn>
                <a:cxn ang="0">
                  <a:pos x="204" y="44"/>
                </a:cxn>
                <a:cxn ang="0">
                  <a:pos x="41" y="0"/>
                </a:cxn>
              </a:cxnLst>
              <a:rect l="0" t="0" r="r" b="b"/>
              <a:pathLst>
                <a:path w="204" h="68">
                  <a:moveTo>
                    <a:pt x="41" y="0"/>
                  </a:moveTo>
                  <a:lnTo>
                    <a:pt x="0" y="13"/>
                  </a:lnTo>
                  <a:lnTo>
                    <a:pt x="25" y="24"/>
                  </a:lnTo>
                  <a:lnTo>
                    <a:pt x="59" y="19"/>
                  </a:lnTo>
                  <a:lnTo>
                    <a:pt x="103" y="47"/>
                  </a:lnTo>
                  <a:lnTo>
                    <a:pt x="181" y="68"/>
                  </a:lnTo>
                  <a:lnTo>
                    <a:pt x="204" y="44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4282" y="2362"/>
              <a:ext cx="204" cy="68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13"/>
                </a:cxn>
                <a:cxn ang="0">
                  <a:pos x="25" y="24"/>
                </a:cxn>
                <a:cxn ang="0">
                  <a:pos x="59" y="19"/>
                </a:cxn>
                <a:cxn ang="0">
                  <a:pos x="103" y="47"/>
                </a:cxn>
                <a:cxn ang="0">
                  <a:pos x="181" y="68"/>
                </a:cxn>
                <a:cxn ang="0">
                  <a:pos x="204" y="44"/>
                </a:cxn>
                <a:cxn ang="0">
                  <a:pos x="41" y="0"/>
                </a:cxn>
              </a:cxnLst>
              <a:rect l="0" t="0" r="r" b="b"/>
              <a:pathLst>
                <a:path w="204" h="68">
                  <a:moveTo>
                    <a:pt x="41" y="0"/>
                  </a:moveTo>
                  <a:lnTo>
                    <a:pt x="0" y="13"/>
                  </a:lnTo>
                  <a:lnTo>
                    <a:pt x="25" y="24"/>
                  </a:lnTo>
                  <a:lnTo>
                    <a:pt x="59" y="19"/>
                  </a:lnTo>
                  <a:lnTo>
                    <a:pt x="103" y="47"/>
                  </a:lnTo>
                  <a:lnTo>
                    <a:pt x="181" y="68"/>
                  </a:lnTo>
                  <a:lnTo>
                    <a:pt x="204" y="44"/>
                  </a:lnTo>
                  <a:lnTo>
                    <a:pt x="4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4494" y="2414"/>
              <a:ext cx="64" cy="34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8"/>
                </a:cxn>
                <a:cxn ang="0">
                  <a:pos x="20" y="34"/>
                </a:cxn>
                <a:cxn ang="0">
                  <a:pos x="64" y="21"/>
                </a:cxn>
                <a:cxn ang="0">
                  <a:pos x="51" y="0"/>
                </a:cxn>
              </a:cxnLst>
              <a:rect l="0" t="0" r="r" b="b"/>
              <a:pathLst>
                <a:path w="64" h="34">
                  <a:moveTo>
                    <a:pt x="51" y="0"/>
                  </a:moveTo>
                  <a:lnTo>
                    <a:pt x="0" y="18"/>
                  </a:lnTo>
                  <a:lnTo>
                    <a:pt x="20" y="34"/>
                  </a:lnTo>
                  <a:lnTo>
                    <a:pt x="64" y="21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4494" y="2414"/>
              <a:ext cx="64" cy="34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8"/>
                </a:cxn>
                <a:cxn ang="0">
                  <a:pos x="20" y="34"/>
                </a:cxn>
                <a:cxn ang="0">
                  <a:pos x="64" y="21"/>
                </a:cxn>
                <a:cxn ang="0">
                  <a:pos x="51" y="0"/>
                </a:cxn>
              </a:cxnLst>
              <a:rect l="0" t="0" r="r" b="b"/>
              <a:pathLst>
                <a:path w="64" h="34">
                  <a:moveTo>
                    <a:pt x="51" y="0"/>
                  </a:moveTo>
                  <a:lnTo>
                    <a:pt x="0" y="18"/>
                  </a:lnTo>
                  <a:lnTo>
                    <a:pt x="20" y="34"/>
                  </a:lnTo>
                  <a:lnTo>
                    <a:pt x="64" y="21"/>
                  </a:lnTo>
                  <a:lnTo>
                    <a:pt x="5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>
              <a:off x="2546" y="1881"/>
              <a:ext cx="41" cy="14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10" y="0"/>
                </a:cxn>
                <a:cxn ang="0">
                  <a:pos x="15" y="8"/>
                </a:cxn>
                <a:cxn ang="0">
                  <a:pos x="5" y="26"/>
                </a:cxn>
                <a:cxn ang="0">
                  <a:pos x="0" y="127"/>
                </a:cxn>
                <a:cxn ang="0">
                  <a:pos x="5" y="130"/>
                </a:cxn>
                <a:cxn ang="0">
                  <a:pos x="5" y="135"/>
                </a:cxn>
                <a:cxn ang="0">
                  <a:pos x="7" y="135"/>
                </a:cxn>
                <a:cxn ang="0">
                  <a:pos x="10" y="140"/>
                </a:cxn>
                <a:cxn ang="0">
                  <a:pos x="20" y="140"/>
                </a:cxn>
                <a:cxn ang="0">
                  <a:pos x="41" y="101"/>
                </a:cxn>
                <a:cxn ang="0">
                  <a:pos x="23" y="13"/>
                </a:cxn>
                <a:cxn ang="0">
                  <a:pos x="25" y="0"/>
                </a:cxn>
              </a:cxnLst>
              <a:rect l="0" t="0" r="r" b="b"/>
              <a:pathLst>
                <a:path w="41" h="140">
                  <a:moveTo>
                    <a:pt x="25" y="0"/>
                  </a:moveTo>
                  <a:lnTo>
                    <a:pt x="10" y="0"/>
                  </a:lnTo>
                  <a:lnTo>
                    <a:pt x="15" y="8"/>
                  </a:lnTo>
                  <a:lnTo>
                    <a:pt x="5" y="26"/>
                  </a:lnTo>
                  <a:lnTo>
                    <a:pt x="0" y="127"/>
                  </a:lnTo>
                  <a:lnTo>
                    <a:pt x="5" y="130"/>
                  </a:lnTo>
                  <a:lnTo>
                    <a:pt x="5" y="135"/>
                  </a:lnTo>
                  <a:lnTo>
                    <a:pt x="7" y="135"/>
                  </a:lnTo>
                  <a:lnTo>
                    <a:pt x="10" y="140"/>
                  </a:lnTo>
                  <a:lnTo>
                    <a:pt x="20" y="140"/>
                  </a:lnTo>
                  <a:lnTo>
                    <a:pt x="41" y="101"/>
                  </a:lnTo>
                  <a:lnTo>
                    <a:pt x="23" y="13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2546" y="1881"/>
              <a:ext cx="41" cy="14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10" y="0"/>
                </a:cxn>
                <a:cxn ang="0">
                  <a:pos x="15" y="8"/>
                </a:cxn>
                <a:cxn ang="0">
                  <a:pos x="5" y="26"/>
                </a:cxn>
                <a:cxn ang="0">
                  <a:pos x="0" y="127"/>
                </a:cxn>
                <a:cxn ang="0">
                  <a:pos x="5" y="130"/>
                </a:cxn>
                <a:cxn ang="0">
                  <a:pos x="5" y="135"/>
                </a:cxn>
                <a:cxn ang="0">
                  <a:pos x="7" y="135"/>
                </a:cxn>
                <a:cxn ang="0">
                  <a:pos x="10" y="140"/>
                </a:cxn>
                <a:cxn ang="0">
                  <a:pos x="20" y="140"/>
                </a:cxn>
                <a:cxn ang="0">
                  <a:pos x="41" y="101"/>
                </a:cxn>
                <a:cxn ang="0">
                  <a:pos x="23" y="13"/>
                </a:cxn>
                <a:cxn ang="0">
                  <a:pos x="25" y="0"/>
                </a:cxn>
              </a:cxnLst>
              <a:rect l="0" t="0" r="r" b="b"/>
              <a:pathLst>
                <a:path w="41" h="140">
                  <a:moveTo>
                    <a:pt x="25" y="0"/>
                  </a:moveTo>
                  <a:lnTo>
                    <a:pt x="10" y="0"/>
                  </a:lnTo>
                  <a:lnTo>
                    <a:pt x="15" y="8"/>
                  </a:lnTo>
                  <a:lnTo>
                    <a:pt x="5" y="26"/>
                  </a:lnTo>
                  <a:lnTo>
                    <a:pt x="0" y="127"/>
                  </a:lnTo>
                  <a:lnTo>
                    <a:pt x="5" y="130"/>
                  </a:lnTo>
                  <a:lnTo>
                    <a:pt x="5" y="135"/>
                  </a:lnTo>
                  <a:lnTo>
                    <a:pt x="7" y="135"/>
                  </a:lnTo>
                  <a:lnTo>
                    <a:pt x="10" y="140"/>
                  </a:lnTo>
                  <a:lnTo>
                    <a:pt x="20" y="140"/>
                  </a:lnTo>
                  <a:lnTo>
                    <a:pt x="41" y="101"/>
                  </a:lnTo>
                  <a:lnTo>
                    <a:pt x="23" y="13"/>
                  </a:lnTo>
                  <a:lnTo>
                    <a:pt x="2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2522" y="2052"/>
              <a:ext cx="68" cy="59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31" y="0"/>
                </a:cxn>
                <a:cxn ang="0">
                  <a:pos x="0" y="34"/>
                </a:cxn>
                <a:cxn ang="0">
                  <a:pos x="8" y="59"/>
                </a:cxn>
                <a:cxn ang="0">
                  <a:pos x="24" y="28"/>
                </a:cxn>
                <a:cxn ang="0">
                  <a:pos x="57" y="41"/>
                </a:cxn>
                <a:cxn ang="0">
                  <a:pos x="68" y="10"/>
                </a:cxn>
                <a:cxn ang="0">
                  <a:pos x="37" y="0"/>
                </a:cxn>
              </a:cxnLst>
              <a:rect l="0" t="0" r="r" b="b"/>
              <a:pathLst>
                <a:path w="68" h="59">
                  <a:moveTo>
                    <a:pt x="37" y="0"/>
                  </a:moveTo>
                  <a:lnTo>
                    <a:pt x="31" y="0"/>
                  </a:lnTo>
                  <a:lnTo>
                    <a:pt x="0" y="34"/>
                  </a:lnTo>
                  <a:lnTo>
                    <a:pt x="8" y="59"/>
                  </a:lnTo>
                  <a:lnTo>
                    <a:pt x="24" y="28"/>
                  </a:lnTo>
                  <a:lnTo>
                    <a:pt x="57" y="41"/>
                  </a:lnTo>
                  <a:lnTo>
                    <a:pt x="68" y="1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>
              <a:off x="2522" y="2052"/>
              <a:ext cx="68" cy="59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31" y="0"/>
                </a:cxn>
                <a:cxn ang="0">
                  <a:pos x="0" y="34"/>
                </a:cxn>
                <a:cxn ang="0">
                  <a:pos x="8" y="59"/>
                </a:cxn>
                <a:cxn ang="0">
                  <a:pos x="24" y="28"/>
                </a:cxn>
                <a:cxn ang="0">
                  <a:pos x="57" y="41"/>
                </a:cxn>
                <a:cxn ang="0">
                  <a:pos x="68" y="10"/>
                </a:cxn>
                <a:cxn ang="0">
                  <a:pos x="37" y="0"/>
                </a:cxn>
              </a:cxnLst>
              <a:rect l="0" t="0" r="r" b="b"/>
              <a:pathLst>
                <a:path w="68" h="59">
                  <a:moveTo>
                    <a:pt x="37" y="0"/>
                  </a:moveTo>
                  <a:lnTo>
                    <a:pt x="31" y="0"/>
                  </a:lnTo>
                  <a:lnTo>
                    <a:pt x="0" y="34"/>
                  </a:lnTo>
                  <a:lnTo>
                    <a:pt x="8" y="59"/>
                  </a:lnTo>
                  <a:lnTo>
                    <a:pt x="24" y="28"/>
                  </a:lnTo>
                  <a:lnTo>
                    <a:pt x="57" y="41"/>
                  </a:lnTo>
                  <a:lnTo>
                    <a:pt x="68" y="10"/>
                  </a:lnTo>
                  <a:lnTo>
                    <a:pt x="37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409" y="2124"/>
              <a:ext cx="147" cy="122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16" y="13"/>
                </a:cxn>
                <a:cxn ang="0">
                  <a:pos x="108" y="44"/>
                </a:cxn>
                <a:cxn ang="0">
                  <a:pos x="77" y="55"/>
                </a:cxn>
                <a:cxn ang="0">
                  <a:pos x="75" y="62"/>
                </a:cxn>
                <a:cxn ang="0">
                  <a:pos x="54" y="70"/>
                </a:cxn>
                <a:cxn ang="0">
                  <a:pos x="15" y="70"/>
                </a:cxn>
                <a:cxn ang="0">
                  <a:pos x="0" y="99"/>
                </a:cxn>
                <a:cxn ang="0">
                  <a:pos x="2" y="122"/>
                </a:cxn>
                <a:cxn ang="0">
                  <a:pos x="15" y="106"/>
                </a:cxn>
                <a:cxn ang="0">
                  <a:pos x="54" y="94"/>
                </a:cxn>
                <a:cxn ang="0">
                  <a:pos x="64" y="106"/>
                </a:cxn>
                <a:cxn ang="0">
                  <a:pos x="100" y="78"/>
                </a:cxn>
                <a:cxn ang="0">
                  <a:pos x="131" y="68"/>
                </a:cxn>
                <a:cxn ang="0">
                  <a:pos x="144" y="31"/>
                </a:cxn>
                <a:cxn ang="0">
                  <a:pos x="147" y="3"/>
                </a:cxn>
                <a:cxn ang="0">
                  <a:pos x="124" y="0"/>
                </a:cxn>
              </a:cxnLst>
              <a:rect l="0" t="0" r="r" b="b"/>
              <a:pathLst>
                <a:path w="147" h="122">
                  <a:moveTo>
                    <a:pt x="124" y="0"/>
                  </a:moveTo>
                  <a:lnTo>
                    <a:pt x="116" y="13"/>
                  </a:lnTo>
                  <a:lnTo>
                    <a:pt x="108" y="44"/>
                  </a:lnTo>
                  <a:lnTo>
                    <a:pt x="77" y="55"/>
                  </a:lnTo>
                  <a:lnTo>
                    <a:pt x="75" y="62"/>
                  </a:lnTo>
                  <a:lnTo>
                    <a:pt x="54" y="70"/>
                  </a:lnTo>
                  <a:lnTo>
                    <a:pt x="15" y="70"/>
                  </a:lnTo>
                  <a:lnTo>
                    <a:pt x="0" y="99"/>
                  </a:lnTo>
                  <a:lnTo>
                    <a:pt x="2" y="122"/>
                  </a:lnTo>
                  <a:lnTo>
                    <a:pt x="15" y="106"/>
                  </a:lnTo>
                  <a:lnTo>
                    <a:pt x="54" y="94"/>
                  </a:lnTo>
                  <a:lnTo>
                    <a:pt x="64" y="106"/>
                  </a:lnTo>
                  <a:lnTo>
                    <a:pt x="100" y="78"/>
                  </a:lnTo>
                  <a:lnTo>
                    <a:pt x="131" y="68"/>
                  </a:lnTo>
                  <a:lnTo>
                    <a:pt x="144" y="31"/>
                  </a:lnTo>
                  <a:lnTo>
                    <a:pt x="147" y="3"/>
                  </a:lnTo>
                  <a:lnTo>
                    <a:pt x="1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2409" y="2124"/>
              <a:ext cx="147" cy="122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16" y="13"/>
                </a:cxn>
                <a:cxn ang="0">
                  <a:pos x="108" y="44"/>
                </a:cxn>
                <a:cxn ang="0">
                  <a:pos x="77" y="55"/>
                </a:cxn>
                <a:cxn ang="0">
                  <a:pos x="75" y="62"/>
                </a:cxn>
                <a:cxn ang="0">
                  <a:pos x="54" y="70"/>
                </a:cxn>
                <a:cxn ang="0">
                  <a:pos x="15" y="70"/>
                </a:cxn>
                <a:cxn ang="0">
                  <a:pos x="0" y="99"/>
                </a:cxn>
                <a:cxn ang="0">
                  <a:pos x="2" y="122"/>
                </a:cxn>
                <a:cxn ang="0">
                  <a:pos x="15" y="106"/>
                </a:cxn>
                <a:cxn ang="0">
                  <a:pos x="54" y="94"/>
                </a:cxn>
                <a:cxn ang="0">
                  <a:pos x="64" y="106"/>
                </a:cxn>
                <a:cxn ang="0">
                  <a:pos x="100" y="78"/>
                </a:cxn>
                <a:cxn ang="0">
                  <a:pos x="131" y="68"/>
                </a:cxn>
                <a:cxn ang="0">
                  <a:pos x="144" y="31"/>
                </a:cxn>
                <a:cxn ang="0">
                  <a:pos x="147" y="3"/>
                </a:cxn>
                <a:cxn ang="0">
                  <a:pos x="124" y="0"/>
                </a:cxn>
              </a:cxnLst>
              <a:rect l="0" t="0" r="r" b="b"/>
              <a:pathLst>
                <a:path w="147" h="122">
                  <a:moveTo>
                    <a:pt x="124" y="0"/>
                  </a:moveTo>
                  <a:lnTo>
                    <a:pt x="116" y="13"/>
                  </a:lnTo>
                  <a:lnTo>
                    <a:pt x="108" y="44"/>
                  </a:lnTo>
                  <a:lnTo>
                    <a:pt x="77" y="55"/>
                  </a:lnTo>
                  <a:lnTo>
                    <a:pt x="75" y="62"/>
                  </a:lnTo>
                  <a:lnTo>
                    <a:pt x="54" y="70"/>
                  </a:lnTo>
                  <a:lnTo>
                    <a:pt x="15" y="70"/>
                  </a:lnTo>
                  <a:lnTo>
                    <a:pt x="0" y="99"/>
                  </a:lnTo>
                  <a:lnTo>
                    <a:pt x="2" y="122"/>
                  </a:lnTo>
                  <a:lnTo>
                    <a:pt x="15" y="106"/>
                  </a:lnTo>
                  <a:lnTo>
                    <a:pt x="54" y="94"/>
                  </a:lnTo>
                  <a:lnTo>
                    <a:pt x="64" y="106"/>
                  </a:lnTo>
                  <a:lnTo>
                    <a:pt x="100" y="78"/>
                  </a:lnTo>
                  <a:lnTo>
                    <a:pt x="131" y="68"/>
                  </a:lnTo>
                  <a:lnTo>
                    <a:pt x="144" y="31"/>
                  </a:lnTo>
                  <a:lnTo>
                    <a:pt x="147" y="3"/>
                  </a:lnTo>
                  <a:lnTo>
                    <a:pt x="12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253" y="2435"/>
              <a:ext cx="99" cy="101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31"/>
                </a:cxn>
                <a:cxn ang="0">
                  <a:pos x="21" y="67"/>
                </a:cxn>
                <a:cxn ang="0">
                  <a:pos x="73" y="98"/>
                </a:cxn>
                <a:cxn ang="0">
                  <a:pos x="96" y="101"/>
                </a:cxn>
                <a:cxn ang="0">
                  <a:pos x="88" y="72"/>
                </a:cxn>
                <a:cxn ang="0">
                  <a:pos x="99" y="54"/>
                </a:cxn>
                <a:cxn ang="0">
                  <a:pos x="65" y="46"/>
                </a:cxn>
                <a:cxn ang="0">
                  <a:pos x="36" y="28"/>
                </a:cxn>
                <a:cxn ang="0">
                  <a:pos x="34" y="0"/>
                </a:cxn>
              </a:cxnLst>
              <a:rect l="0" t="0" r="r" b="b"/>
              <a:pathLst>
                <a:path w="99" h="101">
                  <a:moveTo>
                    <a:pt x="34" y="0"/>
                  </a:moveTo>
                  <a:lnTo>
                    <a:pt x="0" y="31"/>
                  </a:lnTo>
                  <a:lnTo>
                    <a:pt x="21" y="67"/>
                  </a:lnTo>
                  <a:lnTo>
                    <a:pt x="73" y="98"/>
                  </a:lnTo>
                  <a:lnTo>
                    <a:pt x="96" y="101"/>
                  </a:lnTo>
                  <a:lnTo>
                    <a:pt x="88" y="72"/>
                  </a:lnTo>
                  <a:lnTo>
                    <a:pt x="99" y="54"/>
                  </a:lnTo>
                  <a:lnTo>
                    <a:pt x="65" y="46"/>
                  </a:lnTo>
                  <a:lnTo>
                    <a:pt x="36" y="28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253" y="2435"/>
              <a:ext cx="99" cy="101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0" y="31"/>
                </a:cxn>
                <a:cxn ang="0">
                  <a:pos x="21" y="67"/>
                </a:cxn>
                <a:cxn ang="0">
                  <a:pos x="73" y="98"/>
                </a:cxn>
                <a:cxn ang="0">
                  <a:pos x="96" y="101"/>
                </a:cxn>
                <a:cxn ang="0">
                  <a:pos x="88" y="72"/>
                </a:cxn>
                <a:cxn ang="0">
                  <a:pos x="99" y="54"/>
                </a:cxn>
                <a:cxn ang="0">
                  <a:pos x="65" y="46"/>
                </a:cxn>
                <a:cxn ang="0">
                  <a:pos x="36" y="28"/>
                </a:cxn>
                <a:cxn ang="0">
                  <a:pos x="34" y="0"/>
                </a:cxn>
              </a:cxnLst>
              <a:rect l="0" t="0" r="r" b="b"/>
              <a:pathLst>
                <a:path w="99" h="101">
                  <a:moveTo>
                    <a:pt x="34" y="0"/>
                  </a:moveTo>
                  <a:lnTo>
                    <a:pt x="0" y="31"/>
                  </a:lnTo>
                  <a:lnTo>
                    <a:pt x="21" y="67"/>
                  </a:lnTo>
                  <a:lnTo>
                    <a:pt x="73" y="98"/>
                  </a:lnTo>
                  <a:lnTo>
                    <a:pt x="96" y="101"/>
                  </a:lnTo>
                  <a:lnTo>
                    <a:pt x="88" y="72"/>
                  </a:lnTo>
                  <a:lnTo>
                    <a:pt x="99" y="54"/>
                  </a:lnTo>
                  <a:lnTo>
                    <a:pt x="65" y="46"/>
                  </a:lnTo>
                  <a:lnTo>
                    <a:pt x="36" y="28"/>
                  </a:lnTo>
                  <a:lnTo>
                    <a:pt x="3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427" y="2688"/>
              <a:ext cx="230" cy="13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134" y="109"/>
                </a:cxn>
                <a:cxn ang="0">
                  <a:pos x="165" y="106"/>
                </a:cxn>
                <a:cxn ang="0">
                  <a:pos x="204" y="130"/>
                </a:cxn>
                <a:cxn ang="0">
                  <a:pos x="222" y="127"/>
                </a:cxn>
                <a:cxn ang="0">
                  <a:pos x="230" y="99"/>
                </a:cxn>
                <a:cxn ang="0">
                  <a:pos x="201" y="68"/>
                </a:cxn>
                <a:cxn ang="0">
                  <a:pos x="157" y="47"/>
                </a:cxn>
                <a:cxn ang="0">
                  <a:pos x="152" y="42"/>
                </a:cxn>
                <a:cxn ang="0">
                  <a:pos x="119" y="16"/>
                </a:cxn>
                <a:cxn ang="0">
                  <a:pos x="44" y="16"/>
                </a:cxn>
                <a:cxn ang="0">
                  <a:pos x="41" y="13"/>
                </a:cxn>
                <a:cxn ang="0">
                  <a:pos x="25" y="3"/>
                </a:cxn>
                <a:cxn ang="0">
                  <a:pos x="5" y="0"/>
                </a:cxn>
              </a:cxnLst>
              <a:rect l="0" t="0" r="r" b="b"/>
              <a:pathLst>
                <a:path w="230" h="130">
                  <a:moveTo>
                    <a:pt x="5" y="0"/>
                  </a:moveTo>
                  <a:lnTo>
                    <a:pt x="0" y="0"/>
                  </a:lnTo>
                  <a:lnTo>
                    <a:pt x="134" y="109"/>
                  </a:lnTo>
                  <a:lnTo>
                    <a:pt x="165" y="106"/>
                  </a:lnTo>
                  <a:lnTo>
                    <a:pt x="204" y="130"/>
                  </a:lnTo>
                  <a:lnTo>
                    <a:pt x="222" y="127"/>
                  </a:lnTo>
                  <a:lnTo>
                    <a:pt x="230" y="99"/>
                  </a:lnTo>
                  <a:lnTo>
                    <a:pt x="201" y="68"/>
                  </a:lnTo>
                  <a:lnTo>
                    <a:pt x="157" y="47"/>
                  </a:lnTo>
                  <a:lnTo>
                    <a:pt x="152" y="42"/>
                  </a:lnTo>
                  <a:lnTo>
                    <a:pt x="119" y="16"/>
                  </a:lnTo>
                  <a:lnTo>
                    <a:pt x="44" y="16"/>
                  </a:lnTo>
                  <a:lnTo>
                    <a:pt x="41" y="13"/>
                  </a:lnTo>
                  <a:lnTo>
                    <a:pt x="25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>
              <a:off x="2427" y="2688"/>
              <a:ext cx="230" cy="13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134" y="109"/>
                </a:cxn>
                <a:cxn ang="0">
                  <a:pos x="165" y="106"/>
                </a:cxn>
                <a:cxn ang="0">
                  <a:pos x="204" y="130"/>
                </a:cxn>
                <a:cxn ang="0">
                  <a:pos x="222" y="127"/>
                </a:cxn>
                <a:cxn ang="0">
                  <a:pos x="230" y="99"/>
                </a:cxn>
                <a:cxn ang="0">
                  <a:pos x="201" y="68"/>
                </a:cxn>
                <a:cxn ang="0">
                  <a:pos x="157" y="47"/>
                </a:cxn>
                <a:cxn ang="0">
                  <a:pos x="152" y="42"/>
                </a:cxn>
                <a:cxn ang="0">
                  <a:pos x="119" y="16"/>
                </a:cxn>
                <a:cxn ang="0">
                  <a:pos x="44" y="16"/>
                </a:cxn>
                <a:cxn ang="0">
                  <a:pos x="41" y="13"/>
                </a:cxn>
                <a:cxn ang="0">
                  <a:pos x="25" y="3"/>
                </a:cxn>
                <a:cxn ang="0">
                  <a:pos x="5" y="0"/>
                </a:cxn>
              </a:cxnLst>
              <a:rect l="0" t="0" r="r" b="b"/>
              <a:pathLst>
                <a:path w="230" h="130">
                  <a:moveTo>
                    <a:pt x="5" y="0"/>
                  </a:moveTo>
                  <a:lnTo>
                    <a:pt x="0" y="0"/>
                  </a:lnTo>
                  <a:lnTo>
                    <a:pt x="134" y="109"/>
                  </a:lnTo>
                  <a:lnTo>
                    <a:pt x="165" y="106"/>
                  </a:lnTo>
                  <a:lnTo>
                    <a:pt x="204" y="130"/>
                  </a:lnTo>
                  <a:lnTo>
                    <a:pt x="222" y="127"/>
                  </a:lnTo>
                  <a:lnTo>
                    <a:pt x="230" y="99"/>
                  </a:lnTo>
                  <a:lnTo>
                    <a:pt x="201" y="68"/>
                  </a:lnTo>
                  <a:lnTo>
                    <a:pt x="157" y="47"/>
                  </a:lnTo>
                  <a:lnTo>
                    <a:pt x="152" y="42"/>
                  </a:lnTo>
                  <a:lnTo>
                    <a:pt x="119" y="16"/>
                  </a:lnTo>
                  <a:lnTo>
                    <a:pt x="44" y="16"/>
                  </a:lnTo>
                  <a:lnTo>
                    <a:pt x="41" y="13"/>
                  </a:lnTo>
                  <a:lnTo>
                    <a:pt x="25" y="3"/>
                  </a:lnTo>
                  <a:lnTo>
                    <a:pt x="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>
              <a:off x="2132" y="2593"/>
              <a:ext cx="132" cy="132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98" y="2"/>
                </a:cxn>
                <a:cxn ang="0">
                  <a:pos x="72" y="10"/>
                </a:cxn>
                <a:cxn ang="0">
                  <a:pos x="41" y="46"/>
                </a:cxn>
                <a:cxn ang="0">
                  <a:pos x="18" y="49"/>
                </a:cxn>
                <a:cxn ang="0">
                  <a:pos x="0" y="77"/>
                </a:cxn>
                <a:cxn ang="0">
                  <a:pos x="13" y="95"/>
                </a:cxn>
                <a:cxn ang="0">
                  <a:pos x="15" y="106"/>
                </a:cxn>
                <a:cxn ang="0">
                  <a:pos x="18" y="106"/>
                </a:cxn>
                <a:cxn ang="0">
                  <a:pos x="28" y="132"/>
                </a:cxn>
                <a:cxn ang="0">
                  <a:pos x="98" y="129"/>
                </a:cxn>
                <a:cxn ang="0">
                  <a:pos x="121" y="85"/>
                </a:cxn>
                <a:cxn ang="0">
                  <a:pos x="114" y="54"/>
                </a:cxn>
                <a:cxn ang="0">
                  <a:pos x="124" y="23"/>
                </a:cxn>
                <a:cxn ang="0">
                  <a:pos x="132" y="15"/>
                </a:cxn>
                <a:cxn ang="0">
                  <a:pos x="119" y="0"/>
                </a:cxn>
              </a:cxnLst>
              <a:rect l="0" t="0" r="r" b="b"/>
              <a:pathLst>
                <a:path w="132" h="132">
                  <a:moveTo>
                    <a:pt x="119" y="0"/>
                  </a:moveTo>
                  <a:lnTo>
                    <a:pt x="98" y="2"/>
                  </a:lnTo>
                  <a:lnTo>
                    <a:pt x="72" y="10"/>
                  </a:lnTo>
                  <a:lnTo>
                    <a:pt x="41" y="46"/>
                  </a:lnTo>
                  <a:lnTo>
                    <a:pt x="18" y="49"/>
                  </a:lnTo>
                  <a:lnTo>
                    <a:pt x="0" y="77"/>
                  </a:lnTo>
                  <a:lnTo>
                    <a:pt x="13" y="95"/>
                  </a:lnTo>
                  <a:lnTo>
                    <a:pt x="15" y="106"/>
                  </a:lnTo>
                  <a:lnTo>
                    <a:pt x="18" y="106"/>
                  </a:lnTo>
                  <a:lnTo>
                    <a:pt x="28" y="132"/>
                  </a:lnTo>
                  <a:lnTo>
                    <a:pt x="98" y="129"/>
                  </a:lnTo>
                  <a:lnTo>
                    <a:pt x="121" y="85"/>
                  </a:lnTo>
                  <a:lnTo>
                    <a:pt x="114" y="54"/>
                  </a:lnTo>
                  <a:lnTo>
                    <a:pt x="124" y="23"/>
                  </a:lnTo>
                  <a:lnTo>
                    <a:pt x="132" y="15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>
              <a:off x="2132" y="2593"/>
              <a:ext cx="132" cy="132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98" y="2"/>
                </a:cxn>
                <a:cxn ang="0">
                  <a:pos x="72" y="10"/>
                </a:cxn>
                <a:cxn ang="0">
                  <a:pos x="41" y="46"/>
                </a:cxn>
                <a:cxn ang="0">
                  <a:pos x="18" y="49"/>
                </a:cxn>
                <a:cxn ang="0">
                  <a:pos x="0" y="77"/>
                </a:cxn>
                <a:cxn ang="0">
                  <a:pos x="13" y="95"/>
                </a:cxn>
                <a:cxn ang="0">
                  <a:pos x="15" y="106"/>
                </a:cxn>
                <a:cxn ang="0">
                  <a:pos x="18" y="106"/>
                </a:cxn>
                <a:cxn ang="0">
                  <a:pos x="28" y="132"/>
                </a:cxn>
                <a:cxn ang="0">
                  <a:pos x="98" y="129"/>
                </a:cxn>
                <a:cxn ang="0">
                  <a:pos x="121" y="85"/>
                </a:cxn>
                <a:cxn ang="0">
                  <a:pos x="114" y="54"/>
                </a:cxn>
                <a:cxn ang="0">
                  <a:pos x="124" y="23"/>
                </a:cxn>
                <a:cxn ang="0">
                  <a:pos x="132" y="15"/>
                </a:cxn>
                <a:cxn ang="0">
                  <a:pos x="119" y="0"/>
                </a:cxn>
              </a:cxnLst>
              <a:rect l="0" t="0" r="r" b="b"/>
              <a:pathLst>
                <a:path w="132" h="132">
                  <a:moveTo>
                    <a:pt x="119" y="0"/>
                  </a:moveTo>
                  <a:lnTo>
                    <a:pt x="98" y="2"/>
                  </a:lnTo>
                  <a:lnTo>
                    <a:pt x="72" y="10"/>
                  </a:lnTo>
                  <a:lnTo>
                    <a:pt x="41" y="46"/>
                  </a:lnTo>
                  <a:lnTo>
                    <a:pt x="18" y="49"/>
                  </a:lnTo>
                  <a:lnTo>
                    <a:pt x="0" y="77"/>
                  </a:lnTo>
                  <a:lnTo>
                    <a:pt x="13" y="95"/>
                  </a:lnTo>
                  <a:lnTo>
                    <a:pt x="15" y="106"/>
                  </a:lnTo>
                  <a:lnTo>
                    <a:pt x="18" y="106"/>
                  </a:lnTo>
                  <a:lnTo>
                    <a:pt x="28" y="132"/>
                  </a:lnTo>
                  <a:lnTo>
                    <a:pt x="98" y="129"/>
                  </a:lnTo>
                  <a:lnTo>
                    <a:pt x="121" y="85"/>
                  </a:lnTo>
                  <a:lnTo>
                    <a:pt x="114" y="54"/>
                  </a:lnTo>
                  <a:lnTo>
                    <a:pt x="124" y="23"/>
                  </a:lnTo>
                  <a:lnTo>
                    <a:pt x="132" y="15"/>
                  </a:lnTo>
                  <a:lnTo>
                    <a:pt x="119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>
              <a:off x="2256" y="2686"/>
              <a:ext cx="62" cy="83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31" y="0"/>
                </a:cxn>
                <a:cxn ang="0">
                  <a:pos x="8" y="20"/>
                </a:cxn>
                <a:cxn ang="0">
                  <a:pos x="0" y="44"/>
                </a:cxn>
                <a:cxn ang="0">
                  <a:pos x="15" y="59"/>
                </a:cxn>
                <a:cxn ang="0">
                  <a:pos x="15" y="83"/>
                </a:cxn>
                <a:cxn ang="0">
                  <a:pos x="33" y="83"/>
                </a:cxn>
                <a:cxn ang="0">
                  <a:pos x="36" y="77"/>
                </a:cxn>
                <a:cxn ang="0">
                  <a:pos x="31" y="75"/>
                </a:cxn>
                <a:cxn ang="0">
                  <a:pos x="31" y="64"/>
                </a:cxn>
                <a:cxn ang="0">
                  <a:pos x="52" y="44"/>
                </a:cxn>
                <a:cxn ang="0">
                  <a:pos x="52" y="20"/>
                </a:cxn>
                <a:cxn ang="0">
                  <a:pos x="62" y="10"/>
                </a:cxn>
                <a:cxn ang="0">
                  <a:pos x="41" y="5"/>
                </a:cxn>
                <a:cxn ang="0">
                  <a:pos x="41" y="0"/>
                </a:cxn>
              </a:cxnLst>
              <a:rect l="0" t="0" r="r" b="b"/>
              <a:pathLst>
                <a:path w="62" h="83">
                  <a:moveTo>
                    <a:pt x="41" y="0"/>
                  </a:moveTo>
                  <a:lnTo>
                    <a:pt x="31" y="0"/>
                  </a:lnTo>
                  <a:lnTo>
                    <a:pt x="8" y="20"/>
                  </a:lnTo>
                  <a:lnTo>
                    <a:pt x="0" y="44"/>
                  </a:lnTo>
                  <a:lnTo>
                    <a:pt x="15" y="59"/>
                  </a:lnTo>
                  <a:lnTo>
                    <a:pt x="15" y="83"/>
                  </a:lnTo>
                  <a:lnTo>
                    <a:pt x="33" y="83"/>
                  </a:lnTo>
                  <a:lnTo>
                    <a:pt x="36" y="77"/>
                  </a:lnTo>
                  <a:lnTo>
                    <a:pt x="31" y="75"/>
                  </a:lnTo>
                  <a:lnTo>
                    <a:pt x="31" y="64"/>
                  </a:lnTo>
                  <a:lnTo>
                    <a:pt x="52" y="44"/>
                  </a:lnTo>
                  <a:lnTo>
                    <a:pt x="52" y="20"/>
                  </a:lnTo>
                  <a:lnTo>
                    <a:pt x="62" y="10"/>
                  </a:lnTo>
                  <a:lnTo>
                    <a:pt x="41" y="5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>
              <a:off x="2256" y="2686"/>
              <a:ext cx="62" cy="83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31" y="0"/>
                </a:cxn>
                <a:cxn ang="0">
                  <a:pos x="8" y="20"/>
                </a:cxn>
                <a:cxn ang="0">
                  <a:pos x="0" y="44"/>
                </a:cxn>
                <a:cxn ang="0">
                  <a:pos x="15" y="59"/>
                </a:cxn>
                <a:cxn ang="0">
                  <a:pos x="15" y="83"/>
                </a:cxn>
                <a:cxn ang="0">
                  <a:pos x="33" y="83"/>
                </a:cxn>
                <a:cxn ang="0">
                  <a:pos x="36" y="77"/>
                </a:cxn>
                <a:cxn ang="0">
                  <a:pos x="31" y="75"/>
                </a:cxn>
                <a:cxn ang="0">
                  <a:pos x="31" y="64"/>
                </a:cxn>
                <a:cxn ang="0">
                  <a:pos x="52" y="44"/>
                </a:cxn>
                <a:cxn ang="0">
                  <a:pos x="52" y="20"/>
                </a:cxn>
                <a:cxn ang="0">
                  <a:pos x="62" y="10"/>
                </a:cxn>
                <a:cxn ang="0">
                  <a:pos x="41" y="5"/>
                </a:cxn>
                <a:cxn ang="0">
                  <a:pos x="41" y="0"/>
                </a:cxn>
              </a:cxnLst>
              <a:rect l="0" t="0" r="r" b="b"/>
              <a:pathLst>
                <a:path w="62" h="83">
                  <a:moveTo>
                    <a:pt x="41" y="0"/>
                  </a:moveTo>
                  <a:lnTo>
                    <a:pt x="31" y="0"/>
                  </a:lnTo>
                  <a:lnTo>
                    <a:pt x="8" y="20"/>
                  </a:lnTo>
                  <a:lnTo>
                    <a:pt x="0" y="44"/>
                  </a:lnTo>
                  <a:lnTo>
                    <a:pt x="15" y="59"/>
                  </a:lnTo>
                  <a:lnTo>
                    <a:pt x="15" y="83"/>
                  </a:lnTo>
                  <a:lnTo>
                    <a:pt x="33" y="83"/>
                  </a:lnTo>
                  <a:lnTo>
                    <a:pt x="36" y="77"/>
                  </a:lnTo>
                  <a:lnTo>
                    <a:pt x="31" y="75"/>
                  </a:lnTo>
                  <a:lnTo>
                    <a:pt x="31" y="64"/>
                  </a:lnTo>
                  <a:lnTo>
                    <a:pt x="52" y="44"/>
                  </a:lnTo>
                  <a:lnTo>
                    <a:pt x="52" y="20"/>
                  </a:lnTo>
                  <a:lnTo>
                    <a:pt x="62" y="10"/>
                  </a:lnTo>
                  <a:lnTo>
                    <a:pt x="41" y="5"/>
                  </a:lnTo>
                  <a:lnTo>
                    <a:pt x="4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>
              <a:off x="1948" y="2608"/>
              <a:ext cx="36" cy="23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3"/>
                </a:cxn>
                <a:cxn ang="0">
                  <a:pos x="10" y="21"/>
                </a:cxn>
                <a:cxn ang="0">
                  <a:pos x="34" y="23"/>
                </a:cxn>
                <a:cxn ang="0">
                  <a:pos x="36" y="5"/>
                </a:cxn>
                <a:cxn ang="0">
                  <a:pos x="3" y="3"/>
                </a:cxn>
                <a:cxn ang="0">
                  <a:pos x="3" y="0"/>
                </a:cxn>
              </a:cxnLst>
              <a:rect l="0" t="0" r="r" b="b"/>
              <a:pathLst>
                <a:path w="36" h="23">
                  <a:moveTo>
                    <a:pt x="3" y="0"/>
                  </a:moveTo>
                  <a:lnTo>
                    <a:pt x="0" y="3"/>
                  </a:lnTo>
                  <a:lnTo>
                    <a:pt x="10" y="21"/>
                  </a:lnTo>
                  <a:lnTo>
                    <a:pt x="34" y="23"/>
                  </a:lnTo>
                  <a:lnTo>
                    <a:pt x="36" y="5"/>
                  </a:lnTo>
                  <a:lnTo>
                    <a:pt x="3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1948" y="2608"/>
              <a:ext cx="36" cy="23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3"/>
                </a:cxn>
                <a:cxn ang="0">
                  <a:pos x="10" y="21"/>
                </a:cxn>
                <a:cxn ang="0">
                  <a:pos x="34" y="23"/>
                </a:cxn>
                <a:cxn ang="0">
                  <a:pos x="36" y="5"/>
                </a:cxn>
                <a:cxn ang="0">
                  <a:pos x="3" y="3"/>
                </a:cxn>
                <a:cxn ang="0">
                  <a:pos x="3" y="0"/>
                </a:cxn>
              </a:cxnLst>
              <a:rect l="0" t="0" r="r" b="b"/>
              <a:pathLst>
                <a:path w="36" h="23">
                  <a:moveTo>
                    <a:pt x="3" y="0"/>
                  </a:moveTo>
                  <a:lnTo>
                    <a:pt x="0" y="3"/>
                  </a:lnTo>
                  <a:lnTo>
                    <a:pt x="10" y="21"/>
                  </a:lnTo>
                  <a:lnTo>
                    <a:pt x="34" y="23"/>
                  </a:lnTo>
                  <a:lnTo>
                    <a:pt x="36" y="5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1984" y="2647"/>
              <a:ext cx="109" cy="106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5"/>
                </a:cxn>
                <a:cxn ang="0">
                  <a:pos x="0" y="21"/>
                </a:cxn>
                <a:cxn ang="0">
                  <a:pos x="83" y="106"/>
                </a:cxn>
                <a:cxn ang="0">
                  <a:pos x="106" y="106"/>
                </a:cxn>
                <a:cxn ang="0">
                  <a:pos x="109" y="98"/>
                </a:cxn>
                <a:cxn ang="0">
                  <a:pos x="18" y="0"/>
                </a:cxn>
              </a:cxnLst>
              <a:rect l="0" t="0" r="r" b="b"/>
              <a:pathLst>
                <a:path w="109" h="106">
                  <a:moveTo>
                    <a:pt x="18" y="0"/>
                  </a:moveTo>
                  <a:lnTo>
                    <a:pt x="0" y="5"/>
                  </a:lnTo>
                  <a:lnTo>
                    <a:pt x="0" y="21"/>
                  </a:lnTo>
                  <a:lnTo>
                    <a:pt x="83" y="106"/>
                  </a:lnTo>
                  <a:lnTo>
                    <a:pt x="106" y="106"/>
                  </a:lnTo>
                  <a:lnTo>
                    <a:pt x="109" y="98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>
              <a:off x="1984" y="2647"/>
              <a:ext cx="109" cy="106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5"/>
                </a:cxn>
                <a:cxn ang="0">
                  <a:pos x="0" y="21"/>
                </a:cxn>
                <a:cxn ang="0">
                  <a:pos x="83" y="106"/>
                </a:cxn>
                <a:cxn ang="0">
                  <a:pos x="106" y="106"/>
                </a:cxn>
                <a:cxn ang="0">
                  <a:pos x="109" y="98"/>
                </a:cxn>
                <a:cxn ang="0">
                  <a:pos x="18" y="0"/>
                </a:cxn>
              </a:cxnLst>
              <a:rect l="0" t="0" r="r" b="b"/>
              <a:pathLst>
                <a:path w="109" h="106">
                  <a:moveTo>
                    <a:pt x="18" y="0"/>
                  </a:moveTo>
                  <a:lnTo>
                    <a:pt x="0" y="5"/>
                  </a:lnTo>
                  <a:lnTo>
                    <a:pt x="0" y="21"/>
                  </a:lnTo>
                  <a:lnTo>
                    <a:pt x="83" y="106"/>
                  </a:lnTo>
                  <a:lnTo>
                    <a:pt x="106" y="106"/>
                  </a:lnTo>
                  <a:lnTo>
                    <a:pt x="109" y="98"/>
                  </a:lnTo>
                  <a:lnTo>
                    <a:pt x="1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>
              <a:off x="2090" y="2758"/>
              <a:ext cx="109" cy="36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1" y="13"/>
                </a:cxn>
                <a:cxn ang="0">
                  <a:pos x="0" y="21"/>
                </a:cxn>
                <a:cxn ang="0">
                  <a:pos x="5" y="31"/>
                </a:cxn>
                <a:cxn ang="0">
                  <a:pos x="34" y="26"/>
                </a:cxn>
                <a:cxn ang="0">
                  <a:pos x="99" y="36"/>
                </a:cxn>
                <a:cxn ang="0">
                  <a:pos x="109" y="26"/>
                </a:cxn>
                <a:cxn ang="0">
                  <a:pos x="62" y="0"/>
                </a:cxn>
              </a:cxnLst>
              <a:rect l="0" t="0" r="r" b="b"/>
              <a:pathLst>
                <a:path w="109" h="36">
                  <a:moveTo>
                    <a:pt x="62" y="0"/>
                  </a:moveTo>
                  <a:lnTo>
                    <a:pt x="11" y="13"/>
                  </a:lnTo>
                  <a:lnTo>
                    <a:pt x="0" y="21"/>
                  </a:lnTo>
                  <a:lnTo>
                    <a:pt x="5" y="31"/>
                  </a:lnTo>
                  <a:lnTo>
                    <a:pt x="34" y="26"/>
                  </a:lnTo>
                  <a:lnTo>
                    <a:pt x="99" y="36"/>
                  </a:lnTo>
                  <a:lnTo>
                    <a:pt x="109" y="2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>
              <a:off x="2090" y="2758"/>
              <a:ext cx="109" cy="36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1" y="13"/>
                </a:cxn>
                <a:cxn ang="0">
                  <a:pos x="0" y="21"/>
                </a:cxn>
                <a:cxn ang="0">
                  <a:pos x="5" y="31"/>
                </a:cxn>
                <a:cxn ang="0">
                  <a:pos x="34" y="26"/>
                </a:cxn>
                <a:cxn ang="0">
                  <a:pos x="99" y="36"/>
                </a:cxn>
                <a:cxn ang="0">
                  <a:pos x="109" y="26"/>
                </a:cxn>
                <a:cxn ang="0">
                  <a:pos x="62" y="0"/>
                </a:cxn>
              </a:cxnLst>
              <a:rect l="0" t="0" r="r" b="b"/>
              <a:pathLst>
                <a:path w="109" h="36">
                  <a:moveTo>
                    <a:pt x="62" y="0"/>
                  </a:moveTo>
                  <a:lnTo>
                    <a:pt x="11" y="13"/>
                  </a:lnTo>
                  <a:lnTo>
                    <a:pt x="0" y="21"/>
                  </a:lnTo>
                  <a:lnTo>
                    <a:pt x="5" y="31"/>
                  </a:lnTo>
                  <a:lnTo>
                    <a:pt x="34" y="26"/>
                  </a:lnTo>
                  <a:lnTo>
                    <a:pt x="99" y="36"/>
                  </a:lnTo>
                  <a:lnTo>
                    <a:pt x="109" y="26"/>
                  </a:lnTo>
                  <a:lnTo>
                    <a:pt x="6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>
              <a:off x="2302" y="2748"/>
              <a:ext cx="16" cy="15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16" y="15"/>
                </a:cxn>
                <a:cxn ang="0">
                  <a:pos x="13" y="0"/>
                </a:cxn>
              </a:cxnLst>
              <a:rect l="0" t="0" r="r" b="b"/>
              <a:pathLst>
                <a:path w="16" h="15">
                  <a:moveTo>
                    <a:pt x="13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6" y="15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>
              <a:off x="2302" y="2748"/>
              <a:ext cx="16" cy="15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16" y="15"/>
                </a:cxn>
                <a:cxn ang="0">
                  <a:pos x="13" y="0"/>
                </a:cxn>
              </a:cxnLst>
              <a:rect l="0" t="0" r="r" b="b"/>
              <a:pathLst>
                <a:path w="16" h="15">
                  <a:moveTo>
                    <a:pt x="13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16" y="15"/>
                  </a:lnTo>
                  <a:lnTo>
                    <a:pt x="13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>
              <a:off x="1736" y="2572"/>
              <a:ext cx="39" cy="3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5"/>
                </a:cxn>
                <a:cxn ang="0">
                  <a:pos x="0" y="8"/>
                </a:cxn>
                <a:cxn ang="0">
                  <a:pos x="2" y="39"/>
                </a:cxn>
                <a:cxn ang="0">
                  <a:pos x="28" y="36"/>
                </a:cxn>
                <a:cxn ang="0">
                  <a:pos x="39" y="15"/>
                </a:cxn>
                <a:cxn ang="0">
                  <a:pos x="21" y="10"/>
                </a:cxn>
                <a:cxn ang="0">
                  <a:pos x="26" y="3"/>
                </a:cxn>
                <a:cxn ang="0">
                  <a:pos x="15" y="0"/>
                </a:cxn>
              </a:cxnLst>
              <a:rect l="0" t="0" r="r" b="b"/>
              <a:pathLst>
                <a:path w="39" h="39">
                  <a:moveTo>
                    <a:pt x="15" y="0"/>
                  </a:moveTo>
                  <a:lnTo>
                    <a:pt x="15" y="5"/>
                  </a:lnTo>
                  <a:lnTo>
                    <a:pt x="0" y="8"/>
                  </a:lnTo>
                  <a:lnTo>
                    <a:pt x="2" y="39"/>
                  </a:lnTo>
                  <a:lnTo>
                    <a:pt x="28" y="36"/>
                  </a:lnTo>
                  <a:lnTo>
                    <a:pt x="39" y="15"/>
                  </a:lnTo>
                  <a:lnTo>
                    <a:pt x="21" y="10"/>
                  </a:lnTo>
                  <a:lnTo>
                    <a:pt x="26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>
              <a:off x="1736" y="2572"/>
              <a:ext cx="39" cy="3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5"/>
                </a:cxn>
                <a:cxn ang="0">
                  <a:pos x="0" y="8"/>
                </a:cxn>
                <a:cxn ang="0">
                  <a:pos x="2" y="39"/>
                </a:cxn>
                <a:cxn ang="0">
                  <a:pos x="28" y="36"/>
                </a:cxn>
                <a:cxn ang="0">
                  <a:pos x="39" y="15"/>
                </a:cxn>
                <a:cxn ang="0">
                  <a:pos x="21" y="10"/>
                </a:cxn>
                <a:cxn ang="0">
                  <a:pos x="26" y="3"/>
                </a:cxn>
                <a:cxn ang="0">
                  <a:pos x="15" y="0"/>
                </a:cxn>
              </a:cxnLst>
              <a:rect l="0" t="0" r="r" b="b"/>
              <a:pathLst>
                <a:path w="39" h="39">
                  <a:moveTo>
                    <a:pt x="15" y="0"/>
                  </a:moveTo>
                  <a:lnTo>
                    <a:pt x="15" y="5"/>
                  </a:lnTo>
                  <a:lnTo>
                    <a:pt x="0" y="8"/>
                  </a:lnTo>
                  <a:lnTo>
                    <a:pt x="2" y="39"/>
                  </a:lnTo>
                  <a:lnTo>
                    <a:pt x="28" y="36"/>
                  </a:lnTo>
                  <a:lnTo>
                    <a:pt x="39" y="15"/>
                  </a:lnTo>
                  <a:lnTo>
                    <a:pt x="21" y="10"/>
                  </a:lnTo>
                  <a:lnTo>
                    <a:pt x="26" y="3"/>
                  </a:lnTo>
                  <a:lnTo>
                    <a:pt x="1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>
              <a:off x="1252" y="2831"/>
              <a:ext cx="119" cy="196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80" y="18"/>
                </a:cxn>
                <a:cxn ang="0">
                  <a:pos x="70" y="28"/>
                </a:cxn>
                <a:cxn ang="0">
                  <a:pos x="54" y="57"/>
                </a:cxn>
                <a:cxn ang="0">
                  <a:pos x="23" y="44"/>
                </a:cxn>
                <a:cxn ang="0">
                  <a:pos x="21" y="62"/>
                </a:cxn>
                <a:cxn ang="0">
                  <a:pos x="29" y="93"/>
                </a:cxn>
                <a:cxn ang="0">
                  <a:pos x="0" y="132"/>
                </a:cxn>
                <a:cxn ang="0">
                  <a:pos x="41" y="196"/>
                </a:cxn>
                <a:cxn ang="0">
                  <a:pos x="67" y="189"/>
                </a:cxn>
                <a:cxn ang="0">
                  <a:pos x="119" y="57"/>
                </a:cxn>
                <a:cxn ang="0">
                  <a:pos x="111" y="7"/>
                </a:cxn>
                <a:cxn ang="0">
                  <a:pos x="104" y="0"/>
                </a:cxn>
              </a:cxnLst>
              <a:rect l="0" t="0" r="r" b="b"/>
              <a:pathLst>
                <a:path w="119" h="196">
                  <a:moveTo>
                    <a:pt x="104" y="0"/>
                  </a:moveTo>
                  <a:lnTo>
                    <a:pt x="80" y="18"/>
                  </a:lnTo>
                  <a:lnTo>
                    <a:pt x="70" y="28"/>
                  </a:lnTo>
                  <a:lnTo>
                    <a:pt x="54" y="57"/>
                  </a:lnTo>
                  <a:lnTo>
                    <a:pt x="23" y="44"/>
                  </a:lnTo>
                  <a:lnTo>
                    <a:pt x="21" y="62"/>
                  </a:lnTo>
                  <a:lnTo>
                    <a:pt x="29" y="93"/>
                  </a:lnTo>
                  <a:lnTo>
                    <a:pt x="0" y="132"/>
                  </a:lnTo>
                  <a:lnTo>
                    <a:pt x="41" y="196"/>
                  </a:lnTo>
                  <a:lnTo>
                    <a:pt x="67" y="189"/>
                  </a:lnTo>
                  <a:lnTo>
                    <a:pt x="119" y="57"/>
                  </a:lnTo>
                  <a:lnTo>
                    <a:pt x="111" y="7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>
              <a:off x="1252" y="2831"/>
              <a:ext cx="119" cy="196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80" y="18"/>
                </a:cxn>
                <a:cxn ang="0">
                  <a:pos x="70" y="28"/>
                </a:cxn>
                <a:cxn ang="0">
                  <a:pos x="54" y="57"/>
                </a:cxn>
                <a:cxn ang="0">
                  <a:pos x="23" y="44"/>
                </a:cxn>
                <a:cxn ang="0">
                  <a:pos x="21" y="62"/>
                </a:cxn>
                <a:cxn ang="0">
                  <a:pos x="29" y="93"/>
                </a:cxn>
                <a:cxn ang="0">
                  <a:pos x="0" y="132"/>
                </a:cxn>
                <a:cxn ang="0">
                  <a:pos x="41" y="196"/>
                </a:cxn>
                <a:cxn ang="0">
                  <a:pos x="67" y="189"/>
                </a:cxn>
                <a:cxn ang="0">
                  <a:pos x="119" y="57"/>
                </a:cxn>
                <a:cxn ang="0">
                  <a:pos x="111" y="7"/>
                </a:cxn>
                <a:cxn ang="0">
                  <a:pos x="104" y="0"/>
                </a:cxn>
              </a:cxnLst>
              <a:rect l="0" t="0" r="r" b="b"/>
              <a:pathLst>
                <a:path w="119" h="196">
                  <a:moveTo>
                    <a:pt x="104" y="0"/>
                  </a:moveTo>
                  <a:lnTo>
                    <a:pt x="80" y="18"/>
                  </a:lnTo>
                  <a:lnTo>
                    <a:pt x="70" y="28"/>
                  </a:lnTo>
                  <a:lnTo>
                    <a:pt x="54" y="57"/>
                  </a:lnTo>
                  <a:lnTo>
                    <a:pt x="23" y="44"/>
                  </a:lnTo>
                  <a:lnTo>
                    <a:pt x="21" y="62"/>
                  </a:lnTo>
                  <a:lnTo>
                    <a:pt x="29" y="93"/>
                  </a:lnTo>
                  <a:lnTo>
                    <a:pt x="0" y="132"/>
                  </a:lnTo>
                  <a:lnTo>
                    <a:pt x="41" y="196"/>
                  </a:lnTo>
                  <a:lnTo>
                    <a:pt x="67" y="189"/>
                  </a:lnTo>
                  <a:lnTo>
                    <a:pt x="119" y="57"/>
                  </a:lnTo>
                  <a:lnTo>
                    <a:pt x="111" y="7"/>
                  </a:lnTo>
                  <a:lnTo>
                    <a:pt x="104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>
              <a:off x="2191" y="2828"/>
              <a:ext cx="536" cy="378"/>
            </a:xfrm>
            <a:custGeom>
              <a:avLst/>
              <a:gdLst/>
              <a:ahLst/>
              <a:cxnLst>
                <a:cxn ang="0">
                  <a:pos x="386" y="0"/>
                </a:cxn>
                <a:cxn ang="0">
                  <a:pos x="365" y="13"/>
                </a:cxn>
                <a:cxn ang="0">
                  <a:pos x="373" y="39"/>
                </a:cxn>
                <a:cxn ang="0">
                  <a:pos x="362" y="73"/>
                </a:cxn>
                <a:cxn ang="0">
                  <a:pos x="349" y="78"/>
                </a:cxn>
                <a:cxn ang="0">
                  <a:pos x="313" y="60"/>
                </a:cxn>
                <a:cxn ang="0">
                  <a:pos x="308" y="52"/>
                </a:cxn>
                <a:cxn ang="0">
                  <a:pos x="308" y="34"/>
                </a:cxn>
                <a:cxn ang="0">
                  <a:pos x="293" y="31"/>
                </a:cxn>
                <a:cxn ang="0">
                  <a:pos x="311" y="16"/>
                </a:cxn>
                <a:cxn ang="0">
                  <a:pos x="303" y="3"/>
                </a:cxn>
                <a:cxn ang="0">
                  <a:pos x="228" y="13"/>
                </a:cxn>
                <a:cxn ang="0">
                  <a:pos x="233" y="13"/>
                </a:cxn>
                <a:cxn ang="0">
                  <a:pos x="233" y="18"/>
                </a:cxn>
                <a:cxn ang="0">
                  <a:pos x="197" y="54"/>
                </a:cxn>
                <a:cxn ang="0">
                  <a:pos x="174" y="34"/>
                </a:cxn>
                <a:cxn ang="0">
                  <a:pos x="150" y="62"/>
                </a:cxn>
                <a:cxn ang="0">
                  <a:pos x="124" y="75"/>
                </a:cxn>
                <a:cxn ang="0">
                  <a:pos x="124" y="83"/>
                </a:cxn>
                <a:cxn ang="0">
                  <a:pos x="78" y="98"/>
                </a:cxn>
                <a:cxn ang="0">
                  <a:pos x="0" y="168"/>
                </a:cxn>
                <a:cxn ang="0">
                  <a:pos x="5" y="202"/>
                </a:cxn>
                <a:cxn ang="0">
                  <a:pos x="0" y="233"/>
                </a:cxn>
                <a:cxn ang="0">
                  <a:pos x="13" y="277"/>
                </a:cxn>
                <a:cxn ang="0">
                  <a:pos x="23" y="292"/>
                </a:cxn>
                <a:cxn ang="0">
                  <a:pos x="31" y="318"/>
                </a:cxn>
                <a:cxn ang="0">
                  <a:pos x="57" y="336"/>
                </a:cxn>
                <a:cxn ang="0">
                  <a:pos x="60" y="331"/>
                </a:cxn>
                <a:cxn ang="0">
                  <a:pos x="75" y="331"/>
                </a:cxn>
                <a:cxn ang="0">
                  <a:pos x="106" y="316"/>
                </a:cxn>
                <a:cxn ang="0">
                  <a:pos x="145" y="308"/>
                </a:cxn>
                <a:cxn ang="0">
                  <a:pos x="171" y="282"/>
                </a:cxn>
                <a:cxn ang="0">
                  <a:pos x="256" y="285"/>
                </a:cxn>
                <a:cxn ang="0">
                  <a:pos x="274" y="313"/>
                </a:cxn>
                <a:cxn ang="0">
                  <a:pos x="300" y="313"/>
                </a:cxn>
                <a:cxn ang="0">
                  <a:pos x="368" y="375"/>
                </a:cxn>
                <a:cxn ang="0">
                  <a:pos x="474" y="378"/>
                </a:cxn>
                <a:cxn ang="0">
                  <a:pos x="499" y="339"/>
                </a:cxn>
                <a:cxn ang="0">
                  <a:pos x="497" y="308"/>
                </a:cxn>
                <a:cxn ang="0">
                  <a:pos x="528" y="254"/>
                </a:cxn>
                <a:cxn ang="0">
                  <a:pos x="528" y="186"/>
                </a:cxn>
                <a:cxn ang="0">
                  <a:pos x="536" y="173"/>
                </a:cxn>
                <a:cxn ang="0">
                  <a:pos x="497" y="160"/>
                </a:cxn>
                <a:cxn ang="0">
                  <a:pos x="412" y="47"/>
                </a:cxn>
                <a:cxn ang="0">
                  <a:pos x="404" y="13"/>
                </a:cxn>
                <a:cxn ang="0">
                  <a:pos x="386" y="0"/>
                </a:cxn>
              </a:cxnLst>
              <a:rect l="0" t="0" r="r" b="b"/>
              <a:pathLst>
                <a:path w="536" h="378">
                  <a:moveTo>
                    <a:pt x="386" y="0"/>
                  </a:moveTo>
                  <a:lnTo>
                    <a:pt x="365" y="13"/>
                  </a:lnTo>
                  <a:lnTo>
                    <a:pt x="373" y="39"/>
                  </a:lnTo>
                  <a:lnTo>
                    <a:pt x="362" y="73"/>
                  </a:lnTo>
                  <a:lnTo>
                    <a:pt x="349" y="78"/>
                  </a:lnTo>
                  <a:lnTo>
                    <a:pt x="313" y="60"/>
                  </a:lnTo>
                  <a:lnTo>
                    <a:pt x="308" y="52"/>
                  </a:lnTo>
                  <a:lnTo>
                    <a:pt x="308" y="34"/>
                  </a:lnTo>
                  <a:lnTo>
                    <a:pt x="293" y="31"/>
                  </a:lnTo>
                  <a:lnTo>
                    <a:pt x="311" y="16"/>
                  </a:lnTo>
                  <a:lnTo>
                    <a:pt x="303" y="3"/>
                  </a:lnTo>
                  <a:lnTo>
                    <a:pt x="228" y="13"/>
                  </a:lnTo>
                  <a:lnTo>
                    <a:pt x="233" y="13"/>
                  </a:lnTo>
                  <a:lnTo>
                    <a:pt x="233" y="18"/>
                  </a:lnTo>
                  <a:lnTo>
                    <a:pt x="197" y="54"/>
                  </a:lnTo>
                  <a:lnTo>
                    <a:pt x="174" y="34"/>
                  </a:lnTo>
                  <a:lnTo>
                    <a:pt x="150" y="62"/>
                  </a:lnTo>
                  <a:lnTo>
                    <a:pt x="124" y="75"/>
                  </a:lnTo>
                  <a:lnTo>
                    <a:pt x="124" y="83"/>
                  </a:lnTo>
                  <a:lnTo>
                    <a:pt x="78" y="98"/>
                  </a:lnTo>
                  <a:lnTo>
                    <a:pt x="0" y="168"/>
                  </a:lnTo>
                  <a:lnTo>
                    <a:pt x="5" y="202"/>
                  </a:lnTo>
                  <a:lnTo>
                    <a:pt x="0" y="233"/>
                  </a:lnTo>
                  <a:lnTo>
                    <a:pt x="13" y="277"/>
                  </a:lnTo>
                  <a:lnTo>
                    <a:pt x="23" y="292"/>
                  </a:lnTo>
                  <a:lnTo>
                    <a:pt x="31" y="318"/>
                  </a:lnTo>
                  <a:lnTo>
                    <a:pt x="57" y="336"/>
                  </a:lnTo>
                  <a:lnTo>
                    <a:pt x="60" y="331"/>
                  </a:lnTo>
                  <a:lnTo>
                    <a:pt x="75" y="331"/>
                  </a:lnTo>
                  <a:lnTo>
                    <a:pt x="106" y="316"/>
                  </a:lnTo>
                  <a:lnTo>
                    <a:pt x="145" y="308"/>
                  </a:lnTo>
                  <a:lnTo>
                    <a:pt x="171" y="282"/>
                  </a:lnTo>
                  <a:lnTo>
                    <a:pt x="256" y="285"/>
                  </a:lnTo>
                  <a:lnTo>
                    <a:pt x="274" y="313"/>
                  </a:lnTo>
                  <a:lnTo>
                    <a:pt x="300" y="313"/>
                  </a:lnTo>
                  <a:lnTo>
                    <a:pt x="368" y="375"/>
                  </a:lnTo>
                  <a:lnTo>
                    <a:pt x="474" y="378"/>
                  </a:lnTo>
                  <a:lnTo>
                    <a:pt x="499" y="339"/>
                  </a:lnTo>
                  <a:lnTo>
                    <a:pt x="497" y="308"/>
                  </a:lnTo>
                  <a:lnTo>
                    <a:pt x="528" y="254"/>
                  </a:lnTo>
                  <a:lnTo>
                    <a:pt x="528" y="186"/>
                  </a:lnTo>
                  <a:lnTo>
                    <a:pt x="536" y="173"/>
                  </a:lnTo>
                  <a:lnTo>
                    <a:pt x="497" y="160"/>
                  </a:lnTo>
                  <a:lnTo>
                    <a:pt x="412" y="47"/>
                  </a:lnTo>
                  <a:lnTo>
                    <a:pt x="404" y="13"/>
                  </a:lnTo>
                  <a:lnTo>
                    <a:pt x="3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>
              <a:off x="2191" y="2828"/>
              <a:ext cx="536" cy="378"/>
            </a:xfrm>
            <a:custGeom>
              <a:avLst/>
              <a:gdLst/>
              <a:ahLst/>
              <a:cxnLst>
                <a:cxn ang="0">
                  <a:pos x="386" y="0"/>
                </a:cxn>
                <a:cxn ang="0">
                  <a:pos x="365" y="13"/>
                </a:cxn>
                <a:cxn ang="0">
                  <a:pos x="373" y="39"/>
                </a:cxn>
                <a:cxn ang="0">
                  <a:pos x="362" y="73"/>
                </a:cxn>
                <a:cxn ang="0">
                  <a:pos x="349" y="78"/>
                </a:cxn>
                <a:cxn ang="0">
                  <a:pos x="313" y="60"/>
                </a:cxn>
                <a:cxn ang="0">
                  <a:pos x="308" y="52"/>
                </a:cxn>
                <a:cxn ang="0">
                  <a:pos x="308" y="34"/>
                </a:cxn>
                <a:cxn ang="0">
                  <a:pos x="293" y="31"/>
                </a:cxn>
                <a:cxn ang="0">
                  <a:pos x="311" y="16"/>
                </a:cxn>
                <a:cxn ang="0">
                  <a:pos x="303" y="3"/>
                </a:cxn>
                <a:cxn ang="0">
                  <a:pos x="228" y="13"/>
                </a:cxn>
                <a:cxn ang="0">
                  <a:pos x="233" y="13"/>
                </a:cxn>
                <a:cxn ang="0">
                  <a:pos x="233" y="18"/>
                </a:cxn>
                <a:cxn ang="0">
                  <a:pos x="197" y="54"/>
                </a:cxn>
                <a:cxn ang="0">
                  <a:pos x="174" y="34"/>
                </a:cxn>
                <a:cxn ang="0">
                  <a:pos x="150" y="62"/>
                </a:cxn>
                <a:cxn ang="0">
                  <a:pos x="124" y="75"/>
                </a:cxn>
                <a:cxn ang="0">
                  <a:pos x="124" y="83"/>
                </a:cxn>
                <a:cxn ang="0">
                  <a:pos x="78" y="98"/>
                </a:cxn>
                <a:cxn ang="0">
                  <a:pos x="0" y="168"/>
                </a:cxn>
                <a:cxn ang="0">
                  <a:pos x="5" y="202"/>
                </a:cxn>
                <a:cxn ang="0">
                  <a:pos x="0" y="233"/>
                </a:cxn>
                <a:cxn ang="0">
                  <a:pos x="13" y="277"/>
                </a:cxn>
                <a:cxn ang="0">
                  <a:pos x="23" y="292"/>
                </a:cxn>
                <a:cxn ang="0">
                  <a:pos x="31" y="318"/>
                </a:cxn>
                <a:cxn ang="0">
                  <a:pos x="57" y="336"/>
                </a:cxn>
                <a:cxn ang="0">
                  <a:pos x="60" y="331"/>
                </a:cxn>
                <a:cxn ang="0">
                  <a:pos x="75" y="331"/>
                </a:cxn>
                <a:cxn ang="0">
                  <a:pos x="106" y="316"/>
                </a:cxn>
                <a:cxn ang="0">
                  <a:pos x="145" y="308"/>
                </a:cxn>
                <a:cxn ang="0">
                  <a:pos x="171" y="282"/>
                </a:cxn>
                <a:cxn ang="0">
                  <a:pos x="256" y="285"/>
                </a:cxn>
                <a:cxn ang="0">
                  <a:pos x="274" y="313"/>
                </a:cxn>
                <a:cxn ang="0">
                  <a:pos x="300" y="313"/>
                </a:cxn>
                <a:cxn ang="0">
                  <a:pos x="368" y="375"/>
                </a:cxn>
                <a:cxn ang="0">
                  <a:pos x="474" y="378"/>
                </a:cxn>
                <a:cxn ang="0">
                  <a:pos x="499" y="339"/>
                </a:cxn>
                <a:cxn ang="0">
                  <a:pos x="497" y="308"/>
                </a:cxn>
                <a:cxn ang="0">
                  <a:pos x="528" y="254"/>
                </a:cxn>
                <a:cxn ang="0">
                  <a:pos x="528" y="186"/>
                </a:cxn>
                <a:cxn ang="0">
                  <a:pos x="536" y="173"/>
                </a:cxn>
                <a:cxn ang="0">
                  <a:pos x="497" y="160"/>
                </a:cxn>
                <a:cxn ang="0">
                  <a:pos x="412" y="47"/>
                </a:cxn>
                <a:cxn ang="0">
                  <a:pos x="404" y="13"/>
                </a:cxn>
                <a:cxn ang="0">
                  <a:pos x="386" y="0"/>
                </a:cxn>
              </a:cxnLst>
              <a:rect l="0" t="0" r="r" b="b"/>
              <a:pathLst>
                <a:path w="536" h="378">
                  <a:moveTo>
                    <a:pt x="386" y="0"/>
                  </a:moveTo>
                  <a:lnTo>
                    <a:pt x="365" y="13"/>
                  </a:lnTo>
                  <a:lnTo>
                    <a:pt x="373" y="39"/>
                  </a:lnTo>
                  <a:lnTo>
                    <a:pt x="362" y="73"/>
                  </a:lnTo>
                  <a:lnTo>
                    <a:pt x="349" y="78"/>
                  </a:lnTo>
                  <a:lnTo>
                    <a:pt x="313" y="60"/>
                  </a:lnTo>
                  <a:lnTo>
                    <a:pt x="308" y="52"/>
                  </a:lnTo>
                  <a:lnTo>
                    <a:pt x="308" y="34"/>
                  </a:lnTo>
                  <a:lnTo>
                    <a:pt x="293" y="31"/>
                  </a:lnTo>
                  <a:lnTo>
                    <a:pt x="311" y="16"/>
                  </a:lnTo>
                  <a:lnTo>
                    <a:pt x="303" y="3"/>
                  </a:lnTo>
                  <a:lnTo>
                    <a:pt x="228" y="13"/>
                  </a:lnTo>
                  <a:lnTo>
                    <a:pt x="233" y="13"/>
                  </a:lnTo>
                  <a:lnTo>
                    <a:pt x="233" y="18"/>
                  </a:lnTo>
                  <a:lnTo>
                    <a:pt x="197" y="54"/>
                  </a:lnTo>
                  <a:lnTo>
                    <a:pt x="174" y="34"/>
                  </a:lnTo>
                  <a:lnTo>
                    <a:pt x="150" y="62"/>
                  </a:lnTo>
                  <a:lnTo>
                    <a:pt x="124" y="75"/>
                  </a:lnTo>
                  <a:lnTo>
                    <a:pt x="124" y="83"/>
                  </a:lnTo>
                  <a:lnTo>
                    <a:pt x="78" y="98"/>
                  </a:lnTo>
                  <a:lnTo>
                    <a:pt x="0" y="168"/>
                  </a:lnTo>
                  <a:lnTo>
                    <a:pt x="5" y="202"/>
                  </a:lnTo>
                  <a:lnTo>
                    <a:pt x="0" y="233"/>
                  </a:lnTo>
                  <a:lnTo>
                    <a:pt x="13" y="277"/>
                  </a:lnTo>
                  <a:lnTo>
                    <a:pt x="23" y="292"/>
                  </a:lnTo>
                  <a:lnTo>
                    <a:pt x="31" y="318"/>
                  </a:lnTo>
                  <a:lnTo>
                    <a:pt x="57" y="336"/>
                  </a:lnTo>
                  <a:lnTo>
                    <a:pt x="60" y="331"/>
                  </a:lnTo>
                  <a:lnTo>
                    <a:pt x="75" y="331"/>
                  </a:lnTo>
                  <a:lnTo>
                    <a:pt x="106" y="316"/>
                  </a:lnTo>
                  <a:lnTo>
                    <a:pt x="145" y="308"/>
                  </a:lnTo>
                  <a:lnTo>
                    <a:pt x="171" y="282"/>
                  </a:lnTo>
                  <a:lnTo>
                    <a:pt x="256" y="285"/>
                  </a:lnTo>
                  <a:lnTo>
                    <a:pt x="274" y="313"/>
                  </a:lnTo>
                  <a:lnTo>
                    <a:pt x="300" y="313"/>
                  </a:lnTo>
                  <a:lnTo>
                    <a:pt x="368" y="375"/>
                  </a:lnTo>
                  <a:lnTo>
                    <a:pt x="474" y="378"/>
                  </a:lnTo>
                  <a:lnTo>
                    <a:pt x="499" y="339"/>
                  </a:lnTo>
                  <a:lnTo>
                    <a:pt x="497" y="308"/>
                  </a:lnTo>
                  <a:lnTo>
                    <a:pt x="528" y="254"/>
                  </a:lnTo>
                  <a:lnTo>
                    <a:pt x="528" y="186"/>
                  </a:lnTo>
                  <a:lnTo>
                    <a:pt x="536" y="173"/>
                  </a:lnTo>
                  <a:lnTo>
                    <a:pt x="497" y="160"/>
                  </a:lnTo>
                  <a:lnTo>
                    <a:pt x="412" y="47"/>
                  </a:lnTo>
                  <a:lnTo>
                    <a:pt x="404" y="13"/>
                  </a:lnTo>
                  <a:lnTo>
                    <a:pt x="386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>
              <a:off x="2597" y="3237"/>
              <a:ext cx="60" cy="5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3"/>
                </a:cxn>
                <a:cxn ang="0">
                  <a:pos x="24" y="28"/>
                </a:cxn>
                <a:cxn ang="0">
                  <a:pos x="21" y="44"/>
                </a:cxn>
                <a:cxn ang="0">
                  <a:pos x="31" y="49"/>
                </a:cxn>
                <a:cxn ang="0">
                  <a:pos x="31" y="54"/>
                </a:cxn>
                <a:cxn ang="0">
                  <a:pos x="60" y="31"/>
                </a:cxn>
                <a:cxn ang="0">
                  <a:pos x="52" y="8"/>
                </a:cxn>
                <a:cxn ang="0">
                  <a:pos x="18" y="0"/>
                </a:cxn>
              </a:cxnLst>
              <a:rect l="0" t="0" r="r" b="b"/>
              <a:pathLst>
                <a:path w="60" h="54">
                  <a:moveTo>
                    <a:pt x="18" y="0"/>
                  </a:moveTo>
                  <a:lnTo>
                    <a:pt x="0" y="13"/>
                  </a:lnTo>
                  <a:lnTo>
                    <a:pt x="24" y="28"/>
                  </a:lnTo>
                  <a:lnTo>
                    <a:pt x="21" y="44"/>
                  </a:lnTo>
                  <a:lnTo>
                    <a:pt x="31" y="49"/>
                  </a:lnTo>
                  <a:lnTo>
                    <a:pt x="31" y="54"/>
                  </a:lnTo>
                  <a:lnTo>
                    <a:pt x="60" y="31"/>
                  </a:lnTo>
                  <a:lnTo>
                    <a:pt x="52" y="8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>
              <a:off x="2597" y="3237"/>
              <a:ext cx="60" cy="5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3"/>
                </a:cxn>
                <a:cxn ang="0">
                  <a:pos x="24" y="28"/>
                </a:cxn>
                <a:cxn ang="0">
                  <a:pos x="21" y="44"/>
                </a:cxn>
                <a:cxn ang="0">
                  <a:pos x="31" y="49"/>
                </a:cxn>
                <a:cxn ang="0">
                  <a:pos x="31" y="54"/>
                </a:cxn>
                <a:cxn ang="0">
                  <a:pos x="60" y="31"/>
                </a:cxn>
                <a:cxn ang="0">
                  <a:pos x="52" y="8"/>
                </a:cxn>
                <a:cxn ang="0">
                  <a:pos x="18" y="0"/>
                </a:cxn>
              </a:cxnLst>
              <a:rect l="0" t="0" r="r" b="b"/>
              <a:pathLst>
                <a:path w="60" h="54">
                  <a:moveTo>
                    <a:pt x="18" y="0"/>
                  </a:moveTo>
                  <a:lnTo>
                    <a:pt x="0" y="13"/>
                  </a:lnTo>
                  <a:lnTo>
                    <a:pt x="24" y="28"/>
                  </a:lnTo>
                  <a:lnTo>
                    <a:pt x="21" y="44"/>
                  </a:lnTo>
                  <a:lnTo>
                    <a:pt x="31" y="49"/>
                  </a:lnTo>
                  <a:lnTo>
                    <a:pt x="31" y="54"/>
                  </a:lnTo>
                  <a:lnTo>
                    <a:pt x="60" y="31"/>
                  </a:lnTo>
                  <a:lnTo>
                    <a:pt x="52" y="8"/>
                  </a:lnTo>
                  <a:lnTo>
                    <a:pt x="1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>
              <a:off x="605" y="1822"/>
              <a:ext cx="101" cy="16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10"/>
                </a:cxn>
                <a:cxn ang="0">
                  <a:pos x="0" y="20"/>
                </a:cxn>
                <a:cxn ang="0">
                  <a:pos x="8" y="46"/>
                </a:cxn>
                <a:cxn ang="0">
                  <a:pos x="6" y="51"/>
                </a:cxn>
                <a:cxn ang="0">
                  <a:pos x="16" y="82"/>
                </a:cxn>
                <a:cxn ang="0">
                  <a:pos x="42" y="108"/>
                </a:cxn>
                <a:cxn ang="0">
                  <a:pos x="39" y="119"/>
                </a:cxn>
                <a:cxn ang="0">
                  <a:pos x="13" y="126"/>
                </a:cxn>
                <a:cxn ang="0">
                  <a:pos x="13" y="139"/>
                </a:cxn>
                <a:cxn ang="0">
                  <a:pos x="8" y="155"/>
                </a:cxn>
                <a:cxn ang="0">
                  <a:pos x="0" y="160"/>
                </a:cxn>
                <a:cxn ang="0">
                  <a:pos x="16" y="165"/>
                </a:cxn>
                <a:cxn ang="0">
                  <a:pos x="24" y="160"/>
                </a:cxn>
                <a:cxn ang="0">
                  <a:pos x="75" y="160"/>
                </a:cxn>
                <a:cxn ang="0">
                  <a:pos x="93" y="134"/>
                </a:cxn>
                <a:cxn ang="0">
                  <a:pos x="101" y="134"/>
                </a:cxn>
                <a:cxn ang="0">
                  <a:pos x="88" y="116"/>
                </a:cxn>
                <a:cxn ang="0">
                  <a:pos x="91" y="103"/>
                </a:cxn>
                <a:cxn ang="0">
                  <a:pos x="37" y="44"/>
                </a:cxn>
                <a:cxn ang="0">
                  <a:pos x="52" y="31"/>
                </a:cxn>
                <a:cxn ang="0">
                  <a:pos x="52" y="23"/>
                </a:cxn>
                <a:cxn ang="0">
                  <a:pos x="37" y="2"/>
                </a:cxn>
                <a:cxn ang="0">
                  <a:pos x="26" y="0"/>
                </a:cxn>
              </a:cxnLst>
              <a:rect l="0" t="0" r="r" b="b"/>
              <a:pathLst>
                <a:path w="101" h="165">
                  <a:moveTo>
                    <a:pt x="26" y="0"/>
                  </a:moveTo>
                  <a:lnTo>
                    <a:pt x="26" y="10"/>
                  </a:lnTo>
                  <a:lnTo>
                    <a:pt x="0" y="20"/>
                  </a:lnTo>
                  <a:lnTo>
                    <a:pt x="8" y="46"/>
                  </a:lnTo>
                  <a:lnTo>
                    <a:pt x="6" y="51"/>
                  </a:lnTo>
                  <a:lnTo>
                    <a:pt x="16" y="82"/>
                  </a:lnTo>
                  <a:lnTo>
                    <a:pt x="42" y="108"/>
                  </a:lnTo>
                  <a:lnTo>
                    <a:pt x="39" y="119"/>
                  </a:lnTo>
                  <a:lnTo>
                    <a:pt x="13" y="126"/>
                  </a:lnTo>
                  <a:lnTo>
                    <a:pt x="13" y="139"/>
                  </a:lnTo>
                  <a:lnTo>
                    <a:pt x="8" y="155"/>
                  </a:lnTo>
                  <a:lnTo>
                    <a:pt x="0" y="160"/>
                  </a:lnTo>
                  <a:lnTo>
                    <a:pt x="16" y="165"/>
                  </a:lnTo>
                  <a:lnTo>
                    <a:pt x="24" y="160"/>
                  </a:lnTo>
                  <a:lnTo>
                    <a:pt x="75" y="160"/>
                  </a:lnTo>
                  <a:lnTo>
                    <a:pt x="93" y="134"/>
                  </a:lnTo>
                  <a:lnTo>
                    <a:pt x="101" y="134"/>
                  </a:lnTo>
                  <a:lnTo>
                    <a:pt x="88" y="116"/>
                  </a:lnTo>
                  <a:lnTo>
                    <a:pt x="91" y="103"/>
                  </a:lnTo>
                  <a:lnTo>
                    <a:pt x="37" y="44"/>
                  </a:lnTo>
                  <a:lnTo>
                    <a:pt x="52" y="31"/>
                  </a:lnTo>
                  <a:lnTo>
                    <a:pt x="52" y="23"/>
                  </a:lnTo>
                  <a:lnTo>
                    <a:pt x="37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>
              <a:off x="605" y="1822"/>
              <a:ext cx="101" cy="16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10"/>
                </a:cxn>
                <a:cxn ang="0">
                  <a:pos x="0" y="20"/>
                </a:cxn>
                <a:cxn ang="0">
                  <a:pos x="8" y="46"/>
                </a:cxn>
                <a:cxn ang="0">
                  <a:pos x="6" y="51"/>
                </a:cxn>
                <a:cxn ang="0">
                  <a:pos x="16" y="82"/>
                </a:cxn>
                <a:cxn ang="0">
                  <a:pos x="42" y="108"/>
                </a:cxn>
                <a:cxn ang="0">
                  <a:pos x="39" y="119"/>
                </a:cxn>
                <a:cxn ang="0">
                  <a:pos x="13" y="126"/>
                </a:cxn>
                <a:cxn ang="0">
                  <a:pos x="13" y="139"/>
                </a:cxn>
                <a:cxn ang="0">
                  <a:pos x="8" y="155"/>
                </a:cxn>
                <a:cxn ang="0">
                  <a:pos x="0" y="160"/>
                </a:cxn>
                <a:cxn ang="0">
                  <a:pos x="16" y="165"/>
                </a:cxn>
                <a:cxn ang="0">
                  <a:pos x="24" y="160"/>
                </a:cxn>
                <a:cxn ang="0">
                  <a:pos x="75" y="160"/>
                </a:cxn>
                <a:cxn ang="0">
                  <a:pos x="93" y="134"/>
                </a:cxn>
                <a:cxn ang="0">
                  <a:pos x="101" y="134"/>
                </a:cxn>
                <a:cxn ang="0">
                  <a:pos x="88" y="116"/>
                </a:cxn>
                <a:cxn ang="0">
                  <a:pos x="91" y="103"/>
                </a:cxn>
                <a:cxn ang="0">
                  <a:pos x="37" y="44"/>
                </a:cxn>
                <a:cxn ang="0">
                  <a:pos x="52" y="31"/>
                </a:cxn>
                <a:cxn ang="0">
                  <a:pos x="52" y="23"/>
                </a:cxn>
                <a:cxn ang="0">
                  <a:pos x="37" y="2"/>
                </a:cxn>
                <a:cxn ang="0">
                  <a:pos x="26" y="0"/>
                </a:cxn>
              </a:cxnLst>
              <a:rect l="0" t="0" r="r" b="b"/>
              <a:pathLst>
                <a:path w="101" h="165">
                  <a:moveTo>
                    <a:pt x="26" y="0"/>
                  </a:moveTo>
                  <a:lnTo>
                    <a:pt x="26" y="10"/>
                  </a:lnTo>
                  <a:lnTo>
                    <a:pt x="0" y="20"/>
                  </a:lnTo>
                  <a:lnTo>
                    <a:pt x="8" y="46"/>
                  </a:lnTo>
                  <a:lnTo>
                    <a:pt x="6" y="51"/>
                  </a:lnTo>
                  <a:lnTo>
                    <a:pt x="16" y="82"/>
                  </a:lnTo>
                  <a:lnTo>
                    <a:pt x="42" y="108"/>
                  </a:lnTo>
                  <a:lnTo>
                    <a:pt x="39" y="119"/>
                  </a:lnTo>
                  <a:lnTo>
                    <a:pt x="13" y="126"/>
                  </a:lnTo>
                  <a:lnTo>
                    <a:pt x="13" y="139"/>
                  </a:lnTo>
                  <a:lnTo>
                    <a:pt x="8" y="155"/>
                  </a:lnTo>
                  <a:lnTo>
                    <a:pt x="0" y="160"/>
                  </a:lnTo>
                  <a:lnTo>
                    <a:pt x="16" y="165"/>
                  </a:lnTo>
                  <a:lnTo>
                    <a:pt x="24" y="160"/>
                  </a:lnTo>
                  <a:lnTo>
                    <a:pt x="75" y="160"/>
                  </a:lnTo>
                  <a:lnTo>
                    <a:pt x="93" y="134"/>
                  </a:lnTo>
                  <a:lnTo>
                    <a:pt x="101" y="134"/>
                  </a:lnTo>
                  <a:lnTo>
                    <a:pt x="88" y="116"/>
                  </a:lnTo>
                  <a:lnTo>
                    <a:pt x="91" y="103"/>
                  </a:lnTo>
                  <a:lnTo>
                    <a:pt x="37" y="44"/>
                  </a:lnTo>
                  <a:lnTo>
                    <a:pt x="52" y="31"/>
                  </a:lnTo>
                  <a:lnTo>
                    <a:pt x="52" y="23"/>
                  </a:lnTo>
                  <a:lnTo>
                    <a:pt x="37" y="2"/>
                  </a:lnTo>
                  <a:lnTo>
                    <a:pt x="26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>
              <a:off x="541" y="1892"/>
              <a:ext cx="67" cy="80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20" y="23"/>
                </a:cxn>
                <a:cxn ang="0">
                  <a:pos x="18" y="18"/>
                </a:cxn>
                <a:cxn ang="0">
                  <a:pos x="5" y="25"/>
                </a:cxn>
                <a:cxn ang="0">
                  <a:pos x="0" y="49"/>
                </a:cxn>
                <a:cxn ang="0">
                  <a:pos x="13" y="62"/>
                </a:cxn>
                <a:cxn ang="0">
                  <a:pos x="18" y="69"/>
                </a:cxn>
                <a:cxn ang="0">
                  <a:pos x="18" y="80"/>
                </a:cxn>
                <a:cxn ang="0">
                  <a:pos x="41" y="75"/>
                </a:cxn>
                <a:cxn ang="0">
                  <a:pos x="57" y="44"/>
                </a:cxn>
                <a:cxn ang="0">
                  <a:pos x="67" y="38"/>
                </a:cxn>
                <a:cxn ang="0">
                  <a:pos x="64" y="10"/>
                </a:cxn>
                <a:cxn ang="0">
                  <a:pos x="51" y="0"/>
                </a:cxn>
              </a:cxnLst>
              <a:rect l="0" t="0" r="r" b="b"/>
              <a:pathLst>
                <a:path w="67" h="80">
                  <a:moveTo>
                    <a:pt x="51" y="0"/>
                  </a:moveTo>
                  <a:lnTo>
                    <a:pt x="20" y="23"/>
                  </a:lnTo>
                  <a:lnTo>
                    <a:pt x="18" y="18"/>
                  </a:lnTo>
                  <a:lnTo>
                    <a:pt x="5" y="25"/>
                  </a:lnTo>
                  <a:lnTo>
                    <a:pt x="0" y="49"/>
                  </a:lnTo>
                  <a:lnTo>
                    <a:pt x="13" y="62"/>
                  </a:lnTo>
                  <a:lnTo>
                    <a:pt x="18" y="69"/>
                  </a:lnTo>
                  <a:lnTo>
                    <a:pt x="18" y="80"/>
                  </a:lnTo>
                  <a:lnTo>
                    <a:pt x="41" y="75"/>
                  </a:lnTo>
                  <a:lnTo>
                    <a:pt x="57" y="44"/>
                  </a:lnTo>
                  <a:lnTo>
                    <a:pt x="67" y="38"/>
                  </a:lnTo>
                  <a:lnTo>
                    <a:pt x="64" y="10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>
              <a:off x="541" y="1892"/>
              <a:ext cx="67" cy="80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20" y="23"/>
                </a:cxn>
                <a:cxn ang="0">
                  <a:pos x="18" y="18"/>
                </a:cxn>
                <a:cxn ang="0">
                  <a:pos x="5" y="25"/>
                </a:cxn>
                <a:cxn ang="0">
                  <a:pos x="0" y="49"/>
                </a:cxn>
                <a:cxn ang="0">
                  <a:pos x="13" y="62"/>
                </a:cxn>
                <a:cxn ang="0">
                  <a:pos x="18" y="69"/>
                </a:cxn>
                <a:cxn ang="0">
                  <a:pos x="18" y="80"/>
                </a:cxn>
                <a:cxn ang="0">
                  <a:pos x="41" y="75"/>
                </a:cxn>
                <a:cxn ang="0">
                  <a:pos x="57" y="44"/>
                </a:cxn>
                <a:cxn ang="0">
                  <a:pos x="67" y="38"/>
                </a:cxn>
                <a:cxn ang="0">
                  <a:pos x="64" y="10"/>
                </a:cxn>
                <a:cxn ang="0">
                  <a:pos x="51" y="0"/>
                </a:cxn>
              </a:cxnLst>
              <a:rect l="0" t="0" r="r" b="b"/>
              <a:pathLst>
                <a:path w="67" h="80">
                  <a:moveTo>
                    <a:pt x="51" y="0"/>
                  </a:moveTo>
                  <a:lnTo>
                    <a:pt x="20" y="23"/>
                  </a:lnTo>
                  <a:lnTo>
                    <a:pt x="18" y="18"/>
                  </a:lnTo>
                  <a:lnTo>
                    <a:pt x="5" y="25"/>
                  </a:lnTo>
                  <a:lnTo>
                    <a:pt x="0" y="49"/>
                  </a:lnTo>
                  <a:lnTo>
                    <a:pt x="13" y="62"/>
                  </a:lnTo>
                  <a:lnTo>
                    <a:pt x="18" y="69"/>
                  </a:lnTo>
                  <a:lnTo>
                    <a:pt x="18" y="80"/>
                  </a:lnTo>
                  <a:lnTo>
                    <a:pt x="41" y="75"/>
                  </a:lnTo>
                  <a:lnTo>
                    <a:pt x="57" y="44"/>
                  </a:lnTo>
                  <a:lnTo>
                    <a:pt x="67" y="38"/>
                  </a:lnTo>
                  <a:lnTo>
                    <a:pt x="64" y="10"/>
                  </a:lnTo>
                  <a:lnTo>
                    <a:pt x="5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4" name="Freeform 70"/>
            <p:cNvSpPr>
              <a:spLocks noEditPoints="1"/>
            </p:cNvSpPr>
            <p:nvPr/>
          </p:nvSpPr>
          <p:spPr bwMode="auto">
            <a:xfrm>
              <a:off x="476" y="1387"/>
              <a:ext cx="2690" cy="1783"/>
            </a:xfrm>
            <a:custGeom>
              <a:avLst/>
              <a:gdLst/>
              <a:ahLst/>
              <a:cxnLst>
                <a:cxn ang="0">
                  <a:pos x="1389" y="65"/>
                </a:cxn>
                <a:cxn ang="0">
                  <a:pos x="1275" y="135"/>
                </a:cxn>
                <a:cxn ang="0">
                  <a:pos x="1185" y="163"/>
                </a:cxn>
                <a:cxn ang="0">
                  <a:pos x="1141" y="267"/>
                </a:cxn>
                <a:cxn ang="0">
                  <a:pos x="1105" y="207"/>
                </a:cxn>
                <a:cxn ang="0">
                  <a:pos x="973" y="220"/>
                </a:cxn>
                <a:cxn ang="0">
                  <a:pos x="812" y="261"/>
                </a:cxn>
                <a:cxn ang="0">
                  <a:pos x="792" y="298"/>
                </a:cxn>
                <a:cxn ang="0">
                  <a:pos x="742" y="295"/>
                </a:cxn>
                <a:cxn ang="0">
                  <a:pos x="722" y="228"/>
                </a:cxn>
                <a:cxn ang="0">
                  <a:pos x="608" y="181"/>
                </a:cxn>
                <a:cxn ang="0">
                  <a:pos x="360" y="311"/>
                </a:cxn>
                <a:cxn ang="0">
                  <a:pos x="354" y="437"/>
                </a:cxn>
                <a:cxn ang="0">
                  <a:pos x="448" y="373"/>
                </a:cxn>
                <a:cxn ang="0">
                  <a:pos x="533" y="411"/>
                </a:cxn>
                <a:cxn ang="0">
                  <a:pos x="497" y="440"/>
                </a:cxn>
                <a:cxn ang="0">
                  <a:pos x="378" y="517"/>
                </a:cxn>
                <a:cxn ang="0">
                  <a:pos x="310" y="530"/>
                </a:cxn>
                <a:cxn ang="0">
                  <a:pos x="140" y="621"/>
                </a:cxn>
                <a:cxn ang="0">
                  <a:pos x="85" y="722"/>
                </a:cxn>
                <a:cxn ang="0">
                  <a:pos x="207" y="776"/>
                </a:cxn>
                <a:cxn ang="0">
                  <a:pos x="419" y="771"/>
                </a:cxn>
                <a:cxn ang="0">
                  <a:pos x="427" y="699"/>
                </a:cxn>
                <a:cxn ang="0">
                  <a:pos x="554" y="753"/>
                </a:cxn>
                <a:cxn ang="0">
                  <a:pos x="647" y="668"/>
                </a:cxn>
                <a:cxn ang="0">
                  <a:pos x="755" y="709"/>
                </a:cxn>
                <a:cxn ang="0">
                  <a:pos x="655" y="768"/>
                </a:cxn>
                <a:cxn ang="0">
                  <a:pos x="564" y="784"/>
                </a:cxn>
                <a:cxn ang="0">
                  <a:pos x="673" y="849"/>
                </a:cxn>
                <a:cxn ang="0">
                  <a:pos x="424" y="862"/>
                </a:cxn>
                <a:cxn ang="0">
                  <a:pos x="106" y="875"/>
                </a:cxn>
                <a:cxn ang="0">
                  <a:pos x="5" y="1081"/>
                </a:cxn>
                <a:cxn ang="0">
                  <a:pos x="274" y="1247"/>
                </a:cxn>
                <a:cxn ang="0">
                  <a:pos x="373" y="1407"/>
                </a:cxn>
                <a:cxn ang="0">
                  <a:pos x="458" y="1757"/>
                </a:cxn>
                <a:cxn ang="0">
                  <a:pos x="698" y="1638"/>
                </a:cxn>
                <a:cxn ang="0">
                  <a:pos x="805" y="1294"/>
                </a:cxn>
                <a:cxn ang="0">
                  <a:pos x="740" y="1081"/>
                </a:cxn>
                <a:cxn ang="0">
                  <a:pos x="717" y="981"/>
                </a:cxn>
                <a:cxn ang="0">
                  <a:pos x="939" y="1066"/>
                </a:cxn>
                <a:cxn ang="0">
                  <a:pos x="968" y="934"/>
                </a:cxn>
                <a:cxn ang="0">
                  <a:pos x="1226" y="1180"/>
                </a:cxn>
                <a:cxn ang="0">
                  <a:pos x="1508" y="1180"/>
                </a:cxn>
                <a:cxn ang="0">
                  <a:pos x="1632" y="1159"/>
                </a:cxn>
                <a:cxn ang="0">
                  <a:pos x="1679" y="1017"/>
                </a:cxn>
                <a:cxn ang="0">
                  <a:pos x="1829" y="789"/>
                </a:cxn>
                <a:cxn ang="0">
                  <a:pos x="1865" y="781"/>
                </a:cxn>
                <a:cxn ang="0">
                  <a:pos x="1917" y="727"/>
                </a:cxn>
                <a:cxn ang="0">
                  <a:pos x="2049" y="466"/>
                </a:cxn>
                <a:cxn ang="0">
                  <a:pos x="2367" y="344"/>
                </a:cxn>
                <a:cxn ang="0">
                  <a:pos x="2375" y="370"/>
                </a:cxn>
                <a:cxn ang="0">
                  <a:pos x="2582" y="272"/>
                </a:cxn>
                <a:cxn ang="0">
                  <a:pos x="2429" y="199"/>
                </a:cxn>
                <a:cxn ang="0">
                  <a:pos x="2181" y="140"/>
                </a:cxn>
                <a:cxn ang="0">
                  <a:pos x="2059" y="119"/>
                </a:cxn>
                <a:cxn ang="0">
                  <a:pos x="1920" y="135"/>
                </a:cxn>
                <a:cxn ang="0">
                  <a:pos x="1697" y="60"/>
                </a:cxn>
              </a:cxnLst>
              <a:rect l="0" t="0" r="r" b="b"/>
              <a:pathLst>
                <a:path w="2690" h="1783">
                  <a:moveTo>
                    <a:pt x="554" y="753"/>
                  </a:moveTo>
                  <a:lnTo>
                    <a:pt x="554" y="756"/>
                  </a:lnTo>
                  <a:lnTo>
                    <a:pt x="559" y="756"/>
                  </a:lnTo>
                  <a:lnTo>
                    <a:pt x="554" y="753"/>
                  </a:lnTo>
                  <a:close/>
                  <a:moveTo>
                    <a:pt x="1575" y="0"/>
                  </a:moveTo>
                  <a:lnTo>
                    <a:pt x="1575" y="5"/>
                  </a:lnTo>
                  <a:lnTo>
                    <a:pt x="1537" y="31"/>
                  </a:lnTo>
                  <a:lnTo>
                    <a:pt x="1394" y="54"/>
                  </a:lnTo>
                  <a:lnTo>
                    <a:pt x="1389" y="65"/>
                  </a:lnTo>
                  <a:lnTo>
                    <a:pt x="1327" y="88"/>
                  </a:lnTo>
                  <a:lnTo>
                    <a:pt x="1340" y="91"/>
                  </a:lnTo>
                  <a:lnTo>
                    <a:pt x="1337" y="104"/>
                  </a:lnTo>
                  <a:lnTo>
                    <a:pt x="1288" y="98"/>
                  </a:lnTo>
                  <a:lnTo>
                    <a:pt x="1278" y="104"/>
                  </a:lnTo>
                  <a:lnTo>
                    <a:pt x="1301" y="158"/>
                  </a:lnTo>
                  <a:lnTo>
                    <a:pt x="1291" y="168"/>
                  </a:lnTo>
                  <a:lnTo>
                    <a:pt x="1278" y="148"/>
                  </a:lnTo>
                  <a:lnTo>
                    <a:pt x="1275" y="135"/>
                  </a:lnTo>
                  <a:lnTo>
                    <a:pt x="1250" y="135"/>
                  </a:lnTo>
                  <a:lnTo>
                    <a:pt x="1250" y="142"/>
                  </a:lnTo>
                  <a:lnTo>
                    <a:pt x="1216" y="158"/>
                  </a:lnTo>
                  <a:lnTo>
                    <a:pt x="1208" y="153"/>
                  </a:lnTo>
                  <a:lnTo>
                    <a:pt x="1203" y="114"/>
                  </a:lnTo>
                  <a:lnTo>
                    <a:pt x="1198" y="122"/>
                  </a:lnTo>
                  <a:lnTo>
                    <a:pt x="1198" y="142"/>
                  </a:lnTo>
                  <a:lnTo>
                    <a:pt x="1185" y="153"/>
                  </a:lnTo>
                  <a:lnTo>
                    <a:pt x="1185" y="163"/>
                  </a:lnTo>
                  <a:lnTo>
                    <a:pt x="1200" y="202"/>
                  </a:lnTo>
                  <a:lnTo>
                    <a:pt x="1237" y="217"/>
                  </a:lnTo>
                  <a:lnTo>
                    <a:pt x="1286" y="303"/>
                  </a:lnTo>
                  <a:lnTo>
                    <a:pt x="1239" y="298"/>
                  </a:lnTo>
                  <a:lnTo>
                    <a:pt x="1211" y="220"/>
                  </a:lnTo>
                  <a:lnTo>
                    <a:pt x="1200" y="220"/>
                  </a:lnTo>
                  <a:lnTo>
                    <a:pt x="1187" y="269"/>
                  </a:lnTo>
                  <a:lnTo>
                    <a:pt x="1141" y="272"/>
                  </a:lnTo>
                  <a:lnTo>
                    <a:pt x="1141" y="267"/>
                  </a:lnTo>
                  <a:lnTo>
                    <a:pt x="1167" y="228"/>
                  </a:lnTo>
                  <a:lnTo>
                    <a:pt x="1159" y="155"/>
                  </a:lnTo>
                  <a:lnTo>
                    <a:pt x="1167" y="116"/>
                  </a:lnTo>
                  <a:lnTo>
                    <a:pt x="1128" y="124"/>
                  </a:lnTo>
                  <a:lnTo>
                    <a:pt x="1115" y="150"/>
                  </a:lnTo>
                  <a:lnTo>
                    <a:pt x="1115" y="163"/>
                  </a:lnTo>
                  <a:lnTo>
                    <a:pt x="1099" y="168"/>
                  </a:lnTo>
                  <a:lnTo>
                    <a:pt x="1107" y="197"/>
                  </a:lnTo>
                  <a:lnTo>
                    <a:pt x="1105" y="207"/>
                  </a:lnTo>
                  <a:lnTo>
                    <a:pt x="1107" y="220"/>
                  </a:lnTo>
                  <a:lnTo>
                    <a:pt x="1089" y="223"/>
                  </a:lnTo>
                  <a:lnTo>
                    <a:pt x="1048" y="202"/>
                  </a:lnTo>
                  <a:lnTo>
                    <a:pt x="1024" y="199"/>
                  </a:lnTo>
                  <a:lnTo>
                    <a:pt x="1014" y="215"/>
                  </a:lnTo>
                  <a:lnTo>
                    <a:pt x="1001" y="215"/>
                  </a:lnTo>
                  <a:lnTo>
                    <a:pt x="999" y="225"/>
                  </a:lnTo>
                  <a:lnTo>
                    <a:pt x="973" y="215"/>
                  </a:lnTo>
                  <a:lnTo>
                    <a:pt x="973" y="220"/>
                  </a:lnTo>
                  <a:lnTo>
                    <a:pt x="965" y="225"/>
                  </a:lnTo>
                  <a:lnTo>
                    <a:pt x="949" y="220"/>
                  </a:lnTo>
                  <a:lnTo>
                    <a:pt x="913" y="241"/>
                  </a:lnTo>
                  <a:lnTo>
                    <a:pt x="929" y="217"/>
                  </a:lnTo>
                  <a:lnTo>
                    <a:pt x="905" y="210"/>
                  </a:lnTo>
                  <a:lnTo>
                    <a:pt x="887" y="225"/>
                  </a:lnTo>
                  <a:lnTo>
                    <a:pt x="864" y="230"/>
                  </a:lnTo>
                  <a:lnTo>
                    <a:pt x="833" y="267"/>
                  </a:lnTo>
                  <a:lnTo>
                    <a:pt x="812" y="261"/>
                  </a:lnTo>
                  <a:lnTo>
                    <a:pt x="823" y="238"/>
                  </a:lnTo>
                  <a:lnTo>
                    <a:pt x="817" y="228"/>
                  </a:lnTo>
                  <a:lnTo>
                    <a:pt x="792" y="210"/>
                  </a:lnTo>
                  <a:lnTo>
                    <a:pt x="779" y="210"/>
                  </a:lnTo>
                  <a:lnTo>
                    <a:pt x="781" y="225"/>
                  </a:lnTo>
                  <a:lnTo>
                    <a:pt x="792" y="243"/>
                  </a:lnTo>
                  <a:lnTo>
                    <a:pt x="781" y="251"/>
                  </a:lnTo>
                  <a:lnTo>
                    <a:pt x="797" y="267"/>
                  </a:lnTo>
                  <a:lnTo>
                    <a:pt x="792" y="298"/>
                  </a:lnTo>
                  <a:lnTo>
                    <a:pt x="786" y="300"/>
                  </a:lnTo>
                  <a:lnTo>
                    <a:pt x="794" y="311"/>
                  </a:lnTo>
                  <a:lnTo>
                    <a:pt x="792" y="316"/>
                  </a:lnTo>
                  <a:lnTo>
                    <a:pt x="781" y="313"/>
                  </a:lnTo>
                  <a:lnTo>
                    <a:pt x="779" y="292"/>
                  </a:lnTo>
                  <a:lnTo>
                    <a:pt x="750" y="282"/>
                  </a:lnTo>
                  <a:lnTo>
                    <a:pt x="750" y="290"/>
                  </a:lnTo>
                  <a:lnTo>
                    <a:pt x="763" y="313"/>
                  </a:lnTo>
                  <a:lnTo>
                    <a:pt x="742" y="295"/>
                  </a:lnTo>
                  <a:lnTo>
                    <a:pt x="730" y="311"/>
                  </a:lnTo>
                  <a:lnTo>
                    <a:pt x="706" y="303"/>
                  </a:lnTo>
                  <a:lnTo>
                    <a:pt x="688" y="318"/>
                  </a:lnTo>
                  <a:lnTo>
                    <a:pt x="680" y="274"/>
                  </a:lnTo>
                  <a:lnTo>
                    <a:pt x="714" y="279"/>
                  </a:lnTo>
                  <a:lnTo>
                    <a:pt x="750" y="261"/>
                  </a:lnTo>
                  <a:lnTo>
                    <a:pt x="737" y="256"/>
                  </a:lnTo>
                  <a:lnTo>
                    <a:pt x="740" y="243"/>
                  </a:lnTo>
                  <a:lnTo>
                    <a:pt x="722" y="228"/>
                  </a:lnTo>
                  <a:lnTo>
                    <a:pt x="691" y="225"/>
                  </a:lnTo>
                  <a:lnTo>
                    <a:pt x="667" y="204"/>
                  </a:lnTo>
                  <a:lnTo>
                    <a:pt x="644" y="210"/>
                  </a:lnTo>
                  <a:lnTo>
                    <a:pt x="626" y="199"/>
                  </a:lnTo>
                  <a:lnTo>
                    <a:pt x="623" y="207"/>
                  </a:lnTo>
                  <a:lnTo>
                    <a:pt x="587" y="212"/>
                  </a:lnTo>
                  <a:lnTo>
                    <a:pt x="574" y="189"/>
                  </a:lnTo>
                  <a:lnTo>
                    <a:pt x="608" y="194"/>
                  </a:lnTo>
                  <a:lnTo>
                    <a:pt x="608" y="181"/>
                  </a:lnTo>
                  <a:lnTo>
                    <a:pt x="510" y="181"/>
                  </a:lnTo>
                  <a:lnTo>
                    <a:pt x="468" y="202"/>
                  </a:lnTo>
                  <a:lnTo>
                    <a:pt x="463" y="215"/>
                  </a:lnTo>
                  <a:lnTo>
                    <a:pt x="432" y="220"/>
                  </a:lnTo>
                  <a:lnTo>
                    <a:pt x="427" y="233"/>
                  </a:lnTo>
                  <a:lnTo>
                    <a:pt x="383" y="274"/>
                  </a:lnTo>
                  <a:lnTo>
                    <a:pt x="375" y="292"/>
                  </a:lnTo>
                  <a:lnTo>
                    <a:pt x="362" y="300"/>
                  </a:lnTo>
                  <a:lnTo>
                    <a:pt x="360" y="311"/>
                  </a:lnTo>
                  <a:lnTo>
                    <a:pt x="329" y="339"/>
                  </a:lnTo>
                  <a:lnTo>
                    <a:pt x="308" y="347"/>
                  </a:lnTo>
                  <a:lnTo>
                    <a:pt x="279" y="373"/>
                  </a:lnTo>
                  <a:lnTo>
                    <a:pt x="282" y="419"/>
                  </a:lnTo>
                  <a:lnTo>
                    <a:pt x="269" y="437"/>
                  </a:lnTo>
                  <a:lnTo>
                    <a:pt x="313" y="455"/>
                  </a:lnTo>
                  <a:lnTo>
                    <a:pt x="347" y="427"/>
                  </a:lnTo>
                  <a:lnTo>
                    <a:pt x="352" y="430"/>
                  </a:lnTo>
                  <a:lnTo>
                    <a:pt x="354" y="437"/>
                  </a:lnTo>
                  <a:lnTo>
                    <a:pt x="362" y="437"/>
                  </a:lnTo>
                  <a:lnTo>
                    <a:pt x="365" y="461"/>
                  </a:lnTo>
                  <a:lnTo>
                    <a:pt x="388" y="481"/>
                  </a:lnTo>
                  <a:lnTo>
                    <a:pt x="411" y="486"/>
                  </a:lnTo>
                  <a:lnTo>
                    <a:pt x="453" y="440"/>
                  </a:lnTo>
                  <a:lnTo>
                    <a:pt x="448" y="417"/>
                  </a:lnTo>
                  <a:lnTo>
                    <a:pt x="460" y="409"/>
                  </a:lnTo>
                  <a:lnTo>
                    <a:pt x="460" y="393"/>
                  </a:lnTo>
                  <a:lnTo>
                    <a:pt x="448" y="373"/>
                  </a:lnTo>
                  <a:lnTo>
                    <a:pt x="448" y="360"/>
                  </a:lnTo>
                  <a:lnTo>
                    <a:pt x="520" y="290"/>
                  </a:lnTo>
                  <a:lnTo>
                    <a:pt x="530" y="305"/>
                  </a:lnTo>
                  <a:lnTo>
                    <a:pt x="484" y="357"/>
                  </a:lnTo>
                  <a:lnTo>
                    <a:pt x="489" y="388"/>
                  </a:lnTo>
                  <a:lnTo>
                    <a:pt x="479" y="398"/>
                  </a:lnTo>
                  <a:lnTo>
                    <a:pt x="484" y="406"/>
                  </a:lnTo>
                  <a:lnTo>
                    <a:pt x="512" y="401"/>
                  </a:lnTo>
                  <a:lnTo>
                    <a:pt x="533" y="411"/>
                  </a:lnTo>
                  <a:lnTo>
                    <a:pt x="577" y="401"/>
                  </a:lnTo>
                  <a:lnTo>
                    <a:pt x="582" y="430"/>
                  </a:lnTo>
                  <a:lnTo>
                    <a:pt x="595" y="437"/>
                  </a:lnTo>
                  <a:lnTo>
                    <a:pt x="595" y="445"/>
                  </a:lnTo>
                  <a:lnTo>
                    <a:pt x="577" y="435"/>
                  </a:lnTo>
                  <a:lnTo>
                    <a:pt x="530" y="424"/>
                  </a:lnTo>
                  <a:lnTo>
                    <a:pt x="523" y="455"/>
                  </a:lnTo>
                  <a:lnTo>
                    <a:pt x="515" y="455"/>
                  </a:lnTo>
                  <a:lnTo>
                    <a:pt x="497" y="440"/>
                  </a:lnTo>
                  <a:lnTo>
                    <a:pt x="481" y="455"/>
                  </a:lnTo>
                  <a:lnTo>
                    <a:pt x="481" y="484"/>
                  </a:lnTo>
                  <a:lnTo>
                    <a:pt x="468" y="497"/>
                  </a:lnTo>
                  <a:lnTo>
                    <a:pt x="466" y="492"/>
                  </a:lnTo>
                  <a:lnTo>
                    <a:pt x="458" y="497"/>
                  </a:lnTo>
                  <a:lnTo>
                    <a:pt x="460" y="505"/>
                  </a:lnTo>
                  <a:lnTo>
                    <a:pt x="429" y="502"/>
                  </a:lnTo>
                  <a:lnTo>
                    <a:pt x="424" y="512"/>
                  </a:lnTo>
                  <a:lnTo>
                    <a:pt x="378" y="517"/>
                  </a:lnTo>
                  <a:lnTo>
                    <a:pt x="339" y="510"/>
                  </a:lnTo>
                  <a:lnTo>
                    <a:pt x="347" y="484"/>
                  </a:lnTo>
                  <a:lnTo>
                    <a:pt x="347" y="463"/>
                  </a:lnTo>
                  <a:lnTo>
                    <a:pt x="326" y="458"/>
                  </a:lnTo>
                  <a:lnTo>
                    <a:pt x="323" y="486"/>
                  </a:lnTo>
                  <a:lnTo>
                    <a:pt x="316" y="492"/>
                  </a:lnTo>
                  <a:lnTo>
                    <a:pt x="316" y="499"/>
                  </a:lnTo>
                  <a:lnTo>
                    <a:pt x="321" y="502"/>
                  </a:lnTo>
                  <a:lnTo>
                    <a:pt x="310" y="530"/>
                  </a:lnTo>
                  <a:lnTo>
                    <a:pt x="279" y="528"/>
                  </a:lnTo>
                  <a:lnTo>
                    <a:pt x="251" y="549"/>
                  </a:lnTo>
                  <a:lnTo>
                    <a:pt x="254" y="554"/>
                  </a:lnTo>
                  <a:lnTo>
                    <a:pt x="243" y="564"/>
                  </a:lnTo>
                  <a:lnTo>
                    <a:pt x="241" y="580"/>
                  </a:lnTo>
                  <a:lnTo>
                    <a:pt x="212" y="600"/>
                  </a:lnTo>
                  <a:lnTo>
                    <a:pt x="186" y="608"/>
                  </a:lnTo>
                  <a:lnTo>
                    <a:pt x="176" y="605"/>
                  </a:lnTo>
                  <a:lnTo>
                    <a:pt x="140" y="621"/>
                  </a:lnTo>
                  <a:lnTo>
                    <a:pt x="166" y="634"/>
                  </a:lnTo>
                  <a:lnTo>
                    <a:pt x="171" y="657"/>
                  </a:lnTo>
                  <a:lnTo>
                    <a:pt x="181" y="662"/>
                  </a:lnTo>
                  <a:lnTo>
                    <a:pt x="176" y="683"/>
                  </a:lnTo>
                  <a:lnTo>
                    <a:pt x="181" y="701"/>
                  </a:lnTo>
                  <a:lnTo>
                    <a:pt x="163" y="706"/>
                  </a:lnTo>
                  <a:lnTo>
                    <a:pt x="145" y="696"/>
                  </a:lnTo>
                  <a:lnTo>
                    <a:pt x="116" y="691"/>
                  </a:lnTo>
                  <a:lnTo>
                    <a:pt x="85" y="722"/>
                  </a:lnTo>
                  <a:lnTo>
                    <a:pt x="98" y="774"/>
                  </a:lnTo>
                  <a:lnTo>
                    <a:pt x="67" y="802"/>
                  </a:lnTo>
                  <a:lnTo>
                    <a:pt x="39" y="794"/>
                  </a:lnTo>
                  <a:lnTo>
                    <a:pt x="41" y="812"/>
                  </a:lnTo>
                  <a:lnTo>
                    <a:pt x="75" y="807"/>
                  </a:lnTo>
                  <a:lnTo>
                    <a:pt x="140" y="823"/>
                  </a:lnTo>
                  <a:lnTo>
                    <a:pt x="176" y="815"/>
                  </a:lnTo>
                  <a:lnTo>
                    <a:pt x="194" y="787"/>
                  </a:lnTo>
                  <a:lnTo>
                    <a:pt x="207" y="776"/>
                  </a:lnTo>
                  <a:lnTo>
                    <a:pt x="220" y="748"/>
                  </a:lnTo>
                  <a:lnTo>
                    <a:pt x="243" y="735"/>
                  </a:lnTo>
                  <a:lnTo>
                    <a:pt x="246" y="706"/>
                  </a:lnTo>
                  <a:lnTo>
                    <a:pt x="344" y="691"/>
                  </a:lnTo>
                  <a:lnTo>
                    <a:pt x="347" y="704"/>
                  </a:lnTo>
                  <a:lnTo>
                    <a:pt x="375" y="758"/>
                  </a:lnTo>
                  <a:lnTo>
                    <a:pt x="409" y="750"/>
                  </a:lnTo>
                  <a:lnTo>
                    <a:pt x="422" y="766"/>
                  </a:lnTo>
                  <a:lnTo>
                    <a:pt x="419" y="771"/>
                  </a:lnTo>
                  <a:lnTo>
                    <a:pt x="432" y="779"/>
                  </a:lnTo>
                  <a:lnTo>
                    <a:pt x="458" y="758"/>
                  </a:lnTo>
                  <a:lnTo>
                    <a:pt x="455" y="750"/>
                  </a:lnTo>
                  <a:lnTo>
                    <a:pt x="437" y="743"/>
                  </a:lnTo>
                  <a:lnTo>
                    <a:pt x="435" y="724"/>
                  </a:lnTo>
                  <a:lnTo>
                    <a:pt x="378" y="678"/>
                  </a:lnTo>
                  <a:lnTo>
                    <a:pt x="378" y="662"/>
                  </a:lnTo>
                  <a:lnTo>
                    <a:pt x="396" y="670"/>
                  </a:lnTo>
                  <a:lnTo>
                    <a:pt x="427" y="699"/>
                  </a:lnTo>
                  <a:lnTo>
                    <a:pt x="435" y="714"/>
                  </a:lnTo>
                  <a:lnTo>
                    <a:pt x="471" y="745"/>
                  </a:lnTo>
                  <a:lnTo>
                    <a:pt x="476" y="776"/>
                  </a:lnTo>
                  <a:lnTo>
                    <a:pt x="492" y="805"/>
                  </a:lnTo>
                  <a:lnTo>
                    <a:pt x="525" y="805"/>
                  </a:lnTo>
                  <a:lnTo>
                    <a:pt x="525" y="781"/>
                  </a:lnTo>
                  <a:lnTo>
                    <a:pt x="533" y="781"/>
                  </a:lnTo>
                  <a:lnTo>
                    <a:pt x="536" y="753"/>
                  </a:lnTo>
                  <a:lnTo>
                    <a:pt x="554" y="753"/>
                  </a:lnTo>
                  <a:lnTo>
                    <a:pt x="554" y="753"/>
                  </a:lnTo>
                  <a:lnTo>
                    <a:pt x="574" y="750"/>
                  </a:lnTo>
                  <a:lnTo>
                    <a:pt x="579" y="740"/>
                  </a:lnTo>
                  <a:lnTo>
                    <a:pt x="595" y="732"/>
                  </a:lnTo>
                  <a:lnTo>
                    <a:pt x="603" y="678"/>
                  </a:lnTo>
                  <a:lnTo>
                    <a:pt x="613" y="662"/>
                  </a:lnTo>
                  <a:lnTo>
                    <a:pt x="642" y="644"/>
                  </a:lnTo>
                  <a:lnTo>
                    <a:pt x="649" y="644"/>
                  </a:lnTo>
                  <a:lnTo>
                    <a:pt x="647" y="668"/>
                  </a:lnTo>
                  <a:lnTo>
                    <a:pt x="678" y="675"/>
                  </a:lnTo>
                  <a:lnTo>
                    <a:pt x="688" y="662"/>
                  </a:lnTo>
                  <a:lnTo>
                    <a:pt x="675" y="647"/>
                  </a:lnTo>
                  <a:lnTo>
                    <a:pt x="680" y="642"/>
                  </a:lnTo>
                  <a:lnTo>
                    <a:pt x="706" y="636"/>
                  </a:lnTo>
                  <a:lnTo>
                    <a:pt x="717" y="649"/>
                  </a:lnTo>
                  <a:lnTo>
                    <a:pt x="706" y="673"/>
                  </a:lnTo>
                  <a:lnTo>
                    <a:pt x="735" y="675"/>
                  </a:lnTo>
                  <a:lnTo>
                    <a:pt x="755" y="709"/>
                  </a:lnTo>
                  <a:lnTo>
                    <a:pt x="730" y="732"/>
                  </a:lnTo>
                  <a:lnTo>
                    <a:pt x="686" y="724"/>
                  </a:lnTo>
                  <a:lnTo>
                    <a:pt x="683" y="730"/>
                  </a:lnTo>
                  <a:lnTo>
                    <a:pt x="678" y="730"/>
                  </a:lnTo>
                  <a:lnTo>
                    <a:pt x="678" y="735"/>
                  </a:lnTo>
                  <a:lnTo>
                    <a:pt x="688" y="740"/>
                  </a:lnTo>
                  <a:lnTo>
                    <a:pt x="683" y="748"/>
                  </a:lnTo>
                  <a:lnTo>
                    <a:pt x="665" y="748"/>
                  </a:lnTo>
                  <a:lnTo>
                    <a:pt x="655" y="768"/>
                  </a:lnTo>
                  <a:lnTo>
                    <a:pt x="649" y="766"/>
                  </a:lnTo>
                  <a:lnTo>
                    <a:pt x="644" y="727"/>
                  </a:lnTo>
                  <a:lnTo>
                    <a:pt x="613" y="735"/>
                  </a:lnTo>
                  <a:lnTo>
                    <a:pt x="611" y="748"/>
                  </a:lnTo>
                  <a:lnTo>
                    <a:pt x="600" y="756"/>
                  </a:lnTo>
                  <a:lnTo>
                    <a:pt x="590" y="758"/>
                  </a:lnTo>
                  <a:lnTo>
                    <a:pt x="587" y="766"/>
                  </a:lnTo>
                  <a:lnTo>
                    <a:pt x="564" y="774"/>
                  </a:lnTo>
                  <a:lnTo>
                    <a:pt x="564" y="784"/>
                  </a:lnTo>
                  <a:lnTo>
                    <a:pt x="559" y="787"/>
                  </a:lnTo>
                  <a:lnTo>
                    <a:pt x="579" y="792"/>
                  </a:lnTo>
                  <a:lnTo>
                    <a:pt x="600" y="810"/>
                  </a:lnTo>
                  <a:lnTo>
                    <a:pt x="647" y="810"/>
                  </a:lnTo>
                  <a:lnTo>
                    <a:pt x="649" y="805"/>
                  </a:lnTo>
                  <a:lnTo>
                    <a:pt x="657" y="807"/>
                  </a:lnTo>
                  <a:lnTo>
                    <a:pt x="662" y="828"/>
                  </a:lnTo>
                  <a:lnTo>
                    <a:pt x="678" y="849"/>
                  </a:lnTo>
                  <a:lnTo>
                    <a:pt x="673" y="849"/>
                  </a:lnTo>
                  <a:lnTo>
                    <a:pt x="673" y="869"/>
                  </a:lnTo>
                  <a:lnTo>
                    <a:pt x="667" y="869"/>
                  </a:lnTo>
                  <a:lnTo>
                    <a:pt x="667" y="877"/>
                  </a:lnTo>
                  <a:lnTo>
                    <a:pt x="546" y="875"/>
                  </a:lnTo>
                  <a:lnTo>
                    <a:pt x="533" y="869"/>
                  </a:lnTo>
                  <a:lnTo>
                    <a:pt x="517" y="854"/>
                  </a:lnTo>
                  <a:lnTo>
                    <a:pt x="492" y="872"/>
                  </a:lnTo>
                  <a:lnTo>
                    <a:pt x="448" y="880"/>
                  </a:lnTo>
                  <a:lnTo>
                    <a:pt x="424" y="862"/>
                  </a:lnTo>
                  <a:lnTo>
                    <a:pt x="411" y="864"/>
                  </a:lnTo>
                  <a:lnTo>
                    <a:pt x="406" y="846"/>
                  </a:lnTo>
                  <a:lnTo>
                    <a:pt x="357" y="843"/>
                  </a:lnTo>
                  <a:lnTo>
                    <a:pt x="354" y="815"/>
                  </a:lnTo>
                  <a:lnTo>
                    <a:pt x="269" y="802"/>
                  </a:lnTo>
                  <a:lnTo>
                    <a:pt x="163" y="841"/>
                  </a:lnTo>
                  <a:lnTo>
                    <a:pt x="145" y="851"/>
                  </a:lnTo>
                  <a:lnTo>
                    <a:pt x="111" y="859"/>
                  </a:lnTo>
                  <a:lnTo>
                    <a:pt x="106" y="875"/>
                  </a:lnTo>
                  <a:lnTo>
                    <a:pt x="91" y="880"/>
                  </a:lnTo>
                  <a:lnTo>
                    <a:pt x="93" y="895"/>
                  </a:lnTo>
                  <a:lnTo>
                    <a:pt x="83" y="900"/>
                  </a:lnTo>
                  <a:lnTo>
                    <a:pt x="78" y="916"/>
                  </a:lnTo>
                  <a:lnTo>
                    <a:pt x="26" y="944"/>
                  </a:lnTo>
                  <a:lnTo>
                    <a:pt x="26" y="952"/>
                  </a:lnTo>
                  <a:lnTo>
                    <a:pt x="3" y="988"/>
                  </a:lnTo>
                  <a:lnTo>
                    <a:pt x="0" y="1069"/>
                  </a:lnTo>
                  <a:lnTo>
                    <a:pt x="5" y="1081"/>
                  </a:lnTo>
                  <a:lnTo>
                    <a:pt x="10" y="1157"/>
                  </a:lnTo>
                  <a:lnTo>
                    <a:pt x="23" y="1162"/>
                  </a:lnTo>
                  <a:lnTo>
                    <a:pt x="47" y="1200"/>
                  </a:lnTo>
                  <a:lnTo>
                    <a:pt x="91" y="1239"/>
                  </a:lnTo>
                  <a:lnTo>
                    <a:pt x="116" y="1250"/>
                  </a:lnTo>
                  <a:lnTo>
                    <a:pt x="184" y="1247"/>
                  </a:lnTo>
                  <a:lnTo>
                    <a:pt x="230" y="1226"/>
                  </a:lnTo>
                  <a:lnTo>
                    <a:pt x="251" y="1224"/>
                  </a:lnTo>
                  <a:lnTo>
                    <a:pt x="274" y="1247"/>
                  </a:lnTo>
                  <a:lnTo>
                    <a:pt x="279" y="1260"/>
                  </a:lnTo>
                  <a:lnTo>
                    <a:pt x="303" y="1268"/>
                  </a:lnTo>
                  <a:lnTo>
                    <a:pt x="316" y="1281"/>
                  </a:lnTo>
                  <a:lnTo>
                    <a:pt x="329" y="1276"/>
                  </a:lnTo>
                  <a:lnTo>
                    <a:pt x="347" y="1301"/>
                  </a:lnTo>
                  <a:lnTo>
                    <a:pt x="331" y="1330"/>
                  </a:lnTo>
                  <a:lnTo>
                    <a:pt x="347" y="1369"/>
                  </a:lnTo>
                  <a:lnTo>
                    <a:pt x="365" y="1382"/>
                  </a:lnTo>
                  <a:lnTo>
                    <a:pt x="373" y="1407"/>
                  </a:lnTo>
                  <a:lnTo>
                    <a:pt x="398" y="1444"/>
                  </a:lnTo>
                  <a:lnTo>
                    <a:pt x="383" y="1516"/>
                  </a:lnTo>
                  <a:lnTo>
                    <a:pt x="393" y="1578"/>
                  </a:lnTo>
                  <a:lnTo>
                    <a:pt x="411" y="1609"/>
                  </a:lnTo>
                  <a:lnTo>
                    <a:pt x="414" y="1651"/>
                  </a:lnTo>
                  <a:lnTo>
                    <a:pt x="440" y="1689"/>
                  </a:lnTo>
                  <a:lnTo>
                    <a:pt x="437" y="1715"/>
                  </a:lnTo>
                  <a:lnTo>
                    <a:pt x="453" y="1752"/>
                  </a:lnTo>
                  <a:lnTo>
                    <a:pt x="458" y="1757"/>
                  </a:lnTo>
                  <a:lnTo>
                    <a:pt x="455" y="1762"/>
                  </a:lnTo>
                  <a:lnTo>
                    <a:pt x="492" y="1783"/>
                  </a:lnTo>
                  <a:lnTo>
                    <a:pt x="554" y="1770"/>
                  </a:lnTo>
                  <a:lnTo>
                    <a:pt x="590" y="1772"/>
                  </a:lnTo>
                  <a:lnTo>
                    <a:pt x="603" y="1757"/>
                  </a:lnTo>
                  <a:lnTo>
                    <a:pt x="629" y="1739"/>
                  </a:lnTo>
                  <a:lnTo>
                    <a:pt x="634" y="1720"/>
                  </a:lnTo>
                  <a:lnTo>
                    <a:pt x="670" y="1656"/>
                  </a:lnTo>
                  <a:lnTo>
                    <a:pt x="698" y="1638"/>
                  </a:lnTo>
                  <a:lnTo>
                    <a:pt x="698" y="1578"/>
                  </a:lnTo>
                  <a:lnTo>
                    <a:pt x="706" y="1565"/>
                  </a:lnTo>
                  <a:lnTo>
                    <a:pt x="730" y="1547"/>
                  </a:lnTo>
                  <a:lnTo>
                    <a:pt x="732" y="1514"/>
                  </a:lnTo>
                  <a:lnTo>
                    <a:pt x="750" y="1493"/>
                  </a:lnTo>
                  <a:lnTo>
                    <a:pt x="750" y="1423"/>
                  </a:lnTo>
                  <a:lnTo>
                    <a:pt x="737" y="1392"/>
                  </a:lnTo>
                  <a:lnTo>
                    <a:pt x="753" y="1351"/>
                  </a:lnTo>
                  <a:lnTo>
                    <a:pt x="805" y="1294"/>
                  </a:lnTo>
                  <a:lnTo>
                    <a:pt x="810" y="1281"/>
                  </a:lnTo>
                  <a:lnTo>
                    <a:pt x="887" y="1198"/>
                  </a:lnTo>
                  <a:lnTo>
                    <a:pt x="882" y="1195"/>
                  </a:lnTo>
                  <a:lnTo>
                    <a:pt x="890" y="1169"/>
                  </a:lnTo>
                  <a:lnTo>
                    <a:pt x="893" y="1131"/>
                  </a:lnTo>
                  <a:lnTo>
                    <a:pt x="872" y="1133"/>
                  </a:lnTo>
                  <a:lnTo>
                    <a:pt x="823" y="1151"/>
                  </a:lnTo>
                  <a:lnTo>
                    <a:pt x="735" y="1081"/>
                  </a:lnTo>
                  <a:lnTo>
                    <a:pt x="740" y="1081"/>
                  </a:lnTo>
                  <a:lnTo>
                    <a:pt x="737" y="1079"/>
                  </a:lnTo>
                  <a:lnTo>
                    <a:pt x="732" y="1053"/>
                  </a:lnTo>
                  <a:lnTo>
                    <a:pt x="727" y="1048"/>
                  </a:lnTo>
                  <a:lnTo>
                    <a:pt x="704" y="996"/>
                  </a:lnTo>
                  <a:lnTo>
                    <a:pt x="675" y="960"/>
                  </a:lnTo>
                  <a:lnTo>
                    <a:pt x="670" y="924"/>
                  </a:lnTo>
                  <a:lnTo>
                    <a:pt x="693" y="924"/>
                  </a:lnTo>
                  <a:lnTo>
                    <a:pt x="717" y="965"/>
                  </a:lnTo>
                  <a:lnTo>
                    <a:pt x="717" y="981"/>
                  </a:lnTo>
                  <a:lnTo>
                    <a:pt x="724" y="983"/>
                  </a:lnTo>
                  <a:lnTo>
                    <a:pt x="755" y="1053"/>
                  </a:lnTo>
                  <a:lnTo>
                    <a:pt x="750" y="1063"/>
                  </a:lnTo>
                  <a:lnTo>
                    <a:pt x="799" y="1115"/>
                  </a:lnTo>
                  <a:lnTo>
                    <a:pt x="807" y="1115"/>
                  </a:lnTo>
                  <a:lnTo>
                    <a:pt x="812" y="1125"/>
                  </a:lnTo>
                  <a:lnTo>
                    <a:pt x="854" y="1118"/>
                  </a:lnTo>
                  <a:lnTo>
                    <a:pt x="905" y="1069"/>
                  </a:lnTo>
                  <a:lnTo>
                    <a:pt x="939" y="1066"/>
                  </a:lnTo>
                  <a:lnTo>
                    <a:pt x="986" y="1048"/>
                  </a:lnTo>
                  <a:lnTo>
                    <a:pt x="1006" y="1001"/>
                  </a:lnTo>
                  <a:lnTo>
                    <a:pt x="1001" y="999"/>
                  </a:lnTo>
                  <a:lnTo>
                    <a:pt x="1004" y="981"/>
                  </a:lnTo>
                  <a:lnTo>
                    <a:pt x="869" y="929"/>
                  </a:lnTo>
                  <a:lnTo>
                    <a:pt x="859" y="898"/>
                  </a:lnTo>
                  <a:lnTo>
                    <a:pt x="911" y="931"/>
                  </a:lnTo>
                  <a:lnTo>
                    <a:pt x="949" y="929"/>
                  </a:lnTo>
                  <a:lnTo>
                    <a:pt x="968" y="934"/>
                  </a:lnTo>
                  <a:lnTo>
                    <a:pt x="1004" y="960"/>
                  </a:lnTo>
                  <a:lnTo>
                    <a:pt x="1050" y="955"/>
                  </a:lnTo>
                  <a:lnTo>
                    <a:pt x="1061" y="968"/>
                  </a:lnTo>
                  <a:lnTo>
                    <a:pt x="1092" y="970"/>
                  </a:lnTo>
                  <a:lnTo>
                    <a:pt x="1143" y="1030"/>
                  </a:lnTo>
                  <a:lnTo>
                    <a:pt x="1169" y="1037"/>
                  </a:lnTo>
                  <a:lnTo>
                    <a:pt x="1185" y="1107"/>
                  </a:lnTo>
                  <a:lnTo>
                    <a:pt x="1216" y="1144"/>
                  </a:lnTo>
                  <a:lnTo>
                    <a:pt x="1226" y="1180"/>
                  </a:lnTo>
                  <a:lnTo>
                    <a:pt x="1252" y="1193"/>
                  </a:lnTo>
                  <a:lnTo>
                    <a:pt x="1270" y="1167"/>
                  </a:lnTo>
                  <a:lnTo>
                    <a:pt x="1265" y="1131"/>
                  </a:lnTo>
                  <a:lnTo>
                    <a:pt x="1275" y="1107"/>
                  </a:lnTo>
                  <a:lnTo>
                    <a:pt x="1270" y="1105"/>
                  </a:lnTo>
                  <a:lnTo>
                    <a:pt x="1425" y="1012"/>
                  </a:lnTo>
                  <a:lnTo>
                    <a:pt x="1469" y="1094"/>
                  </a:lnTo>
                  <a:lnTo>
                    <a:pt x="1488" y="1081"/>
                  </a:lnTo>
                  <a:lnTo>
                    <a:pt x="1508" y="1180"/>
                  </a:lnTo>
                  <a:lnTo>
                    <a:pt x="1601" y="1304"/>
                  </a:lnTo>
                  <a:lnTo>
                    <a:pt x="1537" y="1177"/>
                  </a:lnTo>
                  <a:lnTo>
                    <a:pt x="1537" y="1136"/>
                  </a:lnTo>
                  <a:lnTo>
                    <a:pt x="1550" y="1133"/>
                  </a:lnTo>
                  <a:lnTo>
                    <a:pt x="1550" y="1138"/>
                  </a:lnTo>
                  <a:lnTo>
                    <a:pt x="1588" y="1169"/>
                  </a:lnTo>
                  <a:lnTo>
                    <a:pt x="1588" y="1175"/>
                  </a:lnTo>
                  <a:lnTo>
                    <a:pt x="1614" y="1177"/>
                  </a:lnTo>
                  <a:lnTo>
                    <a:pt x="1632" y="1159"/>
                  </a:lnTo>
                  <a:lnTo>
                    <a:pt x="1651" y="1151"/>
                  </a:lnTo>
                  <a:lnTo>
                    <a:pt x="1661" y="1102"/>
                  </a:lnTo>
                  <a:lnTo>
                    <a:pt x="1619" y="1045"/>
                  </a:lnTo>
                  <a:lnTo>
                    <a:pt x="1619" y="1037"/>
                  </a:lnTo>
                  <a:lnTo>
                    <a:pt x="1645" y="1027"/>
                  </a:lnTo>
                  <a:lnTo>
                    <a:pt x="1661" y="1043"/>
                  </a:lnTo>
                  <a:lnTo>
                    <a:pt x="1666" y="1043"/>
                  </a:lnTo>
                  <a:lnTo>
                    <a:pt x="1663" y="1037"/>
                  </a:lnTo>
                  <a:lnTo>
                    <a:pt x="1679" y="1017"/>
                  </a:lnTo>
                  <a:lnTo>
                    <a:pt x="1736" y="994"/>
                  </a:lnTo>
                  <a:lnTo>
                    <a:pt x="1731" y="994"/>
                  </a:lnTo>
                  <a:lnTo>
                    <a:pt x="1762" y="973"/>
                  </a:lnTo>
                  <a:lnTo>
                    <a:pt x="1819" y="906"/>
                  </a:lnTo>
                  <a:lnTo>
                    <a:pt x="1819" y="880"/>
                  </a:lnTo>
                  <a:lnTo>
                    <a:pt x="1803" y="843"/>
                  </a:lnTo>
                  <a:lnTo>
                    <a:pt x="1813" y="841"/>
                  </a:lnTo>
                  <a:lnTo>
                    <a:pt x="1801" y="815"/>
                  </a:lnTo>
                  <a:lnTo>
                    <a:pt x="1829" y="789"/>
                  </a:lnTo>
                  <a:lnTo>
                    <a:pt x="1832" y="781"/>
                  </a:lnTo>
                  <a:lnTo>
                    <a:pt x="1775" y="768"/>
                  </a:lnTo>
                  <a:lnTo>
                    <a:pt x="1775" y="761"/>
                  </a:lnTo>
                  <a:lnTo>
                    <a:pt x="1795" y="758"/>
                  </a:lnTo>
                  <a:lnTo>
                    <a:pt x="1819" y="730"/>
                  </a:lnTo>
                  <a:lnTo>
                    <a:pt x="1824" y="756"/>
                  </a:lnTo>
                  <a:lnTo>
                    <a:pt x="1857" y="761"/>
                  </a:lnTo>
                  <a:lnTo>
                    <a:pt x="1870" y="768"/>
                  </a:lnTo>
                  <a:lnTo>
                    <a:pt x="1865" y="781"/>
                  </a:lnTo>
                  <a:lnTo>
                    <a:pt x="1878" y="784"/>
                  </a:lnTo>
                  <a:lnTo>
                    <a:pt x="1876" y="825"/>
                  </a:lnTo>
                  <a:lnTo>
                    <a:pt x="1878" y="833"/>
                  </a:lnTo>
                  <a:lnTo>
                    <a:pt x="1909" y="815"/>
                  </a:lnTo>
                  <a:lnTo>
                    <a:pt x="1917" y="799"/>
                  </a:lnTo>
                  <a:lnTo>
                    <a:pt x="1899" y="763"/>
                  </a:lnTo>
                  <a:lnTo>
                    <a:pt x="1904" y="745"/>
                  </a:lnTo>
                  <a:lnTo>
                    <a:pt x="1914" y="732"/>
                  </a:lnTo>
                  <a:lnTo>
                    <a:pt x="1917" y="727"/>
                  </a:lnTo>
                  <a:lnTo>
                    <a:pt x="1935" y="701"/>
                  </a:lnTo>
                  <a:lnTo>
                    <a:pt x="2005" y="668"/>
                  </a:lnTo>
                  <a:lnTo>
                    <a:pt x="2046" y="611"/>
                  </a:lnTo>
                  <a:lnTo>
                    <a:pt x="2059" y="572"/>
                  </a:lnTo>
                  <a:lnTo>
                    <a:pt x="2044" y="517"/>
                  </a:lnTo>
                  <a:lnTo>
                    <a:pt x="2005" y="505"/>
                  </a:lnTo>
                  <a:lnTo>
                    <a:pt x="2002" y="486"/>
                  </a:lnTo>
                  <a:lnTo>
                    <a:pt x="2013" y="474"/>
                  </a:lnTo>
                  <a:lnTo>
                    <a:pt x="2049" y="466"/>
                  </a:lnTo>
                  <a:lnTo>
                    <a:pt x="2062" y="437"/>
                  </a:lnTo>
                  <a:lnTo>
                    <a:pt x="2145" y="404"/>
                  </a:lnTo>
                  <a:lnTo>
                    <a:pt x="2186" y="414"/>
                  </a:lnTo>
                  <a:lnTo>
                    <a:pt x="2186" y="419"/>
                  </a:lnTo>
                  <a:lnTo>
                    <a:pt x="2261" y="367"/>
                  </a:lnTo>
                  <a:lnTo>
                    <a:pt x="2302" y="357"/>
                  </a:lnTo>
                  <a:lnTo>
                    <a:pt x="2321" y="370"/>
                  </a:lnTo>
                  <a:lnTo>
                    <a:pt x="2333" y="367"/>
                  </a:lnTo>
                  <a:lnTo>
                    <a:pt x="2367" y="344"/>
                  </a:lnTo>
                  <a:lnTo>
                    <a:pt x="2313" y="417"/>
                  </a:lnTo>
                  <a:lnTo>
                    <a:pt x="2282" y="435"/>
                  </a:lnTo>
                  <a:lnTo>
                    <a:pt x="2287" y="458"/>
                  </a:lnTo>
                  <a:lnTo>
                    <a:pt x="2282" y="458"/>
                  </a:lnTo>
                  <a:lnTo>
                    <a:pt x="2282" y="474"/>
                  </a:lnTo>
                  <a:lnTo>
                    <a:pt x="2305" y="507"/>
                  </a:lnTo>
                  <a:lnTo>
                    <a:pt x="2308" y="523"/>
                  </a:lnTo>
                  <a:lnTo>
                    <a:pt x="2323" y="507"/>
                  </a:lnTo>
                  <a:lnTo>
                    <a:pt x="2375" y="370"/>
                  </a:lnTo>
                  <a:lnTo>
                    <a:pt x="2396" y="373"/>
                  </a:lnTo>
                  <a:lnTo>
                    <a:pt x="2401" y="386"/>
                  </a:lnTo>
                  <a:lnTo>
                    <a:pt x="2421" y="391"/>
                  </a:lnTo>
                  <a:lnTo>
                    <a:pt x="2452" y="355"/>
                  </a:lnTo>
                  <a:lnTo>
                    <a:pt x="2458" y="355"/>
                  </a:lnTo>
                  <a:lnTo>
                    <a:pt x="2473" y="344"/>
                  </a:lnTo>
                  <a:lnTo>
                    <a:pt x="2538" y="329"/>
                  </a:lnTo>
                  <a:lnTo>
                    <a:pt x="2535" y="290"/>
                  </a:lnTo>
                  <a:lnTo>
                    <a:pt x="2582" y="272"/>
                  </a:lnTo>
                  <a:lnTo>
                    <a:pt x="2615" y="298"/>
                  </a:lnTo>
                  <a:lnTo>
                    <a:pt x="2675" y="292"/>
                  </a:lnTo>
                  <a:lnTo>
                    <a:pt x="2690" y="282"/>
                  </a:lnTo>
                  <a:lnTo>
                    <a:pt x="2678" y="243"/>
                  </a:lnTo>
                  <a:lnTo>
                    <a:pt x="2615" y="233"/>
                  </a:lnTo>
                  <a:lnTo>
                    <a:pt x="2587" y="204"/>
                  </a:lnTo>
                  <a:lnTo>
                    <a:pt x="2468" y="176"/>
                  </a:lnTo>
                  <a:lnTo>
                    <a:pt x="2442" y="199"/>
                  </a:lnTo>
                  <a:lnTo>
                    <a:pt x="2429" y="199"/>
                  </a:lnTo>
                  <a:lnTo>
                    <a:pt x="2336" y="189"/>
                  </a:lnTo>
                  <a:lnTo>
                    <a:pt x="2328" y="181"/>
                  </a:lnTo>
                  <a:lnTo>
                    <a:pt x="2321" y="155"/>
                  </a:lnTo>
                  <a:lnTo>
                    <a:pt x="2295" y="158"/>
                  </a:lnTo>
                  <a:lnTo>
                    <a:pt x="2258" y="168"/>
                  </a:lnTo>
                  <a:lnTo>
                    <a:pt x="2253" y="166"/>
                  </a:lnTo>
                  <a:lnTo>
                    <a:pt x="2253" y="160"/>
                  </a:lnTo>
                  <a:lnTo>
                    <a:pt x="2173" y="153"/>
                  </a:lnTo>
                  <a:lnTo>
                    <a:pt x="2181" y="140"/>
                  </a:lnTo>
                  <a:lnTo>
                    <a:pt x="2176" y="135"/>
                  </a:lnTo>
                  <a:lnTo>
                    <a:pt x="2152" y="127"/>
                  </a:lnTo>
                  <a:lnTo>
                    <a:pt x="2134" y="129"/>
                  </a:lnTo>
                  <a:lnTo>
                    <a:pt x="2127" y="155"/>
                  </a:lnTo>
                  <a:lnTo>
                    <a:pt x="2108" y="142"/>
                  </a:lnTo>
                  <a:lnTo>
                    <a:pt x="2114" y="140"/>
                  </a:lnTo>
                  <a:lnTo>
                    <a:pt x="2101" y="122"/>
                  </a:lnTo>
                  <a:lnTo>
                    <a:pt x="2062" y="116"/>
                  </a:lnTo>
                  <a:lnTo>
                    <a:pt x="2059" y="119"/>
                  </a:lnTo>
                  <a:lnTo>
                    <a:pt x="2052" y="122"/>
                  </a:lnTo>
                  <a:lnTo>
                    <a:pt x="2039" y="155"/>
                  </a:lnTo>
                  <a:lnTo>
                    <a:pt x="1992" y="142"/>
                  </a:lnTo>
                  <a:lnTo>
                    <a:pt x="1961" y="142"/>
                  </a:lnTo>
                  <a:lnTo>
                    <a:pt x="1956" y="160"/>
                  </a:lnTo>
                  <a:lnTo>
                    <a:pt x="1930" y="168"/>
                  </a:lnTo>
                  <a:lnTo>
                    <a:pt x="1914" y="145"/>
                  </a:lnTo>
                  <a:lnTo>
                    <a:pt x="1920" y="142"/>
                  </a:lnTo>
                  <a:lnTo>
                    <a:pt x="1920" y="135"/>
                  </a:lnTo>
                  <a:lnTo>
                    <a:pt x="1904" y="124"/>
                  </a:lnTo>
                  <a:lnTo>
                    <a:pt x="1901" y="114"/>
                  </a:lnTo>
                  <a:lnTo>
                    <a:pt x="1839" y="104"/>
                  </a:lnTo>
                  <a:lnTo>
                    <a:pt x="1832" y="124"/>
                  </a:lnTo>
                  <a:lnTo>
                    <a:pt x="1806" y="127"/>
                  </a:lnTo>
                  <a:lnTo>
                    <a:pt x="1759" y="96"/>
                  </a:lnTo>
                  <a:lnTo>
                    <a:pt x="1625" y="116"/>
                  </a:lnTo>
                  <a:lnTo>
                    <a:pt x="1619" y="98"/>
                  </a:lnTo>
                  <a:lnTo>
                    <a:pt x="1697" y="60"/>
                  </a:lnTo>
                  <a:lnTo>
                    <a:pt x="1697" y="34"/>
                  </a:lnTo>
                  <a:lnTo>
                    <a:pt x="1622" y="23"/>
                  </a:lnTo>
                  <a:lnTo>
                    <a:pt x="1612" y="0"/>
                  </a:lnTo>
                  <a:lnTo>
                    <a:pt x="157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>
              <a:off x="1030" y="2140"/>
              <a:ext cx="5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5" y="3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0" y="3"/>
                  </a:lnTo>
                  <a:lnTo>
                    <a:pt x="5" y="3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>
              <a:off x="476" y="1387"/>
              <a:ext cx="2690" cy="1783"/>
            </a:xfrm>
            <a:custGeom>
              <a:avLst/>
              <a:gdLst/>
              <a:ahLst/>
              <a:cxnLst>
                <a:cxn ang="0">
                  <a:pos x="1288" y="98"/>
                </a:cxn>
                <a:cxn ang="0">
                  <a:pos x="1208" y="153"/>
                </a:cxn>
                <a:cxn ang="0">
                  <a:pos x="1239" y="298"/>
                </a:cxn>
                <a:cxn ang="0">
                  <a:pos x="1128" y="124"/>
                </a:cxn>
                <a:cxn ang="0">
                  <a:pos x="1024" y="199"/>
                </a:cxn>
                <a:cxn ang="0">
                  <a:pos x="929" y="217"/>
                </a:cxn>
                <a:cxn ang="0">
                  <a:pos x="779" y="210"/>
                </a:cxn>
                <a:cxn ang="0">
                  <a:pos x="781" y="313"/>
                </a:cxn>
                <a:cxn ang="0">
                  <a:pos x="680" y="274"/>
                </a:cxn>
                <a:cxn ang="0">
                  <a:pos x="626" y="199"/>
                </a:cxn>
                <a:cxn ang="0">
                  <a:pos x="432" y="220"/>
                </a:cxn>
                <a:cxn ang="0">
                  <a:pos x="282" y="419"/>
                </a:cxn>
                <a:cxn ang="0">
                  <a:pos x="411" y="486"/>
                </a:cxn>
                <a:cxn ang="0">
                  <a:pos x="484" y="357"/>
                </a:cxn>
                <a:cxn ang="0">
                  <a:pos x="595" y="445"/>
                </a:cxn>
                <a:cxn ang="0">
                  <a:pos x="466" y="492"/>
                </a:cxn>
                <a:cxn ang="0">
                  <a:pos x="326" y="458"/>
                </a:cxn>
                <a:cxn ang="0">
                  <a:pos x="243" y="564"/>
                </a:cxn>
                <a:cxn ang="0">
                  <a:pos x="176" y="683"/>
                </a:cxn>
                <a:cxn ang="0">
                  <a:pos x="41" y="812"/>
                </a:cxn>
                <a:cxn ang="0">
                  <a:pos x="344" y="691"/>
                </a:cxn>
                <a:cxn ang="0">
                  <a:pos x="437" y="743"/>
                </a:cxn>
                <a:cxn ang="0">
                  <a:pos x="492" y="805"/>
                </a:cxn>
                <a:cxn ang="0">
                  <a:pos x="595" y="732"/>
                </a:cxn>
                <a:cxn ang="0">
                  <a:pos x="680" y="642"/>
                </a:cxn>
                <a:cxn ang="0">
                  <a:pos x="678" y="730"/>
                </a:cxn>
                <a:cxn ang="0">
                  <a:pos x="611" y="748"/>
                </a:cxn>
                <a:cxn ang="0">
                  <a:pos x="647" y="810"/>
                </a:cxn>
                <a:cxn ang="0">
                  <a:pos x="546" y="875"/>
                </a:cxn>
                <a:cxn ang="0">
                  <a:pos x="354" y="815"/>
                </a:cxn>
                <a:cxn ang="0">
                  <a:pos x="78" y="916"/>
                </a:cxn>
                <a:cxn ang="0">
                  <a:pos x="91" y="1239"/>
                </a:cxn>
                <a:cxn ang="0">
                  <a:pos x="329" y="1276"/>
                </a:cxn>
                <a:cxn ang="0">
                  <a:pos x="411" y="1609"/>
                </a:cxn>
                <a:cxn ang="0">
                  <a:pos x="590" y="1772"/>
                </a:cxn>
                <a:cxn ang="0">
                  <a:pos x="732" y="1514"/>
                </a:cxn>
                <a:cxn ang="0">
                  <a:pos x="890" y="1169"/>
                </a:cxn>
                <a:cxn ang="0">
                  <a:pos x="704" y="996"/>
                </a:cxn>
                <a:cxn ang="0">
                  <a:pos x="799" y="1115"/>
                </a:cxn>
                <a:cxn ang="0">
                  <a:pos x="1004" y="981"/>
                </a:cxn>
                <a:cxn ang="0">
                  <a:pos x="1092" y="970"/>
                </a:cxn>
                <a:cxn ang="0">
                  <a:pos x="1275" y="1107"/>
                </a:cxn>
                <a:cxn ang="0">
                  <a:pos x="1550" y="1133"/>
                </a:cxn>
                <a:cxn ang="0">
                  <a:pos x="1619" y="1037"/>
                </a:cxn>
                <a:cxn ang="0">
                  <a:pos x="1819" y="906"/>
                </a:cxn>
                <a:cxn ang="0">
                  <a:pos x="1795" y="758"/>
                </a:cxn>
                <a:cxn ang="0">
                  <a:pos x="1909" y="815"/>
                </a:cxn>
                <a:cxn ang="0">
                  <a:pos x="2059" y="572"/>
                </a:cxn>
                <a:cxn ang="0">
                  <a:pos x="2186" y="419"/>
                </a:cxn>
                <a:cxn ang="0">
                  <a:pos x="2282" y="458"/>
                </a:cxn>
                <a:cxn ang="0">
                  <a:pos x="2452" y="355"/>
                </a:cxn>
                <a:cxn ang="0">
                  <a:pos x="2678" y="243"/>
                </a:cxn>
                <a:cxn ang="0">
                  <a:pos x="2295" y="158"/>
                </a:cxn>
                <a:cxn ang="0">
                  <a:pos x="2127" y="155"/>
                </a:cxn>
                <a:cxn ang="0">
                  <a:pos x="1961" y="142"/>
                </a:cxn>
                <a:cxn ang="0">
                  <a:pos x="1832" y="124"/>
                </a:cxn>
                <a:cxn ang="0">
                  <a:pos x="1575" y="0"/>
                </a:cxn>
              </a:cxnLst>
              <a:rect l="0" t="0" r="r" b="b"/>
              <a:pathLst>
                <a:path w="2690" h="1783">
                  <a:moveTo>
                    <a:pt x="1575" y="0"/>
                  </a:moveTo>
                  <a:lnTo>
                    <a:pt x="1575" y="5"/>
                  </a:lnTo>
                  <a:lnTo>
                    <a:pt x="1537" y="31"/>
                  </a:lnTo>
                  <a:lnTo>
                    <a:pt x="1394" y="54"/>
                  </a:lnTo>
                  <a:lnTo>
                    <a:pt x="1389" y="65"/>
                  </a:lnTo>
                  <a:lnTo>
                    <a:pt x="1327" y="88"/>
                  </a:lnTo>
                  <a:lnTo>
                    <a:pt x="1340" y="91"/>
                  </a:lnTo>
                  <a:lnTo>
                    <a:pt x="1337" y="104"/>
                  </a:lnTo>
                  <a:lnTo>
                    <a:pt x="1288" y="98"/>
                  </a:lnTo>
                  <a:lnTo>
                    <a:pt x="1278" y="104"/>
                  </a:lnTo>
                  <a:lnTo>
                    <a:pt x="1301" y="158"/>
                  </a:lnTo>
                  <a:lnTo>
                    <a:pt x="1291" y="168"/>
                  </a:lnTo>
                  <a:lnTo>
                    <a:pt x="1278" y="148"/>
                  </a:lnTo>
                  <a:lnTo>
                    <a:pt x="1275" y="135"/>
                  </a:lnTo>
                  <a:lnTo>
                    <a:pt x="1250" y="135"/>
                  </a:lnTo>
                  <a:lnTo>
                    <a:pt x="1250" y="142"/>
                  </a:lnTo>
                  <a:lnTo>
                    <a:pt x="1216" y="158"/>
                  </a:lnTo>
                  <a:lnTo>
                    <a:pt x="1208" y="153"/>
                  </a:lnTo>
                  <a:lnTo>
                    <a:pt x="1203" y="114"/>
                  </a:lnTo>
                  <a:lnTo>
                    <a:pt x="1198" y="122"/>
                  </a:lnTo>
                  <a:lnTo>
                    <a:pt x="1198" y="142"/>
                  </a:lnTo>
                  <a:lnTo>
                    <a:pt x="1185" y="153"/>
                  </a:lnTo>
                  <a:lnTo>
                    <a:pt x="1185" y="163"/>
                  </a:lnTo>
                  <a:lnTo>
                    <a:pt x="1200" y="202"/>
                  </a:lnTo>
                  <a:lnTo>
                    <a:pt x="1237" y="217"/>
                  </a:lnTo>
                  <a:lnTo>
                    <a:pt x="1286" y="303"/>
                  </a:lnTo>
                  <a:lnTo>
                    <a:pt x="1239" y="298"/>
                  </a:lnTo>
                  <a:lnTo>
                    <a:pt x="1211" y="220"/>
                  </a:lnTo>
                  <a:lnTo>
                    <a:pt x="1200" y="220"/>
                  </a:lnTo>
                  <a:lnTo>
                    <a:pt x="1187" y="269"/>
                  </a:lnTo>
                  <a:lnTo>
                    <a:pt x="1141" y="272"/>
                  </a:lnTo>
                  <a:lnTo>
                    <a:pt x="1141" y="267"/>
                  </a:lnTo>
                  <a:lnTo>
                    <a:pt x="1167" y="228"/>
                  </a:lnTo>
                  <a:lnTo>
                    <a:pt x="1159" y="155"/>
                  </a:lnTo>
                  <a:lnTo>
                    <a:pt x="1167" y="116"/>
                  </a:lnTo>
                  <a:lnTo>
                    <a:pt x="1128" y="124"/>
                  </a:lnTo>
                  <a:lnTo>
                    <a:pt x="1115" y="150"/>
                  </a:lnTo>
                  <a:lnTo>
                    <a:pt x="1115" y="163"/>
                  </a:lnTo>
                  <a:lnTo>
                    <a:pt x="1099" y="168"/>
                  </a:lnTo>
                  <a:lnTo>
                    <a:pt x="1107" y="197"/>
                  </a:lnTo>
                  <a:lnTo>
                    <a:pt x="1105" y="207"/>
                  </a:lnTo>
                  <a:lnTo>
                    <a:pt x="1107" y="220"/>
                  </a:lnTo>
                  <a:lnTo>
                    <a:pt x="1089" y="223"/>
                  </a:lnTo>
                  <a:lnTo>
                    <a:pt x="1048" y="202"/>
                  </a:lnTo>
                  <a:lnTo>
                    <a:pt x="1024" y="199"/>
                  </a:lnTo>
                  <a:lnTo>
                    <a:pt x="1014" y="215"/>
                  </a:lnTo>
                  <a:lnTo>
                    <a:pt x="1001" y="215"/>
                  </a:lnTo>
                  <a:lnTo>
                    <a:pt x="999" y="225"/>
                  </a:lnTo>
                  <a:lnTo>
                    <a:pt x="973" y="215"/>
                  </a:lnTo>
                  <a:lnTo>
                    <a:pt x="973" y="220"/>
                  </a:lnTo>
                  <a:lnTo>
                    <a:pt x="965" y="225"/>
                  </a:lnTo>
                  <a:lnTo>
                    <a:pt x="949" y="220"/>
                  </a:lnTo>
                  <a:lnTo>
                    <a:pt x="913" y="241"/>
                  </a:lnTo>
                  <a:lnTo>
                    <a:pt x="929" y="217"/>
                  </a:lnTo>
                  <a:lnTo>
                    <a:pt x="905" y="210"/>
                  </a:lnTo>
                  <a:lnTo>
                    <a:pt x="887" y="225"/>
                  </a:lnTo>
                  <a:lnTo>
                    <a:pt x="864" y="230"/>
                  </a:lnTo>
                  <a:lnTo>
                    <a:pt x="833" y="267"/>
                  </a:lnTo>
                  <a:lnTo>
                    <a:pt x="812" y="261"/>
                  </a:lnTo>
                  <a:lnTo>
                    <a:pt x="823" y="238"/>
                  </a:lnTo>
                  <a:lnTo>
                    <a:pt x="817" y="228"/>
                  </a:lnTo>
                  <a:lnTo>
                    <a:pt x="792" y="210"/>
                  </a:lnTo>
                  <a:lnTo>
                    <a:pt x="779" y="210"/>
                  </a:lnTo>
                  <a:lnTo>
                    <a:pt x="781" y="225"/>
                  </a:lnTo>
                  <a:lnTo>
                    <a:pt x="792" y="243"/>
                  </a:lnTo>
                  <a:lnTo>
                    <a:pt x="781" y="251"/>
                  </a:lnTo>
                  <a:lnTo>
                    <a:pt x="797" y="267"/>
                  </a:lnTo>
                  <a:lnTo>
                    <a:pt x="792" y="298"/>
                  </a:lnTo>
                  <a:lnTo>
                    <a:pt x="786" y="300"/>
                  </a:lnTo>
                  <a:lnTo>
                    <a:pt x="794" y="311"/>
                  </a:lnTo>
                  <a:lnTo>
                    <a:pt x="792" y="316"/>
                  </a:lnTo>
                  <a:lnTo>
                    <a:pt x="781" y="313"/>
                  </a:lnTo>
                  <a:lnTo>
                    <a:pt x="779" y="292"/>
                  </a:lnTo>
                  <a:lnTo>
                    <a:pt x="750" y="282"/>
                  </a:lnTo>
                  <a:lnTo>
                    <a:pt x="750" y="290"/>
                  </a:lnTo>
                  <a:lnTo>
                    <a:pt x="763" y="313"/>
                  </a:lnTo>
                  <a:lnTo>
                    <a:pt x="742" y="295"/>
                  </a:lnTo>
                  <a:lnTo>
                    <a:pt x="730" y="311"/>
                  </a:lnTo>
                  <a:lnTo>
                    <a:pt x="706" y="303"/>
                  </a:lnTo>
                  <a:lnTo>
                    <a:pt x="688" y="318"/>
                  </a:lnTo>
                  <a:lnTo>
                    <a:pt x="680" y="274"/>
                  </a:lnTo>
                  <a:lnTo>
                    <a:pt x="714" y="279"/>
                  </a:lnTo>
                  <a:lnTo>
                    <a:pt x="750" y="261"/>
                  </a:lnTo>
                  <a:lnTo>
                    <a:pt x="737" y="256"/>
                  </a:lnTo>
                  <a:lnTo>
                    <a:pt x="740" y="243"/>
                  </a:lnTo>
                  <a:lnTo>
                    <a:pt x="722" y="228"/>
                  </a:lnTo>
                  <a:lnTo>
                    <a:pt x="691" y="225"/>
                  </a:lnTo>
                  <a:lnTo>
                    <a:pt x="667" y="204"/>
                  </a:lnTo>
                  <a:lnTo>
                    <a:pt x="644" y="210"/>
                  </a:lnTo>
                  <a:lnTo>
                    <a:pt x="626" y="199"/>
                  </a:lnTo>
                  <a:lnTo>
                    <a:pt x="623" y="207"/>
                  </a:lnTo>
                  <a:lnTo>
                    <a:pt x="587" y="212"/>
                  </a:lnTo>
                  <a:lnTo>
                    <a:pt x="574" y="189"/>
                  </a:lnTo>
                  <a:lnTo>
                    <a:pt x="608" y="194"/>
                  </a:lnTo>
                  <a:lnTo>
                    <a:pt x="608" y="181"/>
                  </a:lnTo>
                  <a:lnTo>
                    <a:pt x="510" y="181"/>
                  </a:lnTo>
                  <a:lnTo>
                    <a:pt x="468" y="202"/>
                  </a:lnTo>
                  <a:lnTo>
                    <a:pt x="463" y="215"/>
                  </a:lnTo>
                  <a:lnTo>
                    <a:pt x="432" y="220"/>
                  </a:lnTo>
                  <a:lnTo>
                    <a:pt x="427" y="233"/>
                  </a:lnTo>
                  <a:lnTo>
                    <a:pt x="383" y="274"/>
                  </a:lnTo>
                  <a:lnTo>
                    <a:pt x="375" y="292"/>
                  </a:lnTo>
                  <a:lnTo>
                    <a:pt x="362" y="300"/>
                  </a:lnTo>
                  <a:lnTo>
                    <a:pt x="360" y="311"/>
                  </a:lnTo>
                  <a:lnTo>
                    <a:pt x="329" y="339"/>
                  </a:lnTo>
                  <a:lnTo>
                    <a:pt x="308" y="347"/>
                  </a:lnTo>
                  <a:lnTo>
                    <a:pt x="279" y="373"/>
                  </a:lnTo>
                  <a:lnTo>
                    <a:pt x="282" y="419"/>
                  </a:lnTo>
                  <a:lnTo>
                    <a:pt x="269" y="437"/>
                  </a:lnTo>
                  <a:lnTo>
                    <a:pt x="313" y="455"/>
                  </a:lnTo>
                  <a:lnTo>
                    <a:pt x="347" y="427"/>
                  </a:lnTo>
                  <a:lnTo>
                    <a:pt x="352" y="430"/>
                  </a:lnTo>
                  <a:lnTo>
                    <a:pt x="354" y="437"/>
                  </a:lnTo>
                  <a:lnTo>
                    <a:pt x="362" y="437"/>
                  </a:lnTo>
                  <a:lnTo>
                    <a:pt x="365" y="461"/>
                  </a:lnTo>
                  <a:lnTo>
                    <a:pt x="388" y="481"/>
                  </a:lnTo>
                  <a:lnTo>
                    <a:pt x="411" y="486"/>
                  </a:lnTo>
                  <a:lnTo>
                    <a:pt x="453" y="440"/>
                  </a:lnTo>
                  <a:lnTo>
                    <a:pt x="448" y="417"/>
                  </a:lnTo>
                  <a:lnTo>
                    <a:pt x="460" y="409"/>
                  </a:lnTo>
                  <a:lnTo>
                    <a:pt x="460" y="393"/>
                  </a:lnTo>
                  <a:lnTo>
                    <a:pt x="448" y="373"/>
                  </a:lnTo>
                  <a:lnTo>
                    <a:pt x="448" y="360"/>
                  </a:lnTo>
                  <a:lnTo>
                    <a:pt x="520" y="290"/>
                  </a:lnTo>
                  <a:lnTo>
                    <a:pt x="530" y="305"/>
                  </a:lnTo>
                  <a:lnTo>
                    <a:pt x="484" y="357"/>
                  </a:lnTo>
                  <a:lnTo>
                    <a:pt x="489" y="388"/>
                  </a:lnTo>
                  <a:lnTo>
                    <a:pt x="479" y="398"/>
                  </a:lnTo>
                  <a:lnTo>
                    <a:pt x="484" y="406"/>
                  </a:lnTo>
                  <a:lnTo>
                    <a:pt x="512" y="401"/>
                  </a:lnTo>
                  <a:lnTo>
                    <a:pt x="533" y="411"/>
                  </a:lnTo>
                  <a:lnTo>
                    <a:pt x="577" y="401"/>
                  </a:lnTo>
                  <a:lnTo>
                    <a:pt x="582" y="430"/>
                  </a:lnTo>
                  <a:lnTo>
                    <a:pt x="595" y="437"/>
                  </a:lnTo>
                  <a:lnTo>
                    <a:pt x="595" y="445"/>
                  </a:lnTo>
                  <a:lnTo>
                    <a:pt x="577" y="435"/>
                  </a:lnTo>
                  <a:lnTo>
                    <a:pt x="530" y="424"/>
                  </a:lnTo>
                  <a:lnTo>
                    <a:pt x="523" y="455"/>
                  </a:lnTo>
                  <a:lnTo>
                    <a:pt x="515" y="455"/>
                  </a:lnTo>
                  <a:lnTo>
                    <a:pt x="497" y="440"/>
                  </a:lnTo>
                  <a:lnTo>
                    <a:pt x="481" y="455"/>
                  </a:lnTo>
                  <a:lnTo>
                    <a:pt x="481" y="484"/>
                  </a:lnTo>
                  <a:lnTo>
                    <a:pt x="468" y="497"/>
                  </a:lnTo>
                  <a:lnTo>
                    <a:pt x="466" y="492"/>
                  </a:lnTo>
                  <a:lnTo>
                    <a:pt x="458" y="497"/>
                  </a:lnTo>
                  <a:lnTo>
                    <a:pt x="460" y="505"/>
                  </a:lnTo>
                  <a:lnTo>
                    <a:pt x="429" y="502"/>
                  </a:lnTo>
                  <a:lnTo>
                    <a:pt x="424" y="512"/>
                  </a:lnTo>
                  <a:lnTo>
                    <a:pt x="378" y="517"/>
                  </a:lnTo>
                  <a:lnTo>
                    <a:pt x="339" y="510"/>
                  </a:lnTo>
                  <a:lnTo>
                    <a:pt x="347" y="484"/>
                  </a:lnTo>
                  <a:lnTo>
                    <a:pt x="347" y="463"/>
                  </a:lnTo>
                  <a:lnTo>
                    <a:pt x="326" y="458"/>
                  </a:lnTo>
                  <a:lnTo>
                    <a:pt x="323" y="486"/>
                  </a:lnTo>
                  <a:lnTo>
                    <a:pt x="316" y="492"/>
                  </a:lnTo>
                  <a:lnTo>
                    <a:pt x="316" y="499"/>
                  </a:lnTo>
                  <a:lnTo>
                    <a:pt x="321" y="502"/>
                  </a:lnTo>
                  <a:lnTo>
                    <a:pt x="310" y="530"/>
                  </a:lnTo>
                  <a:lnTo>
                    <a:pt x="279" y="528"/>
                  </a:lnTo>
                  <a:lnTo>
                    <a:pt x="251" y="549"/>
                  </a:lnTo>
                  <a:lnTo>
                    <a:pt x="254" y="554"/>
                  </a:lnTo>
                  <a:lnTo>
                    <a:pt x="243" y="564"/>
                  </a:lnTo>
                  <a:lnTo>
                    <a:pt x="241" y="580"/>
                  </a:lnTo>
                  <a:lnTo>
                    <a:pt x="212" y="600"/>
                  </a:lnTo>
                  <a:lnTo>
                    <a:pt x="186" y="608"/>
                  </a:lnTo>
                  <a:lnTo>
                    <a:pt x="176" y="605"/>
                  </a:lnTo>
                  <a:lnTo>
                    <a:pt x="140" y="621"/>
                  </a:lnTo>
                  <a:lnTo>
                    <a:pt x="166" y="634"/>
                  </a:lnTo>
                  <a:lnTo>
                    <a:pt x="171" y="657"/>
                  </a:lnTo>
                  <a:lnTo>
                    <a:pt x="181" y="662"/>
                  </a:lnTo>
                  <a:lnTo>
                    <a:pt x="176" y="683"/>
                  </a:lnTo>
                  <a:lnTo>
                    <a:pt x="181" y="701"/>
                  </a:lnTo>
                  <a:lnTo>
                    <a:pt x="163" y="706"/>
                  </a:lnTo>
                  <a:lnTo>
                    <a:pt x="145" y="696"/>
                  </a:lnTo>
                  <a:lnTo>
                    <a:pt x="116" y="691"/>
                  </a:lnTo>
                  <a:lnTo>
                    <a:pt x="85" y="722"/>
                  </a:lnTo>
                  <a:lnTo>
                    <a:pt x="98" y="774"/>
                  </a:lnTo>
                  <a:lnTo>
                    <a:pt x="67" y="802"/>
                  </a:lnTo>
                  <a:lnTo>
                    <a:pt x="39" y="794"/>
                  </a:lnTo>
                  <a:lnTo>
                    <a:pt x="41" y="812"/>
                  </a:lnTo>
                  <a:lnTo>
                    <a:pt x="75" y="807"/>
                  </a:lnTo>
                  <a:lnTo>
                    <a:pt x="140" y="823"/>
                  </a:lnTo>
                  <a:lnTo>
                    <a:pt x="176" y="815"/>
                  </a:lnTo>
                  <a:lnTo>
                    <a:pt x="194" y="787"/>
                  </a:lnTo>
                  <a:lnTo>
                    <a:pt x="207" y="776"/>
                  </a:lnTo>
                  <a:lnTo>
                    <a:pt x="220" y="748"/>
                  </a:lnTo>
                  <a:lnTo>
                    <a:pt x="243" y="735"/>
                  </a:lnTo>
                  <a:lnTo>
                    <a:pt x="246" y="706"/>
                  </a:lnTo>
                  <a:lnTo>
                    <a:pt x="344" y="691"/>
                  </a:lnTo>
                  <a:lnTo>
                    <a:pt x="347" y="704"/>
                  </a:lnTo>
                  <a:lnTo>
                    <a:pt x="375" y="758"/>
                  </a:lnTo>
                  <a:lnTo>
                    <a:pt x="409" y="750"/>
                  </a:lnTo>
                  <a:lnTo>
                    <a:pt x="422" y="766"/>
                  </a:lnTo>
                  <a:lnTo>
                    <a:pt x="419" y="771"/>
                  </a:lnTo>
                  <a:lnTo>
                    <a:pt x="432" y="779"/>
                  </a:lnTo>
                  <a:lnTo>
                    <a:pt x="458" y="758"/>
                  </a:lnTo>
                  <a:lnTo>
                    <a:pt x="455" y="750"/>
                  </a:lnTo>
                  <a:lnTo>
                    <a:pt x="437" y="743"/>
                  </a:lnTo>
                  <a:lnTo>
                    <a:pt x="435" y="724"/>
                  </a:lnTo>
                  <a:lnTo>
                    <a:pt x="378" y="678"/>
                  </a:lnTo>
                  <a:lnTo>
                    <a:pt x="378" y="662"/>
                  </a:lnTo>
                  <a:lnTo>
                    <a:pt x="396" y="670"/>
                  </a:lnTo>
                  <a:lnTo>
                    <a:pt x="427" y="699"/>
                  </a:lnTo>
                  <a:lnTo>
                    <a:pt x="435" y="714"/>
                  </a:lnTo>
                  <a:lnTo>
                    <a:pt x="471" y="745"/>
                  </a:lnTo>
                  <a:lnTo>
                    <a:pt x="476" y="776"/>
                  </a:lnTo>
                  <a:lnTo>
                    <a:pt x="492" y="805"/>
                  </a:lnTo>
                  <a:lnTo>
                    <a:pt x="525" y="805"/>
                  </a:lnTo>
                  <a:lnTo>
                    <a:pt x="525" y="781"/>
                  </a:lnTo>
                  <a:lnTo>
                    <a:pt x="533" y="781"/>
                  </a:lnTo>
                  <a:lnTo>
                    <a:pt x="536" y="753"/>
                  </a:lnTo>
                  <a:lnTo>
                    <a:pt x="554" y="753"/>
                  </a:lnTo>
                  <a:lnTo>
                    <a:pt x="554" y="753"/>
                  </a:lnTo>
                  <a:lnTo>
                    <a:pt x="574" y="750"/>
                  </a:lnTo>
                  <a:lnTo>
                    <a:pt x="579" y="740"/>
                  </a:lnTo>
                  <a:lnTo>
                    <a:pt x="595" y="732"/>
                  </a:lnTo>
                  <a:lnTo>
                    <a:pt x="603" y="678"/>
                  </a:lnTo>
                  <a:lnTo>
                    <a:pt x="613" y="662"/>
                  </a:lnTo>
                  <a:lnTo>
                    <a:pt x="642" y="644"/>
                  </a:lnTo>
                  <a:lnTo>
                    <a:pt x="649" y="644"/>
                  </a:lnTo>
                  <a:lnTo>
                    <a:pt x="647" y="668"/>
                  </a:lnTo>
                  <a:lnTo>
                    <a:pt x="678" y="675"/>
                  </a:lnTo>
                  <a:lnTo>
                    <a:pt x="688" y="662"/>
                  </a:lnTo>
                  <a:lnTo>
                    <a:pt x="675" y="647"/>
                  </a:lnTo>
                  <a:lnTo>
                    <a:pt x="680" y="642"/>
                  </a:lnTo>
                  <a:lnTo>
                    <a:pt x="706" y="636"/>
                  </a:lnTo>
                  <a:lnTo>
                    <a:pt x="717" y="649"/>
                  </a:lnTo>
                  <a:lnTo>
                    <a:pt x="706" y="673"/>
                  </a:lnTo>
                  <a:lnTo>
                    <a:pt x="735" y="675"/>
                  </a:lnTo>
                  <a:lnTo>
                    <a:pt x="755" y="709"/>
                  </a:lnTo>
                  <a:lnTo>
                    <a:pt x="730" y="732"/>
                  </a:lnTo>
                  <a:lnTo>
                    <a:pt x="686" y="724"/>
                  </a:lnTo>
                  <a:lnTo>
                    <a:pt x="683" y="730"/>
                  </a:lnTo>
                  <a:lnTo>
                    <a:pt x="678" y="730"/>
                  </a:lnTo>
                  <a:lnTo>
                    <a:pt x="678" y="735"/>
                  </a:lnTo>
                  <a:lnTo>
                    <a:pt x="688" y="740"/>
                  </a:lnTo>
                  <a:lnTo>
                    <a:pt x="683" y="748"/>
                  </a:lnTo>
                  <a:lnTo>
                    <a:pt x="665" y="748"/>
                  </a:lnTo>
                  <a:lnTo>
                    <a:pt x="655" y="768"/>
                  </a:lnTo>
                  <a:lnTo>
                    <a:pt x="649" y="766"/>
                  </a:lnTo>
                  <a:lnTo>
                    <a:pt x="644" y="727"/>
                  </a:lnTo>
                  <a:lnTo>
                    <a:pt x="613" y="735"/>
                  </a:lnTo>
                  <a:lnTo>
                    <a:pt x="611" y="748"/>
                  </a:lnTo>
                  <a:lnTo>
                    <a:pt x="600" y="756"/>
                  </a:lnTo>
                  <a:lnTo>
                    <a:pt x="590" y="758"/>
                  </a:lnTo>
                  <a:lnTo>
                    <a:pt x="587" y="766"/>
                  </a:lnTo>
                  <a:lnTo>
                    <a:pt x="564" y="774"/>
                  </a:lnTo>
                  <a:lnTo>
                    <a:pt x="564" y="784"/>
                  </a:lnTo>
                  <a:lnTo>
                    <a:pt x="559" y="787"/>
                  </a:lnTo>
                  <a:lnTo>
                    <a:pt x="579" y="792"/>
                  </a:lnTo>
                  <a:lnTo>
                    <a:pt x="600" y="810"/>
                  </a:lnTo>
                  <a:lnTo>
                    <a:pt x="647" y="810"/>
                  </a:lnTo>
                  <a:lnTo>
                    <a:pt x="649" y="805"/>
                  </a:lnTo>
                  <a:lnTo>
                    <a:pt x="657" y="807"/>
                  </a:lnTo>
                  <a:lnTo>
                    <a:pt x="662" y="828"/>
                  </a:lnTo>
                  <a:lnTo>
                    <a:pt x="678" y="849"/>
                  </a:lnTo>
                  <a:lnTo>
                    <a:pt x="673" y="849"/>
                  </a:lnTo>
                  <a:lnTo>
                    <a:pt x="673" y="869"/>
                  </a:lnTo>
                  <a:lnTo>
                    <a:pt x="667" y="869"/>
                  </a:lnTo>
                  <a:lnTo>
                    <a:pt x="667" y="877"/>
                  </a:lnTo>
                  <a:lnTo>
                    <a:pt x="546" y="875"/>
                  </a:lnTo>
                  <a:lnTo>
                    <a:pt x="533" y="869"/>
                  </a:lnTo>
                  <a:lnTo>
                    <a:pt x="517" y="854"/>
                  </a:lnTo>
                  <a:lnTo>
                    <a:pt x="492" y="872"/>
                  </a:lnTo>
                  <a:lnTo>
                    <a:pt x="448" y="880"/>
                  </a:lnTo>
                  <a:lnTo>
                    <a:pt x="424" y="862"/>
                  </a:lnTo>
                  <a:lnTo>
                    <a:pt x="411" y="864"/>
                  </a:lnTo>
                  <a:lnTo>
                    <a:pt x="406" y="846"/>
                  </a:lnTo>
                  <a:lnTo>
                    <a:pt x="357" y="843"/>
                  </a:lnTo>
                  <a:lnTo>
                    <a:pt x="354" y="815"/>
                  </a:lnTo>
                  <a:lnTo>
                    <a:pt x="269" y="802"/>
                  </a:lnTo>
                  <a:lnTo>
                    <a:pt x="163" y="841"/>
                  </a:lnTo>
                  <a:lnTo>
                    <a:pt x="145" y="851"/>
                  </a:lnTo>
                  <a:lnTo>
                    <a:pt x="111" y="859"/>
                  </a:lnTo>
                  <a:lnTo>
                    <a:pt x="106" y="875"/>
                  </a:lnTo>
                  <a:lnTo>
                    <a:pt x="91" y="880"/>
                  </a:lnTo>
                  <a:lnTo>
                    <a:pt x="93" y="895"/>
                  </a:lnTo>
                  <a:lnTo>
                    <a:pt x="83" y="900"/>
                  </a:lnTo>
                  <a:lnTo>
                    <a:pt x="78" y="916"/>
                  </a:lnTo>
                  <a:lnTo>
                    <a:pt x="26" y="944"/>
                  </a:lnTo>
                  <a:lnTo>
                    <a:pt x="26" y="952"/>
                  </a:lnTo>
                  <a:lnTo>
                    <a:pt x="3" y="988"/>
                  </a:lnTo>
                  <a:lnTo>
                    <a:pt x="0" y="1069"/>
                  </a:lnTo>
                  <a:lnTo>
                    <a:pt x="5" y="1081"/>
                  </a:lnTo>
                  <a:lnTo>
                    <a:pt x="10" y="1157"/>
                  </a:lnTo>
                  <a:lnTo>
                    <a:pt x="23" y="1162"/>
                  </a:lnTo>
                  <a:lnTo>
                    <a:pt x="47" y="1200"/>
                  </a:lnTo>
                  <a:lnTo>
                    <a:pt x="91" y="1239"/>
                  </a:lnTo>
                  <a:lnTo>
                    <a:pt x="116" y="1250"/>
                  </a:lnTo>
                  <a:lnTo>
                    <a:pt x="184" y="1247"/>
                  </a:lnTo>
                  <a:lnTo>
                    <a:pt x="230" y="1226"/>
                  </a:lnTo>
                  <a:lnTo>
                    <a:pt x="251" y="1224"/>
                  </a:lnTo>
                  <a:lnTo>
                    <a:pt x="274" y="1247"/>
                  </a:lnTo>
                  <a:lnTo>
                    <a:pt x="279" y="1260"/>
                  </a:lnTo>
                  <a:lnTo>
                    <a:pt x="303" y="1268"/>
                  </a:lnTo>
                  <a:lnTo>
                    <a:pt x="316" y="1281"/>
                  </a:lnTo>
                  <a:lnTo>
                    <a:pt x="329" y="1276"/>
                  </a:lnTo>
                  <a:lnTo>
                    <a:pt x="347" y="1301"/>
                  </a:lnTo>
                  <a:lnTo>
                    <a:pt x="331" y="1330"/>
                  </a:lnTo>
                  <a:lnTo>
                    <a:pt x="347" y="1369"/>
                  </a:lnTo>
                  <a:lnTo>
                    <a:pt x="365" y="1382"/>
                  </a:lnTo>
                  <a:lnTo>
                    <a:pt x="373" y="1407"/>
                  </a:lnTo>
                  <a:lnTo>
                    <a:pt x="398" y="1444"/>
                  </a:lnTo>
                  <a:lnTo>
                    <a:pt x="383" y="1516"/>
                  </a:lnTo>
                  <a:lnTo>
                    <a:pt x="393" y="1578"/>
                  </a:lnTo>
                  <a:lnTo>
                    <a:pt x="411" y="1609"/>
                  </a:lnTo>
                  <a:lnTo>
                    <a:pt x="414" y="1651"/>
                  </a:lnTo>
                  <a:lnTo>
                    <a:pt x="440" y="1689"/>
                  </a:lnTo>
                  <a:lnTo>
                    <a:pt x="437" y="1715"/>
                  </a:lnTo>
                  <a:lnTo>
                    <a:pt x="453" y="1752"/>
                  </a:lnTo>
                  <a:lnTo>
                    <a:pt x="458" y="1757"/>
                  </a:lnTo>
                  <a:lnTo>
                    <a:pt x="455" y="1762"/>
                  </a:lnTo>
                  <a:lnTo>
                    <a:pt x="492" y="1783"/>
                  </a:lnTo>
                  <a:lnTo>
                    <a:pt x="554" y="1770"/>
                  </a:lnTo>
                  <a:lnTo>
                    <a:pt x="590" y="1772"/>
                  </a:lnTo>
                  <a:lnTo>
                    <a:pt x="603" y="1757"/>
                  </a:lnTo>
                  <a:lnTo>
                    <a:pt x="629" y="1739"/>
                  </a:lnTo>
                  <a:lnTo>
                    <a:pt x="634" y="1720"/>
                  </a:lnTo>
                  <a:lnTo>
                    <a:pt x="670" y="1656"/>
                  </a:lnTo>
                  <a:lnTo>
                    <a:pt x="698" y="1638"/>
                  </a:lnTo>
                  <a:lnTo>
                    <a:pt x="698" y="1578"/>
                  </a:lnTo>
                  <a:lnTo>
                    <a:pt x="706" y="1565"/>
                  </a:lnTo>
                  <a:lnTo>
                    <a:pt x="730" y="1547"/>
                  </a:lnTo>
                  <a:lnTo>
                    <a:pt x="732" y="1514"/>
                  </a:lnTo>
                  <a:lnTo>
                    <a:pt x="750" y="1493"/>
                  </a:lnTo>
                  <a:lnTo>
                    <a:pt x="750" y="1423"/>
                  </a:lnTo>
                  <a:lnTo>
                    <a:pt x="737" y="1392"/>
                  </a:lnTo>
                  <a:lnTo>
                    <a:pt x="753" y="1351"/>
                  </a:lnTo>
                  <a:lnTo>
                    <a:pt x="805" y="1294"/>
                  </a:lnTo>
                  <a:lnTo>
                    <a:pt x="810" y="1281"/>
                  </a:lnTo>
                  <a:lnTo>
                    <a:pt x="887" y="1198"/>
                  </a:lnTo>
                  <a:lnTo>
                    <a:pt x="882" y="1195"/>
                  </a:lnTo>
                  <a:lnTo>
                    <a:pt x="890" y="1169"/>
                  </a:lnTo>
                  <a:lnTo>
                    <a:pt x="893" y="1131"/>
                  </a:lnTo>
                  <a:lnTo>
                    <a:pt x="872" y="1133"/>
                  </a:lnTo>
                  <a:lnTo>
                    <a:pt x="823" y="1151"/>
                  </a:lnTo>
                  <a:lnTo>
                    <a:pt x="735" y="1081"/>
                  </a:lnTo>
                  <a:lnTo>
                    <a:pt x="740" y="1081"/>
                  </a:lnTo>
                  <a:lnTo>
                    <a:pt x="737" y="1079"/>
                  </a:lnTo>
                  <a:lnTo>
                    <a:pt x="732" y="1053"/>
                  </a:lnTo>
                  <a:lnTo>
                    <a:pt x="727" y="1048"/>
                  </a:lnTo>
                  <a:lnTo>
                    <a:pt x="704" y="996"/>
                  </a:lnTo>
                  <a:lnTo>
                    <a:pt x="675" y="960"/>
                  </a:lnTo>
                  <a:lnTo>
                    <a:pt x="670" y="924"/>
                  </a:lnTo>
                  <a:lnTo>
                    <a:pt x="693" y="924"/>
                  </a:lnTo>
                  <a:lnTo>
                    <a:pt x="717" y="965"/>
                  </a:lnTo>
                  <a:lnTo>
                    <a:pt x="717" y="981"/>
                  </a:lnTo>
                  <a:lnTo>
                    <a:pt x="724" y="983"/>
                  </a:lnTo>
                  <a:lnTo>
                    <a:pt x="755" y="1053"/>
                  </a:lnTo>
                  <a:lnTo>
                    <a:pt x="750" y="1063"/>
                  </a:lnTo>
                  <a:lnTo>
                    <a:pt x="799" y="1115"/>
                  </a:lnTo>
                  <a:lnTo>
                    <a:pt x="807" y="1115"/>
                  </a:lnTo>
                  <a:lnTo>
                    <a:pt x="812" y="1125"/>
                  </a:lnTo>
                  <a:lnTo>
                    <a:pt x="854" y="1118"/>
                  </a:lnTo>
                  <a:lnTo>
                    <a:pt x="905" y="1069"/>
                  </a:lnTo>
                  <a:lnTo>
                    <a:pt x="939" y="1066"/>
                  </a:lnTo>
                  <a:lnTo>
                    <a:pt x="986" y="1048"/>
                  </a:lnTo>
                  <a:lnTo>
                    <a:pt x="1006" y="1001"/>
                  </a:lnTo>
                  <a:lnTo>
                    <a:pt x="1001" y="999"/>
                  </a:lnTo>
                  <a:lnTo>
                    <a:pt x="1004" y="981"/>
                  </a:lnTo>
                  <a:lnTo>
                    <a:pt x="869" y="929"/>
                  </a:lnTo>
                  <a:lnTo>
                    <a:pt x="859" y="898"/>
                  </a:lnTo>
                  <a:lnTo>
                    <a:pt x="911" y="931"/>
                  </a:lnTo>
                  <a:lnTo>
                    <a:pt x="949" y="929"/>
                  </a:lnTo>
                  <a:lnTo>
                    <a:pt x="968" y="934"/>
                  </a:lnTo>
                  <a:lnTo>
                    <a:pt x="1004" y="960"/>
                  </a:lnTo>
                  <a:lnTo>
                    <a:pt x="1050" y="955"/>
                  </a:lnTo>
                  <a:lnTo>
                    <a:pt x="1061" y="968"/>
                  </a:lnTo>
                  <a:lnTo>
                    <a:pt x="1092" y="970"/>
                  </a:lnTo>
                  <a:lnTo>
                    <a:pt x="1143" y="1030"/>
                  </a:lnTo>
                  <a:lnTo>
                    <a:pt x="1169" y="1037"/>
                  </a:lnTo>
                  <a:lnTo>
                    <a:pt x="1185" y="1107"/>
                  </a:lnTo>
                  <a:lnTo>
                    <a:pt x="1216" y="1144"/>
                  </a:lnTo>
                  <a:lnTo>
                    <a:pt x="1226" y="1180"/>
                  </a:lnTo>
                  <a:lnTo>
                    <a:pt x="1252" y="1193"/>
                  </a:lnTo>
                  <a:lnTo>
                    <a:pt x="1270" y="1167"/>
                  </a:lnTo>
                  <a:lnTo>
                    <a:pt x="1265" y="1131"/>
                  </a:lnTo>
                  <a:lnTo>
                    <a:pt x="1275" y="1107"/>
                  </a:lnTo>
                  <a:lnTo>
                    <a:pt x="1270" y="1105"/>
                  </a:lnTo>
                  <a:lnTo>
                    <a:pt x="1425" y="1012"/>
                  </a:lnTo>
                  <a:lnTo>
                    <a:pt x="1469" y="1094"/>
                  </a:lnTo>
                  <a:lnTo>
                    <a:pt x="1488" y="1081"/>
                  </a:lnTo>
                  <a:lnTo>
                    <a:pt x="1508" y="1180"/>
                  </a:lnTo>
                  <a:lnTo>
                    <a:pt x="1601" y="1304"/>
                  </a:lnTo>
                  <a:lnTo>
                    <a:pt x="1537" y="1177"/>
                  </a:lnTo>
                  <a:lnTo>
                    <a:pt x="1537" y="1136"/>
                  </a:lnTo>
                  <a:lnTo>
                    <a:pt x="1550" y="1133"/>
                  </a:lnTo>
                  <a:lnTo>
                    <a:pt x="1550" y="1138"/>
                  </a:lnTo>
                  <a:lnTo>
                    <a:pt x="1588" y="1169"/>
                  </a:lnTo>
                  <a:lnTo>
                    <a:pt x="1588" y="1175"/>
                  </a:lnTo>
                  <a:lnTo>
                    <a:pt x="1614" y="1177"/>
                  </a:lnTo>
                  <a:lnTo>
                    <a:pt x="1632" y="1159"/>
                  </a:lnTo>
                  <a:lnTo>
                    <a:pt x="1651" y="1151"/>
                  </a:lnTo>
                  <a:lnTo>
                    <a:pt x="1661" y="1102"/>
                  </a:lnTo>
                  <a:lnTo>
                    <a:pt x="1619" y="1045"/>
                  </a:lnTo>
                  <a:lnTo>
                    <a:pt x="1619" y="1037"/>
                  </a:lnTo>
                  <a:lnTo>
                    <a:pt x="1645" y="1027"/>
                  </a:lnTo>
                  <a:lnTo>
                    <a:pt x="1661" y="1043"/>
                  </a:lnTo>
                  <a:lnTo>
                    <a:pt x="1666" y="1043"/>
                  </a:lnTo>
                  <a:lnTo>
                    <a:pt x="1663" y="1037"/>
                  </a:lnTo>
                  <a:lnTo>
                    <a:pt x="1679" y="1017"/>
                  </a:lnTo>
                  <a:lnTo>
                    <a:pt x="1736" y="994"/>
                  </a:lnTo>
                  <a:lnTo>
                    <a:pt x="1731" y="994"/>
                  </a:lnTo>
                  <a:lnTo>
                    <a:pt x="1762" y="973"/>
                  </a:lnTo>
                  <a:lnTo>
                    <a:pt x="1819" y="906"/>
                  </a:lnTo>
                  <a:lnTo>
                    <a:pt x="1819" y="880"/>
                  </a:lnTo>
                  <a:lnTo>
                    <a:pt x="1803" y="843"/>
                  </a:lnTo>
                  <a:lnTo>
                    <a:pt x="1813" y="841"/>
                  </a:lnTo>
                  <a:lnTo>
                    <a:pt x="1801" y="815"/>
                  </a:lnTo>
                  <a:lnTo>
                    <a:pt x="1829" y="789"/>
                  </a:lnTo>
                  <a:lnTo>
                    <a:pt x="1832" y="781"/>
                  </a:lnTo>
                  <a:lnTo>
                    <a:pt x="1775" y="768"/>
                  </a:lnTo>
                  <a:lnTo>
                    <a:pt x="1775" y="761"/>
                  </a:lnTo>
                  <a:lnTo>
                    <a:pt x="1795" y="758"/>
                  </a:lnTo>
                  <a:lnTo>
                    <a:pt x="1819" y="730"/>
                  </a:lnTo>
                  <a:lnTo>
                    <a:pt x="1824" y="756"/>
                  </a:lnTo>
                  <a:lnTo>
                    <a:pt x="1857" y="761"/>
                  </a:lnTo>
                  <a:lnTo>
                    <a:pt x="1870" y="768"/>
                  </a:lnTo>
                  <a:lnTo>
                    <a:pt x="1865" y="781"/>
                  </a:lnTo>
                  <a:lnTo>
                    <a:pt x="1878" y="784"/>
                  </a:lnTo>
                  <a:lnTo>
                    <a:pt x="1876" y="825"/>
                  </a:lnTo>
                  <a:lnTo>
                    <a:pt x="1878" y="833"/>
                  </a:lnTo>
                  <a:lnTo>
                    <a:pt x="1909" y="815"/>
                  </a:lnTo>
                  <a:lnTo>
                    <a:pt x="1917" y="799"/>
                  </a:lnTo>
                  <a:lnTo>
                    <a:pt x="1899" y="763"/>
                  </a:lnTo>
                  <a:lnTo>
                    <a:pt x="1904" y="745"/>
                  </a:lnTo>
                  <a:lnTo>
                    <a:pt x="1914" y="732"/>
                  </a:lnTo>
                  <a:lnTo>
                    <a:pt x="1917" y="727"/>
                  </a:lnTo>
                  <a:lnTo>
                    <a:pt x="1935" y="701"/>
                  </a:lnTo>
                  <a:lnTo>
                    <a:pt x="2005" y="668"/>
                  </a:lnTo>
                  <a:lnTo>
                    <a:pt x="2046" y="611"/>
                  </a:lnTo>
                  <a:lnTo>
                    <a:pt x="2059" y="572"/>
                  </a:lnTo>
                  <a:lnTo>
                    <a:pt x="2044" y="517"/>
                  </a:lnTo>
                  <a:lnTo>
                    <a:pt x="2005" y="505"/>
                  </a:lnTo>
                  <a:lnTo>
                    <a:pt x="2002" y="486"/>
                  </a:lnTo>
                  <a:lnTo>
                    <a:pt x="2013" y="474"/>
                  </a:lnTo>
                  <a:lnTo>
                    <a:pt x="2049" y="466"/>
                  </a:lnTo>
                  <a:lnTo>
                    <a:pt x="2062" y="437"/>
                  </a:lnTo>
                  <a:lnTo>
                    <a:pt x="2145" y="404"/>
                  </a:lnTo>
                  <a:lnTo>
                    <a:pt x="2186" y="414"/>
                  </a:lnTo>
                  <a:lnTo>
                    <a:pt x="2186" y="419"/>
                  </a:lnTo>
                  <a:lnTo>
                    <a:pt x="2261" y="367"/>
                  </a:lnTo>
                  <a:lnTo>
                    <a:pt x="2302" y="357"/>
                  </a:lnTo>
                  <a:lnTo>
                    <a:pt x="2321" y="370"/>
                  </a:lnTo>
                  <a:lnTo>
                    <a:pt x="2333" y="367"/>
                  </a:lnTo>
                  <a:lnTo>
                    <a:pt x="2367" y="344"/>
                  </a:lnTo>
                  <a:lnTo>
                    <a:pt x="2313" y="417"/>
                  </a:lnTo>
                  <a:lnTo>
                    <a:pt x="2282" y="435"/>
                  </a:lnTo>
                  <a:lnTo>
                    <a:pt x="2287" y="458"/>
                  </a:lnTo>
                  <a:lnTo>
                    <a:pt x="2282" y="458"/>
                  </a:lnTo>
                  <a:lnTo>
                    <a:pt x="2282" y="474"/>
                  </a:lnTo>
                  <a:lnTo>
                    <a:pt x="2305" y="507"/>
                  </a:lnTo>
                  <a:lnTo>
                    <a:pt x="2308" y="523"/>
                  </a:lnTo>
                  <a:lnTo>
                    <a:pt x="2323" y="507"/>
                  </a:lnTo>
                  <a:lnTo>
                    <a:pt x="2375" y="370"/>
                  </a:lnTo>
                  <a:lnTo>
                    <a:pt x="2396" y="373"/>
                  </a:lnTo>
                  <a:lnTo>
                    <a:pt x="2401" y="386"/>
                  </a:lnTo>
                  <a:lnTo>
                    <a:pt x="2421" y="391"/>
                  </a:lnTo>
                  <a:lnTo>
                    <a:pt x="2452" y="355"/>
                  </a:lnTo>
                  <a:lnTo>
                    <a:pt x="2458" y="355"/>
                  </a:lnTo>
                  <a:lnTo>
                    <a:pt x="2473" y="344"/>
                  </a:lnTo>
                  <a:lnTo>
                    <a:pt x="2538" y="329"/>
                  </a:lnTo>
                  <a:lnTo>
                    <a:pt x="2535" y="290"/>
                  </a:lnTo>
                  <a:lnTo>
                    <a:pt x="2582" y="272"/>
                  </a:lnTo>
                  <a:lnTo>
                    <a:pt x="2615" y="298"/>
                  </a:lnTo>
                  <a:lnTo>
                    <a:pt x="2675" y="292"/>
                  </a:lnTo>
                  <a:lnTo>
                    <a:pt x="2690" y="282"/>
                  </a:lnTo>
                  <a:lnTo>
                    <a:pt x="2678" y="243"/>
                  </a:lnTo>
                  <a:lnTo>
                    <a:pt x="2615" y="233"/>
                  </a:lnTo>
                  <a:lnTo>
                    <a:pt x="2587" y="204"/>
                  </a:lnTo>
                  <a:lnTo>
                    <a:pt x="2468" y="176"/>
                  </a:lnTo>
                  <a:lnTo>
                    <a:pt x="2442" y="199"/>
                  </a:lnTo>
                  <a:lnTo>
                    <a:pt x="2429" y="199"/>
                  </a:lnTo>
                  <a:lnTo>
                    <a:pt x="2336" y="189"/>
                  </a:lnTo>
                  <a:lnTo>
                    <a:pt x="2328" y="181"/>
                  </a:lnTo>
                  <a:lnTo>
                    <a:pt x="2321" y="155"/>
                  </a:lnTo>
                  <a:lnTo>
                    <a:pt x="2295" y="158"/>
                  </a:lnTo>
                  <a:lnTo>
                    <a:pt x="2258" y="168"/>
                  </a:lnTo>
                  <a:lnTo>
                    <a:pt x="2253" y="166"/>
                  </a:lnTo>
                  <a:lnTo>
                    <a:pt x="2253" y="160"/>
                  </a:lnTo>
                  <a:lnTo>
                    <a:pt x="2173" y="153"/>
                  </a:lnTo>
                  <a:lnTo>
                    <a:pt x="2181" y="140"/>
                  </a:lnTo>
                  <a:lnTo>
                    <a:pt x="2176" y="135"/>
                  </a:lnTo>
                  <a:lnTo>
                    <a:pt x="2152" y="127"/>
                  </a:lnTo>
                  <a:lnTo>
                    <a:pt x="2134" y="129"/>
                  </a:lnTo>
                  <a:lnTo>
                    <a:pt x="2127" y="155"/>
                  </a:lnTo>
                  <a:lnTo>
                    <a:pt x="2108" y="142"/>
                  </a:lnTo>
                  <a:lnTo>
                    <a:pt x="2114" y="140"/>
                  </a:lnTo>
                  <a:lnTo>
                    <a:pt x="2101" y="122"/>
                  </a:lnTo>
                  <a:lnTo>
                    <a:pt x="2062" y="116"/>
                  </a:lnTo>
                  <a:lnTo>
                    <a:pt x="2059" y="119"/>
                  </a:lnTo>
                  <a:lnTo>
                    <a:pt x="2052" y="122"/>
                  </a:lnTo>
                  <a:lnTo>
                    <a:pt x="2039" y="155"/>
                  </a:lnTo>
                  <a:lnTo>
                    <a:pt x="1992" y="142"/>
                  </a:lnTo>
                  <a:lnTo>
                    <a:pt x="1961" y="142"/>
                  </a:lnTo>
                  <a:lnTo>
                    <a:pt x="1956" y="160"/>
                  </a:lnTo>
                  <a:lnTo>
                    <a:pt x="1930" y="168"/>
                  </a:lnTo>
                  <a:lnTo>
                    <a:pt x="1914" y="145"/>
                  </a:lnTo>
                  <a:lnTo>
                    <a:pt x="1920" y="142"/>
                  </a:lnTo>
                  <a:lnTo>
                    <a:pt x="1920" y="135"/>
                  </a:lnTo>
                  <a:lnTo>
                    <a:pt x="1904" y="124"/>
                  </a:lnTo>
                  <a:lnTo>
                    <a:pt x="1901" y="114"/>
                  </a:lnTo>
                  <a:lnTo>
                    <a:pt x="1839" y="104"/>
                  </a:lnTo>
                  <a:lnTo>
                    <a:pt x="1832" y="124"/>
                  </a:lnTo>
                  <a:lnTo>
                    <a:pt x="1806" y="127"/>
                  </a:lnTo>
                  <a:lnTo>
                    <a:pt x="1759" y="96"/>
                  </a:lnTo>
                  <a:lnTo>
                    <a:pt x="1625" y="116"/>
                  </a:lnTo>
                  <a:lnTo>
                    <a:pt x="1619" y="98"/>
                  </a:lnTo>
                  <a:lnTo>
                    <a:pt x="1697" y="60"/>
                  </a:lnTo>
                  <a:lnTo>
                    <a:pt x="1697" y="34"/>
                  </a:lnTo>
                  <a:lnTo>
                    <a:pt x="1622" y="23"/>
                  </a:lnTo>
                  <a:lnTo>
                    <a:pt x="1612" y="0"/>
                  </a:lnTo>
                  <a:lnTo>
                    <a:pt x="1575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2853" y="3219"/>
              <a:ext cx="109" cy="126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88" y="0"/>
                </a:cxn>
                <a:cxn ang="0">
                  <a:pos x="94" y="15"/>
                </a:cxn>
                <a:cxn ang="0">
                  <a:pos x="96" y="15"/>
                </a:cxn>
                <a:cxn ang="0">
                  <a:pos x="88" y="23"/>
                </a:cxn>
                <a:cxn ang="0">
                  <a:pos x="68" y="31"/>
                </a:cxn>
                <a:cxn ang="0">
                  <a:pos x="55" y="46"/>
                </a:cxn>
                <a:cxn ang="0">
                  <a:pos x="34" y="46"/>
                </a:cxn>
                <a:cxn ang="0">
                  <a:pos x="0" y="83"/>
                </a:cxn>
                <a:cxn ang="0">
                  <a:pos x="24" y="126"/>
                </a:cxn>
                <a:cxn ang="0">
                  <a:pos x="55" y="121"/>
                </a:cxn>
                <a:cxn ang="0">
                  <a:pos x="65" y="114"/>
                </a:cxn>
                <a:cxn ang="0">
                  <a:pos x="107" y="54"/>
                </a:cxn>
                <a:cxn ang="0">
                  <a:pos x="101" y="46"/>
                </a:cxn>
                <a:cxn ang="0">
                  <a:pos x="109" y="26"/>
                </a:cxn>
                <a:cxn ang="0">
                  <a:pos x="101" y="0"/>
                </a:cxn>
              </a:cxnLst>
              <a:rect l="0" t="0" r="r" b="b"/>
              <a:pathLst>
                <a:path w="109" h="126">
                  <a:moveTo>
                    <a:pt x="101" y="0"/>
                  </a:moveTo>
                  <a:lnTo>
                    <a:pt x="88" y="0"/>
                  </a:lnTo>
                  <a:lnTo>
                    <a:pt x="94" y="15"/>
                  </a:lnTo>
                  <a:lnTo>
                    <a:pt x="96" y="15"/>
                  </a:lnTo>
                  <a:lnTo>
                    <a:pt x="88" y="23"/>
                  </a:lnTo>
                  <a:lnTo>
                    <a:pt x="68" y="31"/>
                  </a:lnTo>
                  <a:lnTo>
                    <a:pt x="55" y="46"/>
                  </a:lnTo>
                  <a:lnTo>
                    <a:pt x="34" y="46"/>
                  </a:lnTo>
                  <a:lnTo>
                    <a:pt x="0" y="83"/>
                  </a:lnTo>
                  <a:lnTo>
                    <a:pt x="24" y="126"/>
                  </a:lnTo>
                  <a:lnTo>
                    <a:pt x="55" y="121"/>
                  </a:lnTo>
                  <a:lnTo>
                    <a:pt x="65" y="114"/>
                  </a:lnTo>
                  <a:lnTo>
                    <a:pt x="107" y="54"/>
                  </a:lnTo>
                  <a:lnTo>
                    <a:pt x="101" y="46"/>
                  </a:lnTo>
                  <a:lnTo>
                    <a:pt x="109" y="26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>
              <a:off x="2853" y="3219"/>
              <a:ext cx="109" cy="126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88" y="0"/>
                </a:cxn>
                <a:cxn ang="0">
                  <a:pos x="94" y="15"/>
                </a:cxn>
                <a:cxn ang="0">
                  <a:pos x="96" y="15"/>
                </a:cxn>
                <a:cxn ang="0">
                  <a:pos x="88" y="23"/>
                </a:cxn>
                <a:cxn ang="0">
                  <a:pos x="68" y="31"/>
                </a:cxn>
                <a:cxn ang="0">
                  <a:pos x="55" y="46"/>
                </a:cxn>
                <a:cxn ang="0">
                  <a:pos x="34" y="46"/>
                </a:cxn>
                <a:cxn ang="0">
                  <a:pos x="0" y="83"/>
                </a:cxn>
                <a:cxn ang="0">
                  <a:pos x="24" y="126"/>
                </a:cxn>
                <a:cxn ang="0">
                  <a:pos x="55" y="121"/>
                </a:cxn>
                <a:cxn ang="0">
                  <a:pos x="65" y="114"/>
                </a:cxn>
                <a:cxn ang="0">
                  <a:pos x="107" y="54"/>
                </a:cxn>
                <a:cxn ang="0">
                  <a:pos x="101" y="46"/>
                </a:cxn>
                <a:cxn ang="0">
                  <a:pos x="109" y="26"/>
                </a:cxn>
                <a:cxn ang="0">
                  <a:pos x="101" y="0"/>
                </a:cxn>
              </a:cxnLst>
              <a:rect l="0" t="0" r="r" b="b"/>
              <a:pathLst>
                <a:path w="109" h="126">
                  <a:moveTo>
                    <a:pt x="101" y="0"/>
                  </a:moveTo>
                  <a:lnTo>
                    <a:pt x="88" y="0"/>
                  </a:lnTo>
                  <a:lnTo>
                    <a:pt x="94" y="15"/>
                  </a:lnTo>
                  <a:lnTo>
                    <a:pt x="96" y="15"/>
                  </a:lnTo>
                  <a:lnTo>
                    <a:pt x="88" y="23"/>
                  </a:lnTo>
                  <a:lnTo>
                    <a:pt x="68" y="31"/>
                  </a:lnTo>
                  <a:lnTo>
                    <a:pt x="55" y="46"/>
                  </a:lnTo>
                  <a:lnTo>
                    <a:pt x="34" y="46"/>
                  </a:lnTo>
                  <a:lnTo>
                    <a:pt x="0" y="83"/>
                  </a:lnTo>
                  <a:lnTo>
                    <a:pt x="24" y="126"/>
                  </a:lnTo>
                  <a:lnTo>
                    <a:pt x="55" y="121"/>
                  </a:lnTo>
                  <a:lnTo>
                    <a:pt x="65" y="114"/>
                  </a:lnTo>
                  <a:lnTo>
                    <a:pt x="107" y="54"/>
                  </a:lnTo>
                  <a:lnTo>
                    <a:pt x="101" y="46"/>
                  </a:lnTo>
                  <a:lnTo>
                    <a:pt x="109" y="26"/>
                  </a:lnTo>
                  <a:lnTo>
                    <a:pt x="101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>
              <a:off x="2939" y="3097"/>
              <a:ext cx="75" cy="14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5"/>
                </a:cxn>
                <a:cxn ang="0">
                  <a:pos x="5" y="8"/>
                </a:cxn>
                <a:cxn ang="0">
                  <a:pos x="0" y="26"/>
                </a:cxn>
                <a:cxn ang="0">
                  <a:pos x="15" y="49"/>
                </a:cxn>
                <a:cxn ang="0">
                  <a:pos x="13" y="54"/>
                </a:cxn>
                <a:cxn ang="0">
                  <a:pos x="10" y="91"/>
                </a:cxn>
                <a:cxn ang="0">
                  <a:pos x="23" y="106"/>
                </a:cxn>
                <a:cxn ang="0">
                  <a:pos x="31" y="124"/>
                </a:cxn>
                <a:cxn ang="0">
                  <a:pos x="31" y="127"/>
                </a:cxn>
                <a:cxn ang="0">
                  <a:pos x="44" y="140"/>
                </a:cxn>
                <a:cxn ang="0">
                  <a:pos x="54" y="137"/>
                </a:cxn>
                <a:cxn ang="0">
                  <a:pos x="57" y="119"/>
                </a:cxn>
                <a:cxn ang="0">
                  <a:pos x="70" y="109"/>
                </a:cxn>
                <a:cxn ang="0">
                  <a:pos x="75" y="91"/>
                </a:cxn>
                <a:cxn ang="0">
                  <a:pos x="67" y="70"/>
                </a:cxn>
                <a:cxn ang="0">
                  <a:pos x="52" y="70"/>
                </a:cxn>
                <a:cxn ang="0">
                  <a:pos x="44" y="57"/>
                </a:cxn>
                <a:cxn ang="0">
                  <a:pos x="41" y="54"/>
                </a:cxn>
                <a:cxn ang="0">
                  <a:pos x="18" y="49"/>
                </a:cxn>
                <a:cxn ang="0">
                  <a:pos x="23" y="29"/>
                </a:cxn>
                <a:cxn ang="0">
                  <a:pos x="13" y="16"/>
                </a:cxn>
                <a:cxn ang="0">
                  <a:pos x="10" y="0"/>
                </a:cxn>
                <a:cxn ang="0">
                  <a:pos x="2" y="0"/>
                </a:cxn>
              </a:cxnLst>
              <a:rect l="0" t="0" r="r" b="b"/>
              <a:pathLst>
                <a:path w="75" h="140">
                  <a:moveTo>
                    <a:pt x="2" y="0"/>
                  </a:moveTo>
                  <a:lnTo>
                    <a:pt x="5" y="5"/>
                  </a:lnTo>
                  <a:lnTo>
                    <a:pt x="5" y="8"/>
                  </a:lnTo>
                  <a:lnTo>
                    <a:pt x="0" y="26"/>
                  </a:lnTo>
                  <a:lnTo>
                    <a:pt x="15" y="49"/>
                  </a:lnTo>
                  <a:lnTo>
                    <a:pt x="13" y="54"/>
                  </a:lnTo>
                  <a:lnTo>
                    <a:pt x="10" y="91"/>
                  </a:lnTo>
                  <a:lnTo>
                    <a:pt x="23" y="106"/>
                  </a:lnTo>
                  <a:lnTo>
                    <a:pt x="31" y="124"/>
                  </a:lnTo>
                  <a:lnTo>
                    <a:pt x="31" y="127"/>
                  </a:lnTo>
                  <a:lnTo>
                    <a:pt x="44" y="140"/>
                  </a:lnTo>
                  <a:lnTo>
                    <a:pt x="54" y="137"/>
                  </a:lnTo>
                  <a:lnTo>
                    <a:pt x="57" y="119"/>
                  </a:lnTo>
                  <a:lnTo>
                    <a:pt x="70" y="109"/>
                  </a:lnTo>
                  <a:lnTo>
                    <a:pt x="75" y="91"/>
                  </a:lnTo>
                  <a:lnTo>
                    <a:pt x="67" y="70"/>
                  </a:lnTo>
                  <a:lnTo>
                    <a:pt x="52" y="70"/>
                  </a:lnTo>
                  <a:lnTo>
                    <a:pt x="44" y="57"/>
                  </a:lnTo>
                  <a:lnTo>
                    <a:pt x="41" y="54"/>
                  </a:lnTo>
                  <a:lnTo>
                    <a:pt x="18" y="49"/>
                  </a:lnTo>
                  <a:lnTo>
                    <a:pt x="23" y="29"/>
                  </a:lnTo>
                  <a:lnTo>
                    <a:pt x="13" y="16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>
              <a:off x="2939" y="3097"/>
              <a:ext cx="75" cy="14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5"/>
                </a:cxn>
                <a:cxn ang="0">
                  <a:pos x="5" y="8"/>
                </a:cxn>
                <a:cxn ang="0">
                  <a:pos x="0" y="26"/>
                </a:cxn>
                <a:cxn ang="0">
                  <a:pos x="15" y="49"/>
                </a:cxn>
                <a:cxn ang="0">
                  <a:pos x="13" y="54"/>
                </a:cxn>
                <a:cxn ang="0">
                  <a:pos x="10" y="91"/>
                </a:cxn>
                <a:cxn ang="0">
                  <a:pos x="23" y="106"/>
                </a:cxn>
                <a:cxn ang="0">
                  <a:pos x="31" y="124"/>
                </a:cxn>
                <a:cxn ang="0">
                  <a:pos x="31" y="127"/>
                </a:cxn>
                <a:cxn ang="0">
                  <a:pos x="44" y="140"/>
                </a:cxn>
                <a:cxn ang="0">
                  <a:pos x="54" y="137"/>
                </a:cxn>
                <a:cxn ang="0">
                  <a:pos x="57" y="119"/>
                </a:cxn>
                <a:cxn ang="0">
                  <a:pos x="70" y="109"/>
                </a:cxn>
                <a:cxn ang="0">
                  <a:pos x="75" y="91"/>
                </a:cxn>
                <a:cxn ang="0">
                  <a:pos x="67" y="70"/>
                </a:cxn>
                <a:cxn ang="0">
                  <a:pos x="52" y="70"/>
                </a:cxn>
                <a:cxn ang="0">
                  <a:pos x="44" y="57"/>
                </a:cxn>
                <a:cxn ang="0">
                  <a:pos x="41" y="54"/>
                </a:cxn>
                <a:cxn ang="0">
                  <a:pos x="18" y="49"/>
                </a:cxn>
                <a:cxn ang="0">
                  <a:pos x="23" y="29"/>
                </a:cxn>
                <a:cxn ang="0">
                  <a:pos x="13" y="16"/>
                </a:cxn>
                <a:cxn ang="0">
                  <a:pos x="10" y="0"/>
                </a:cxn>
                <a:cxn ang="0">
                  <a:pos x="2" y="0"/>
                </a:cxn>
              </a:cxnLst>
              <a:rect l="0" t="0" r="r" b="b"/>
              <a:pathLst>
                <a:path w="75" h="140">
                  <a:moveTo>
                    <a:pt x="2" y="0"/>
                  </a:moveTo>
                  <a:lnTo>
                    <a:pt x="5" y="5"/>
                  </a:lnTo>
                  <a:lnTo>
                    <a:pt x="5" y="8"/>
                  </a:lnTo>
                  <a:lnTo>
                    <a:pt x="0" y="26"/>
                  </a:lnTo>
                  <a:lnTo>
                    <a:pt x="15" y="49"/>
                  </a:lnTo>
                  <a:lnTo>
                    <a:pt x="13" y="54"/>
                  </a:lnTo>
                  <a:lnTo>
                    <a:pt x="10" y="91"/>
                  </a:lnTo>
                  <a:lnTo>
                    <a:pt x="23" y="106"/>
                  </a:lnTo>
                  <a:lnTo>
                    <a:pt x="31" y="124"/>
                  </a:lnTo>
                  <a:lnTo>
                    <a:pt x="31" y="127"/>
                  </a:lnTo>
                  <a:lnTo>
                    <a:pt x="44" y="140"/>
                  </a:lnTo>
                  <a:lnTo>
                    <a:pt x="54" y="137"/>
                  </a:lnTo>
                  <a:lnTo>
                    <a:pt x="57" y="119"/>
                  </a:lnTo>
                  <a:lnTo>
                    <a:pt x="70" y="109"/>
                  </a:lnTo>
                  <a:lnTo>
                    <a:pt x="75" y="91"/>
                  </a:lnTo>
                  <a:lnTo>
                    <a:pt x="67" y="70"/>
                  </a:lnTo>
                  <a:lnTo>
                    <a:pt x="52" y="70"/>
                  </a:lnTo>
                  <a:lnTo>
                    <a:pt x="44" y="57"/>
                  </a:lnTo>
                  <a:lnTo>
                    <a:pt x="41" y="54"/>
                  </a:lnTo>
                  <a:lnTo>
                    <a:pt x="18" y="49"/>
                  </a:lnTo>
                  <a:lnTo>
                    <a:pt x="23" y="29"/>
                  </a:lnTo>
                  <a:lnTo>
                    <a:pt x="13" y="16"/>
                  </a:lnTo>
                  <a:lnTo>
                    <a:pt x="10" y="0"/>
                  </a:lnTo>
                  <a:lnTo>
                    <a:pt x="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>
              <a:off x="2352" y="2230"/>
              <a:ext cx="10" cy="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10" y="6"/>
                </a:cxn>
                <a:cxn ang="0">
                  <a:pos x="7" y="0"/>
                </a:cxn>
                <a:cxn ang="0">
                  <a:pos x="2" y="0"/>
                </a:cxn>
              </a:cxnLst>
              <a:rect l="0" t="0" r="r" b="b"/>
              <a:pathLst>
                <a:path w="10" h="8">
                  <a:moveTo>
                    <a:pt x="2" y="0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10" y="6"/>
                  </a:ln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>
              <a:off x="2352" y="2230"/>
              <a:ext cx="10" cy="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10" y="6"/>
                </a:cxn>
                <a:cxn ang="0">
                  <a:pos x="7" y="0"/>
                </a:cxn>
                <a:cxn ang="0">
                  <a:pos x="2" y="0"/>
                </a:cxn>
              </a:cxnLst>
              <a:rect l="0" t="0" r="r" b="b"/>
              <a:pathLst>
                <a:path w="10" h="8">
                  <a:moveTo>
                    <a:pt x="2" y="0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10" y="6"/>
                  </a:lnTo>
                  <a:lnTo>
                    <a:pt x="7" y="0"/>
                  </a:lnTo>
                  <a:lnTo>
                    <a:pt x="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16">
                <a:latin typeface="+mn-lt"/>
                <a:ea typeface="+mn-ea"/>
              </a:endParaRPr>
            </a:p>
          </p:txBody>
        </p:sp>
      </p:grpSp>
      <p:pic>
        <p:nvPicPr>
          <p:cNvPr id="83" name="그림 82" descr="Untitled-1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114" y="3753462"/>
            <a:ext cx="8066384" cy="129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52"/>
          <p:cNvSpPr txBox="1"/>
          <p:nvPr/>
        </p:nvSpPr>
        <p:spPr>
          <a:xfrm>
            <a:off x="1642829" y="3815754"/>
            <a:ext cx="146574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산학협력단</a:t>
            </a: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/</a:t>
            </a:r>
            <a:r>
              <a:rPr kumimoji="0"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링크사업단 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홈페이지 </a:t>
            </a: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및 </a:t>
            </a: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DB </a:t>
            </a:r>
            <a:r>
              <a:rPr kumimoji="0"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구축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(2018</a:t>
            </a:r>
            <a:r>
              <a:rPr kumimoji="0"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년</a:t>
            </a: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)</a:t>
            </a:r>
            <a:endParaRPr kumimoji="0"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85" name="TextBox 54"/>
          <p:cNvSpPr txBox="1"/>
          <p:nvPr/>
        </p:nvSpPr>
        <p:spPr>
          <a:xfrm>
            <a:off x="4358804" y="3388734"/>
            <a:ext cx="164376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기존 시스템 고도화 및 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KMS, Smart Factory </a:t>
            </a:r>
            <a:r>
              <a:rPr kumimoji="0"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등 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새로운 서비스 추가 구축 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(</a:t>
            </a:r>
            <a:r>
              <a:rPr kumimoji="0"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향후</a:t>
            </a: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)</a:t>
            </a:r>
            <a:r>
              <a:rPr kumimoji="0"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endParaRPr kumimoji="0"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6538901" y="2431092"/>
            <a:ext cx="1304477" cy="130602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08553"/>
            <a:endParaRPr lang="ko-KR" altLang="en-US" sz="1804">
              <a:solidFill>
                <a:prstClr val="white"/>
              </a:solidFill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1224360" y="3794728"/>
            <a:ext cx="414729" cy="41762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08553"/>
            <a:endParaRPr lang="ko-KR" altLang="en-US" sz="1804">
              <a:solidFill>
                <a:prstClr val="white"/>
              </a:solidFill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3665002" y="3246250"/>
            <a:ext cx="759646" cy="75008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08553"/>
            <a:endParaRPr lang="ko-KR" altLang="en-US" sz="1804">
              <a:solidFill>
                <a:prstClr val="white"/>
              </a:solidFill>
            </a:endParaRPr>
          </a:p>
        </p:txBody>
      </p:sp>
      <p:sp>
        <p:nvSpPr>
          <p:cNvPr id="90" name="양쪽 모서리가 둥근 사각형 89"/>
          <p:cNvSpPr/>
          <p:nvPr/>
        </p:nvSpPr>
        <p:spPr>
          <a:xfrm>
            <a:off x="593859" y="4579919"/>
            <a:ext cx="4087558" cy="1646637"/>
          </a:xfrm>
          <a:prstGeom prst="round2SameRect">
            <a:avLst>
              <a:gd name="adj1" fmla="val 5536"/>
              <a:gd name="adj2" fmla="val 0"/>
            </a:avLst>
          </a:prstGeom>
          <a:ln w="63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ko-KR" altLang="en-US" sz="1200" b="1" dirty="0" err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산학협력단</a:t>
            </a:r>
            <a:r>
              <a:rPr kumimoji="0" lang="en-US" altLang="ko-KR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/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링크사업단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홈페이지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및 관리시스템 구축</a:t>
            </a:r>
            <a:endParaRPr kumimoji="0" lang="en-US" altLang="ko-KR" sz="1200" b="1" dirty="0" smtClean="0">
              <a:solidFill>
                <a:srgbClr val="40404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ko-KR" altLang="en-US" sz="1200" b="1" dirty="0" err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캡스톤</a:t>
            </a:r>
            <a:r>
              <a:rPr kumimoji="0" lang="ko-KR" altLang="en-US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디자인 관리시스템 구축</a:t>
            </a:r>
            <a:endParaRPr kumimoji="0" lang="en-US" altLang="ko-KR" sz="1200" b="1" dirty="0" smtClean="0">
              <a:solidFill>
                <a:srgbClr val="40404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ko-KR" altLang="en-US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링크사업단 통합 </a:t>
            </a:r>
            <a:r>
              <a:rPr kumimoji="0" lang="en-US" altLang="ko-KR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DB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구축</a:t>
            </a:r>
            <a:endParaRPr kumimoji="0" lang="en-US" altLang="ko-KR" sz="1200" b="1" dirty="0" smtClean="0">
              <a:solidFill>
                <a:srgbClr val="40404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ko-KR" altLang="en-US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연계 서비스 구축</a:t>
            </a:r>
            <a:endParaRPr kumimoji="0" lang="en-US" altLang="ko-KR" sz="1200" b="1" dirty="0" smtClean="0">
              <a:solidFill>
                <a:srgbClr val="40404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ko-KR" altLang="en-US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대학 </a:t>
            </a:r>
            <a:r>
              <a:rPr kumimoji="0" lang="en-US" altLang="ko-KR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MOU DB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구축</a:t>
            </a:r>
            <a:endParaRPr kumimoji="0" lang="en-US" altLang="ko-KR" sz="1200" b="1" dirty="0">
              <a:solidFill>
                <a:srgbClr val="40404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91" name="양쪽 모서리가 둥근 사각형 90"/>
          <p:cNvSpPr/>
          <p:nvPr/>
        </p:nvSpPr>
        <p:spPr>
          <a:xfrm>
            <a:off x="593888" y="6148287"/>
            <a:ext cx="4087295" cy="349869"/>
          </a:xfrm>
          <a:prstGeom prst="round2SameRect">
            <a:avLst>
              <a:gd name="adj1" fmla="val 0"/>
              <a:gd name="adj2" fmla="val 15706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5550"/>
            <a:r>
              <a:rPr lang="ko-KR" altLang="en-US" sz="1100" err="1" smtClean="0">
                <a:ln>
                  <a:prstDash val="solid"/>
                </a:ln>
                <a:solidFill>
                  <a:prstClr val="white"/>
                </a:solidFill>
                <a:latin typeface="+mj-ea"/>
                <a:ea typeface="+mj-ea"/>
                <a:cs typeface="Arial" pitchFamily="34" charset="0"/>
              </a:rPr>
              <a:t>산학협력단</a:t>
            </a:r>
            <a:r>
              <a:rPr lang="ko-KR" altLang="en-US" sz="1100" smtClean="0">
                <a:ln>
                  <a:prstDash val="solid"/>
                </a:ln>
                <a:solidFill>
                  <a:prstClr val="white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1100" smtClean="0">
                <a:ln>
                  <a:prstDash val="solid"/>
                </a:ln>
                <a:solidFill>
                  <a:prstClr val="white"/>
                </a:solidFill>
                <a:latin typeface="+mj-ea"/>
                <a:ea typeface="+mj-ea"/>
                <a:cs typeface="Arial" pitchFamily="34" charset="0"/>
              </a:rPr>
              <a:t>홈페이지 </a:t>
            </a:r>
            <a:r>
              <a:rPr lang="ko-KR" altLang="en-US" sz="1100" smtClean="0">
                <a:ln>
                  <a:prstDash val="solid"/>
                </a:ln>
                <a:solidFill>
                  <a:prstClr val="white"/>
                </a:solidFill>
                <a:latin typeface="+mj-ea"/>
                <a:ea typeface="+mj-ea"/>
                <a:cs typeface="Arial" pitchFamily="34" charset="0"/>
              </a:rPr>
              <a:t>구축 </a:t>
            </a:r>
            <a:r>
              <a:rPr lang="en-US" altLang="ko-KR" sz="1100" dirty="0" smtClean="0">
                <a:ln>
                  <a:prstDash val="solid"/>
                </a:ln>
                <a:solidFill>
                  <a:prstClr val="white"/>
                </a:solidFill>
                <a:latin typeface="+mj-ea"/>
                <a:ea typeface="+mj-ea"/>
                <a:cs typeface="Arial" pitchFamily="34" charset="0"/>
              </a:rPr>
              <a:t>(2018)</a:t>
            </a:r>
            <a:endParaRPr lang="ko-KR" altLang="en-US" sz="1100" dirty="0">
              <a:ln>
                <a:prstDash val="solid"/>
              </a:ln>
              <a:solidFill>
                <a:prstClr val="white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92" name="양쪽 모서리가 둥근 사각형 91"/>
          <p:cNvSpPr/>
          <p:nvPr/>
        </p:nvSpPr>
        <p:spPr>
          <a:xfrm>
            <a:off x="4715212" y="4579919"/>
            <a:ext cx="4087558" cy="1646637"/>
          </a:xfrm>
          <a:prstGeom prst="round2SameRect">
            <a:avLst>
              <a:gd name="adj1" fmla="val 5536"/>
              <a:gd name="adj2" fmla="val 0"/>
            </a:avLst>
          </a:prstGeom>
          <a:ln w="635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ko-KR" altLang="en-US" sz="1200" b="1" err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산학협력단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홈페이지 </a:t>
            </a:r>
            <a:r>
              <a:rPr kumimoji="0" lang="ko-KR" altLang="en-US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기능 고도화</a:t>
            </a:r>
            <a:endParaRPr kumimoji="0" lang="en-US" altLang="ko-KR" sz="1200" b="1" dirty="0" smtClean="0">
              <a:solidFill>
                <a:srgbClr val="40404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링크사업단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홈페이지 </a:t>
            </a:r>
            <a:r>
              <a:rPr kumimoji="0" lang="ko-KR" altLang="en-US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고도화 </a:t>
            </a:r>
            <a:r>
              <a:rPr kumimoji="0" lang="en-US" altLang="ko-KR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(K-LAB,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창업동아리 등</a:t>
            </a:r>
            <a:r>
              <a:rPr kumimoji="0" lang="en-US" altLang="ko-KR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)</a:t>
            </a:r>
          </a:p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ko-KR" altLang="en-US" sz="1200" b="1" dirty="0" err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캡스톤</a:t>
            </a:r>
            <a:r>
              <a:rPr kumimoji="0" lang="ko-KR" altLang="en-US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디자인 예산 관리 기능 고도화</a:t>
            </a:r>
            <a:endParaRPr kumimoji="0" lang="en-US" altLang="ko-KR" sz="1200" b="1" dirty="0" smtClean="0">
              <a:solidFill>
                <a:srgbClr val="40404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en-US" altLang="ko-KR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Self-Service Knowledge Base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구축</a:t>
            </a:r>
            <a:endParaRPr kumimoji="0" lang="en-US" altLang="ko-KR" sz="1200" b="1" dirty="0" smtClean="0">
              <a:solidFill>
                <a:srgbClr val="40404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171927" indent="-171927" defTabSz="951813" fontAlgn="auto" latinLnBrk="0">
              <a:lnSpc>
                <a:spcPct val="90000"/>
              </a:lnSpc>
              <a:spcBef>
                <a:spcPts val="475"/>
              </a:spcBef>
              <a:spcAft>
                <a:spcPts val="285"/>
              </a:spcAft>
              <a:buClr>
                <a:prstClr val="white">
                  <a:lumMod val="65000"/>
                </a:prstClr>
              </a:buClr>
              <a:buSzPct val="80000"/>
              <a:buFont typeface="나눔고딕" pitchFamily="50" charset="-127"/>
              <a:buChar char="◆"/>
              <a:defRPr/>
            </a:pPr>
            <a:r>
              <a:rPr kumimoji="0" lang="en-US" altLang="ko-KR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Smart Factory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예약 및</a:t>
            </a:r>
            <a:r>
              <a:rPr kumimoji="0" lang="en-US" altLang="ko-KR" sz="1200" b="1" dirty="0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</a:t>
            </a:r>
            <a:r>
              <a:rPr kumimoji="0" lang="ko-KR" altLang="en-US" sz="1200" b="1" smtClean="0">
                <a:solidFill>
                  <a:srgbClr val="40404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서비스 지원절차 구현</a:t>
            </a:r>
            <a:endParaRPr kumimoji="0" lang="en-US" altLang="ko-KR" sz="1200" b="1" dirty="0" smtClean="0">
              <a:solidFill>
                <a:srgbClr val="404040"/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93" name="양쪽 모서리가 둥근 사각형 92"/>
          <p:cNvSpPr/>
          <p:nvPr/>
        </p:nvSpPr>
        <p:spPr>
          <a:xfrm>
            <a:off x="4714043" y="6148287"/>
            <a:ext cx="4087295" cy="349869"/>
          </a:xfrm>
          <a:prstGeom prst="round2SameRect">
            <a:avLst>
              <a:gd name="adj1" fmla="val 0"/>
              <a:gd name="adj2" fmla="val 15706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5550"/>
            <a:r>
              <a:rPr lang="ko-KR" altLang="en-US" sz="1100" dirty="0" smtClean="0">
                <a:ln>
                  <a:prstDash val="solid"/>
                </a:ln>
                <a:solidFill>
                  <a:prstClr val="white"/>
                </a:solidFill>
                <a:latin typeface="+mj-ea"/>
                <a:ea typeface="+mj-ea"/>
                <a:cs typeface="Arial" pitchFamily="34" charset="0"/>
              </a:rPr>
              <a:t>시스템 고도화 </a:t>
            </a:r>
            <a:r>
              <a:rPr lang="en-US" altLang="ko-KR" sz="1100" dirty="0" smtClean="0">
                <a:ln>
                  <a:prstDash val="solid"/>
                </a:ln>
                <a:solidFill>
                  <a:prstClr val="white"/>
                </a:solidFill>
                <a:latin typeface="+mj-ea"/>
                <a:ea typeface="+mj-ea"/>
                <a:cs typeface="Arial" pitchFamily="34" charset="0"/>
              </a:rPr>
              <a:t>(</a:t>
            </a:r>
            <a:r>
              <a:rPr lang="ko-KR" altLang="en-US" sz="1100" smtClean="0">
                <a:ln>
                  <a:prstDash val="solid"/>
                </a:ln>
                <a:solidFill>
                  <a:prstClr val="white"/>
                </a:solidFill>
                <a:latin typeface="+mj-ea"/>
                <a:ea typeface="+mj-ea"/>
                <a:cs typeface="Arial" pitchFamily="34" charset="0"/>
              </a:rPr>
              <a:t>향후</a:t>
            </a:r>
            <a:r>
              <a:rPr lang="en-US" altLang="ko-KR" sz="1100" dirty="0" smtClean="0">
                <a:ln>
                  <a:prstDash val="solid"/>
                </a:ln>
                <a:solidFill>
                  <a:prstClr val="white"/>
                </a:solidFill>
                <a:latin typeface="+mj-ea"/>
                <a:ea typeface="+mj-ea"/>
                <a:cs typeface="Arial" pitchFamily="34" charset="0"/>
              </a:rPr>
              <a:t>)</a:t>
            </a:r>
            <a:endParaRPr lang="ko-KR" altLang="en-US" sz="1100" dirty="0">
              <a:ln>
                <a:prstDash val="solid"/>
              </a:ln>
              <a:solidFill>
                <a:prstClr val="white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1290438" y="3866271"/>
            <a:ext cx="279744" cy="280120"/>
          </a:xfrm>
          <a:prstGeom prst="ellipse">
            <a:avLst/>
          </a:prstGeom>
          <a:noFill/>
          <a:ln w="1905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08553"/>
            <a:endParaRPr lang="ko-KR" altLang="ko-KR" sz="1804" dirty="0">
              <a:solidFill>
                <a:prstClr val="white"/>
              </a:solidFill>
            </a:endParaRPr>
          </a:p>
        </p:txBody>
      </p:sp>
      <p:sp>
        <p:nvSpPr>
          <p:cNvPr id="95" name="TextBox 54"/>
          <p:cNvSpPr txBox="1"/>
          <p:nvPr/>
        </p:nvSpPr>
        <p:spPr>
          <a:xfrm>
            <a:off x="6380031" y="2799458"/>
            <a:ext cx="164376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Dynamics 365</a:t>
            </a:r>
          </a:p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확장 기능을 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반영한 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시스템 확장</a:t>
            </a:r>
            <a:endParaRPr kumimoji="0"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96" name="TextBox 54"/>
          <p:cNvSpPr txBox="1"/>
          <p:nvPr/>
        </p:nvSpPr>
        <p:spPr>
          <a:xfrm>
            <a:off x="7954797" y="2728241"/>
            <a:ext cx="1229681" cy="769441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85725" indent="-85725" defTabSz="9518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쉐어포인트</a:t>
            </a: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연계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85725" indent="-85725" defTabSz="9518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아웃룩</a:t>
            </a: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연계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85725" indent="-85725" defTabSz="9518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SNS </a:t>
            </a:r>
            <a:r>
              <a:rPr kumimoji="0"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연계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85725" indent="-85725" defTabSz="9518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챗봇</a:t>
            </a: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 도입</a:t>
            </a:r>
            <a:endParaRPr kumimoji="0" lang="en-US" altLang="ko-KR" sz="1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  <a:p>
            <a:pPr marL="85725" indent="-85725" defTabSz="9518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파워</a:t>
            </a:r>
            <a:r>
              <a:rPr kumimoji="0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BI </a:t>
            </a:r>
            <a:r>
              <a:rPr kumimoji="0" lang="ko-KR" altLang="en-US" sz="1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활용</a:t>
            </a:r>
            <a:endParaRPr kumimoji="0"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97" name="TextBox 52"/>
          <p:cNvSpPr txBox="1"/>
          <p:nvPr/>
        </p:nvSpPr>
        <p:spPr>
          <a:xfrm>
            <a:off x="693915" y="3537935"/>
            <a:ext cx="146574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Phase 1</a:t>
            </a:r>
            <a:endParaRPr kumimoji="0" lang="en-US" altLang="ko-KR" sz="1000" b="1" dirty="0">
              <a:solidFill>
                <a:schemeClr val="accent3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98" name="TextBox 52"/>
          <p:cNvSpPr txBox="1"/>
          <p:nvPr/>
        </p:nvSpPr>
        <p:spPr>
          <a:xfrm>
            <a:off x="3275509" y="3011207"/>
            <a:ext cx="146574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Phase 2</a:t>
            </a:r>
            <a:endParaRPr kumimoji="0" lang="en-US" altLang="ko-KR" sz="1000" b="1" dirty="0">
              <a:solidFill>
                <a:schemeClr val="accent3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  <p:sp>
        <p:nvSpPr>
          <p:cNvPr id="99" name="TextBox 52"/>
          <p:cNvSpPr txBox="1"/>
          <p:nvPr/>
        </p:nvSpPr>
        <p:spPr>
          <a:xfrm>
            <a:off x="6421572" y="2170977"/>
            <a:ext cx="146574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defTabSz="95181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solidFill>
                  <a:schemeClr val="accent3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rPr>
              <a:t>Phase 3</a:t>
            </a:r>
            <a:endParaRPr kumimoji="0" lang="en-US" altLang="ko-KR" sz="1000" b="1" dirty="0">
              <a:solidFill>
                <a:schemeClr val="accent3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2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수행조직 및 업무분장</a:t>
            </a:r>
            <a:endParaRPr lang="ko-KR" altLang="en-US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기술자 조직도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제안사의 개발 조직은 프로젝트 수행 중 기술지원 요청 시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제안사와 유기적으로 협조하여 전문화된 기술지원을 수행합니다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84933" y="3559468"/>
            <a:ext cx="7841158" cy="2357584"/>
          </a:xfrm>
          <a:prstGeom prst="roundRect">
            <a:avLst>
              <a:gd name="adj" fmla="val 3934"/>
            </a:avLst>
          </a:prstGeom>
          <a:solidFill>
            <a:schemeClr val="bg1">
              <a:lumMod val="95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 bwMode="auto">
          <a:xfrm flipV="1">
            <a:off x="2172412" y="3749968"/>
            <a:ext cx="0" cy="44767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7" name="직선 연결선 56"/>
          <p:cNvCxnSpPr/>
          <p:nvPr/>
        </p:nvCxnSpPr>
        <p:spPr bwMode="auto">
          <a:xfrm flipV="1">
            <a:off x="4605561" y="2864142"/>
            <a:ext cx="0" cy="144000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8" name="직선 연결선 57"/>
          <p:cNvCxnSpPr/>
          <p:nvPr/>
        </p:nvCxnSpPr>
        <p:spPr bwMode="auto">
          <a:xfrm flipV="1">
            <a:off x="7038913" y="3749968"/>
            <a:ext cx="0" cy="44767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cxnSp>
        <p:nvCxnSpPr>
          <p:cNvPr id="59" name="직선 연결선 58"/>
          <p:cNvCxnSpPr/>
          <p:nvPr/>
        </p:nvCxnSpPr>
        <p:spPr bwMode="auto">
          <a:xfrm>
            <a:off x="2172412" y="3740443"/>
            <a:ext cx="4866501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60" name="그룹 59"/>
          <p:cNvGrpSpPr/>
          <p:nvPr/>
        </p:nvGrpSpPr>
        <p:grpSpPr>
          <a:xfrm>
            <a:off x="3600624" y="2035468"/>
            <a:ext cx="1924050" cy="819200"/>
            <a:chOff x="4600575" y="1695450"/>
            <a:chExt cx="1924050" cy="819200"/>
          </a:xfrm>
        </p:grpSpPr>
        <p:sp>
          <p:nvSpPr>
            <p:cNvPr id="61" name="직사각형 60"/>
            <p:cNvSpPr/>
            <p:nvPr/>
          </p:nvSpPr>
          <p:spPr>
            <a:xfrm>
              <a:off x="4600575" y="1695450"/>
              <a:ext cx="1924050" cy="409575"/>
            </a:xfrm>
            <a:prstGeom prst="rect">
              <a:avLst/>
            </a:prstGeom>
            <a:solidFill>
              <a:srgbClr val="092F19"/>
            </a:solidFill>
            <a:ln w="12700" cmpd="sng">
              <a:solidFill>
                <a:srgbClr val="092F19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사업총괄책임자</a:t>
              </a:r>
              <a:endPara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600575" y="2105075"/>
              <a:ext cx="1924050" cy="409575"/>
            </a:xfrm>
            <a:prstGeom prst="rect">
              <a:avLst/>
            </a:prstGeom>
            <a:noFill/>
            <a:ln w="12700" cmpd="sng">
              <a:solidFill>
                <a:srgbClr val="092F19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최원제 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PM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210387" y="4181669"/>
            <a:ext cx="1924050" cy="1330000"/>
            <a:chOff x="1376388" y="4538541"/>
            <a:chExt cx="1924050" cy="1330000"/>
          </a:xfrm>
        </p:grpSpPr>
        <p:sp>
          <p:nvSpPr>
            <p:cNvPr id="64" name="직사각형 63"/>
            <p:cNvSpPr/>
            <p:nvPr/>
          </p:nvSpPr>
          <p:spPr>
            <a:xfrm>
              <a:off x="1376388" y="4538541"/>
              <a:ext cx="1924050" cy="4095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Dynamics </a:t>
              </a:r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컨설팅</a:t>
              </a:r>
              <a:endPara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376388" y="4948166"/>
              <a:ext cx="1924050" cy="920375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최문선 컨설턴트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648955" y="4181669"/>
            <a:ext cx="1924050" cy="1335240"/>
            <a:chOff x="4128691" y="4538541"/>
            <a:chExt cx="1924050" cy="1335240"/>
          </a:xfrm>
        </p:grpSpPr>
        <p:sp>
          <p:nvSpPr>
            <p:cNvPr id="67" name="직사각형 66"/>
            <p:cNvSpPr/>
            <p:nvPr/>
          </p:nvSpPr>
          <p:spPr>
            <a:xfrm>
              <a:off x="4128691" y="4538541"/>
              <a:ext cx="1924050" cy="4095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웹 연동 개발</a:t>
              </a:r>
              <a:endPara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128691" y="4948167"/>
              <a:ext cx="1924050" cy="925614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신민창 개발자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6087523" y="4181669"/>
            <a:ext cx="1924050" cy="1330000"/>
            <a:chOff x="6850509" y="4538541"/>
            <a:chExt cx="1924050" cy="1330000"/>
          </a:xfrm>
        </p:grpSpPr>
        <p:sp>
          <p:nvSpPr>
            <p:cNvPr id="70" name="직사각형 69"/>
            <p:cNvSpPr/>
            <p:nvPr/>
          </p:nvSpPr>
          <p:spPr>
            <a:xfrm>
              <a:off x="6850509" y="4538541"/>
              <a:ext cx="1924050" cy="4095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디자인</a:t>
              </a:r>
              <a:r>
                <a:rPr lang="en-US" altLang="ko-KR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1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퍼블리싱</a:t>
              </a:r>
              <a:endPara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850509" y="4948166"/>
              <a:ext cx="1924050" cy="920375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accent3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최소리 디자이너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김동기 </a:t>
              </a:r>
              <a:r>
                <a:rPr lang="ko-KR" altLang="en-US" sz="11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퍼블리셔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72" name="직선 연결선 71"/>
          <p:cNvCxnSpPr/>
          <p:nvPr/>
        </p:nvCxnSpPr>
        <p:spPr bwMode="auto">
          <a:xfrm>
            <a:off x="4608612" y="3016965"/>
            <a:ext cx="17280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33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cxnSp>
      <p:grpSp>
        <p:nvGrpSpPr>
          <p:cNvPr id="73" name="그룹 72"/>
          <p:cNvGrpSpPr/>
          <p:nvPr/>
        </p:nvGrpSpPr>
        <p:grpSpPr>
          <a:xfrm>
            <a:off x="6317754" y="2611210"/>
            <a:ext cx="1924050" cy="819200"/>
            <a:chOff x="4600575" y="1695450"/>
            <a:chExt cx="1924050" cy="819200"/>
          </a:xfrm>
        </p:grpSpPr>
        <p:sp>
          <p:nvSpPr>
            <p:cNvPr id="74" name="직사각형 73"/>
            <p:cNvSpPr/>
            <p:nvPr/>
          </p:nvSpPr>
          <p:spPr>
            <a:xfrm>
              <a:off x="4600575" y="1695450"/>
              <a:ext cx="1924050" cy="409575"/>
            </a:xfrm>
            <a:prstGeom prst="rect">
              <a:avLst/>
            </a:prstGeom>
            <a:solidFill>
              <a:srgbClr val="AC976C"/>
            </a:solidFill>
            <a:ln w="12700" cmpd="sng">
              <a:solidFill>
                <a:srgbClr val="AC976C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품질관리</a:t>
              </a:r>
              <a:endParaRPr lang="ko-KR" altLang="en-US" sz="11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600575" y="2105075"/>
              <a:ext cx="1924050" cy="409575"/>
            </a:xfrm>
            <a:prstGeom prst="rect">
              <a:avLst/>
            </a:prstGeom>
            <a:noFill/>
            <a:ln w="12700" cmpd="sng">
              <a:solidFill>
                <a:srgbClr val="AC976C">
                  <a:alpha val="50000"/>
                </a:srgbClr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latinLnBrk="0"/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박상준 이사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6" name="모서리가 둥근 직사각형 75"/>
          <p:cNvSpPr/>
          <p:nvPr/>
        </p:nvSpPr>
        <p:spPr>
          <a:xfrm>
            <a:off x="3810174" y="5717968"/>
            <a:ext cx="1590675" cy="37053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 cmpd="sng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개발조직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17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투입인력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aphicFrame>
        <p:nvGraphicFramePr>
          <p:cNvPr id="6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95774"/>
              </p:ext>
            </p:extLst>
          </p:nvPr>
        </p:nvGraphicFramePr>
        <p:xfrm>
          <a:off x="360264" y="1548061"/>
          <a:ext cx="8640961" cy="4104455"/>
        </p:xfrm>
        <a:graphic>
          <a:graphicData uri="http://schemas.openxmlformats.org/drawingml/2006/table">
            <a:tbl>
              <a:tblPr/>
              <a:tblGrid>
                <a:gridCol w="1234423"/>
                <a:gridCol w="1234423"/>
                <a:gridCol w="1234423"/>
                <a:gridCol w="1234423"/>
                <a:gridCol w="1234423"/>
                <a:gridCol w="1234423"/>
                <a:gridCol w="1234423"/>
              </a:tblGrid>
              <a:tr h="401010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담당역할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성명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근무경력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등급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직위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담당업무</a:t>
                      </a:r>
                      <a:endParaRPr kumimoji="1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소속</a:t>
                      </a:r>
                      <a:endParaRPr kumimoji="1" lang="en-US" altLang="ko-KR" sz="11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회사</a:t>
                      </a:r>
                      <a:r>
                        <a:rPr kumimoji="1" lang="en-US" altLang="ko-KR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10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연령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투입비율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60487"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최원제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프로젝트 관리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업무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0487"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Consultant</a:t>
                      </a:r>
                      <a:endParaRPr kumimoji="1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최문선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차장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Dynamics </a:t>
                      </a: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컨설턴트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㈜아이유아이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048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Developer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신민창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25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웹연동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개발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㈜아이유아이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048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Publisher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김동기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28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Html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코딩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㈜아이유아이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6048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Designer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최소리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25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초급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UI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1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85336"/>
              </p:ext>
            </p:extLst>
          </p:nvPr>
        </p:nvGraphicFramePr>
        <p:xfrm>
          <a:off x="697491" y="1702081"/>
          <a:ext cx="8064896" cy="810452"/>
        </p:xfrm>
        <a:graphic>
          <a:graphicData uri="http://schemas.openxmlformats.org/drawingml/2006/table">
            <a:tbl>
              <a:tblPr/>
              <a:tblGrid>
                <a:gridCol w="689654"/>
                <a:gridCol w="787017"/>
                <a:gridCol w="393509"/>
                <a:gridCol w="784988"/>
                <a:gridCol w="369168"/>
                <a:gridCol w="1105475"/>
                <a:gridCol w="908720"/>
                <a:gridCol w="862067"/>
                <a:gridCol w="1279918"/>
                <a:gridCol w="884380"/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최원제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세종대학교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MCP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고급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 M/M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833635"/>
              </p:ext>
            </p:extLst>
          </p:nvPr>
        </p:nvGraphicFramePr>
        <p:xfrm>
          <a:off x="683203" y="3108605"/>
          <a:ext cx="8261299" cy="3566160"/>
        </p:xfrm>
        <a:graphic>
          <a:graphicData uri="http://schemas.openxmlformats.org/drawingml/2006/table">
            <a:tbl>
              <a:tblPr/>
              <a:tblGrid>
                <a:gridCol w="2877688"/>
                <a:gridCol w="1396378"/>
                <a:gridCol w="1450999"/>
                <a:gridCol w="1182047"/>
                <a:gridCol w="1354187"/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다인치과병원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외국어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웹사이트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17.08 ~ 17.12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기획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메디서클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고성바이트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어드벤쳐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웹사이트 구축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17.06 ~17.08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기획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강원도 고성군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독립운동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서비스 구축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운영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16.03 ~ 17.05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PM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운영 총괄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국민운동본부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KAIST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생활관 시스템 운영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15.01 ~16.05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 운영 총괄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KAIST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한화그룹 계열사 웹사이트 운영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07.01 ~ 15.01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 운영 총괄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한화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S&amp;C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첨단소재 웹사이트 구축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14.05 ~ 14.06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및 진행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한화첨단소재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북일고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입학원서 시스템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13.08 ~ 13.09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및 진행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북일고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ETF 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웹사이트 구축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13.02 ~ 13.03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및 진행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한화자산운용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드림파마 제품솔루션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11.04 ~ 11.05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기획 및 진행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드림파마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꿈에그린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웹사이트 분석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10.03 ~ 10.03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및 제안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한화건설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비비빅닷컴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운영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05.03 ~ 07.03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웹사이트 운영 총괄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아툰즈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3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482727"/>
              </p:ext>
            </p:extLst>
          </p:nvPr>
        </p:nvGraphicFramePr>
        <p:xfrm>
          <a:off x="697491" y="1702081"/>
          <a:ext cx="8064896" cy="921541"/>
        </p:xfrm>
        <a:graphic>
          <a:graphicData uri="http://schemas.openxmlformats.org/drawingml/2006/table">
            <a:tbl>
              <a:tblPr/>
              <a:tblGrid>
                <a:gridCol w="689654"/>
                <a:gridCol w="787017"/>
                <a:gridCol w="393509"/>
                <a:gridCol w="784988"/>
                <a:gridCol w="369168"/>
                <a:gridCol w="1105475"/>
                <a:gridCol w="908720"/>
                <a:gridCol w="862067"/>
                <a:gridCol w="1279918"/>
                <a:gridCol w="884380"/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최문선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Berklee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College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OCP, MCNPS, MCTS, MBSS, SA, MCTe, MCTEM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Dynamics Consultant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고급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 M/M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741328"/>
              </p:ext>
            </p:extLst>
          </p:nvPr>
        </p:nvGraphicFramePr>
        <p:xfrm>
          <a:off x="683203" y="3108605"/>
          <a:ext cx="8261299" cy="3566160"/>
        </p:xfrm>
        <a:graphic>
          <a:graphicData uri="http://schemas.openxmlformats.org/drawingml/2006/table">
            <a:tbl>
              <a:tblPr/>
              <a:tblGrid>
                <a:gridCol w="2877688"/>
                <a:gridCol w="1396378"/>
                <a:gridCol w="1450999"/>
                <a:gridCol w="1182047"/>
                <a:gridCol w="1354187"/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O2O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기반 독립운동 헬스앱 구축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16.02 ~ 16.10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Senior Consultant</a:t>
                      </a:r>
                      <a:endParaRPr kumimoji="1" lang="ko-KR" altLang="en-US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국민운동본부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SYSMEX Korea CRM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14.05 ~ 14.10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Consultant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SYSMEX Korea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KAIST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국제 협력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유지보수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14.01 ~ 14.05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PM/Consultant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한국과학기술원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KAIST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산학협력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13.10 ~ 14.04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한국과학기술원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NSDI 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포탈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13.02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~ 13.07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국토교통부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전자정부프레임워크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서울시 공공예약 고도화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12.09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~ 13.01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PL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서울시청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전자정부프레임워크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신마케팅</a:t>
                      </a: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CRM I-MAP 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12.03 ~ 12.08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일동제약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전자정부프레임워크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법인 영업 시스템 구축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11.07 ~ 11.10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PL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LIG </a:t>
                      </a:r>
                      <a:r>
                        <a:rPr kumimoji="1" lang="ko-KR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손해보험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전자정부프레임워크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토피아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지점 관리 시스템 구축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11.02 ~ 11.06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토피아어학원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두산전자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VOC </a:t>
                      </a: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10.03 ~ 10.06 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두산전자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오투리조트</a:t>
                      </a:r>
                      <a:r>
                        <a:rPr kumimoji="1" 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IRS </a:t>
                      </a:r>
                      <a:r>
                        <a:rPr kumimoji="1" 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 및 </a:t>
                      </a:r>
                      <a:r>
                        <a:rPr kumimoji="1" 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유지보수</a:t>
                      </a:r>
                      <a:endParaRPr kumimoji="1" 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08.09 ~ 10.02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PL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태백관광공사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22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394148"/>
              </p:ext>
            </p:extLst>
          </p:nvPr>
        </p:nvGraphicFramePr>
        <p:xfrm>
          <a:off x="697491" y="1702081"/>
          <a:ext cx="8064896" cy="810452"/>
        </p:xfrm>
        <a:graphic>
          <a:graphicData uri="http://schemas.openxmlformats.org/drawingml/2006/table">
            <a:tbl>
              <a:tblPr/>
              <a:tblGrid>
                <a:gridCol w="689654"/>
                <a:gridCol w="787017"/>
                <a:gridCol w="393509"/>
                <a:gridCol w="784988"/>
                <a:gridCol w="369168"/>
                <a:gridCol w="1105475"/>
                <a:gridCol w="908720"/>
                <a:gridCol w="862067"/>
                <a:gridCol w="1279918"/>
                <a:gridCol w="884380"/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신민창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아이유아이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호서전문학교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정보처리산업기사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/Customizing</a:t>
                      </a:r>
                      <a:endParaRPr kumimoji="1" lang="ko-KR" altLang="en-US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초급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M/M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74158"/>
              </p:ext>
            </p:extLst>
          </p:nvPr>
        </p:nvGraphicFramePr>
        <p:xfrm>
          <a:off x="683203" y="3108605"/>
          <a:ext cx="8261299" cy="3291840"/>
        </p:xfrm>
        <a:graphic>
          <a:graphicData uri="http://schemas.openxmlformats.org/drawingml/2006/table">
            <a:tbl>
              <a:tblPr/>
              <a:tblGrid>
                <a:gridCol w="2877688"/>
                <a:gridCol w="1396378"/>
                <a:gridCol w="1450999"/>
                <a:gridCol w="1182047"/>
                <a:gridCol w="1354187"/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건국대학교 미래지식교육원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반응형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웹사이트 구축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17.11 ~ 17.12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개발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건국대학교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O2O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기반 독립운동 헬스앱 구축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16.05 ~ 17.06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개발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국민운동본부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KAIST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생활관 시스템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15.11 ~ 16.05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개발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한국과학기술원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Microsoft CRM</a:t>
                      </a: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1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29231"/>
              </p:ext>
            </p:extLst>
          </p:nvPr>
        </p:nvGraphicFramePr>
        <p:xfrm>
          <a:off x="697491" y="1702081"/>
          <a:ext cx="8064896" cy="810452"/>
        </p:xfrm>
        <a:graphic>
          <a:graphicData uri="http://schemas.openxmlformats.org/drawingml/2006/table">
            <a:tbl>
              <a:tblPr/>
              <a:tblGrid>
                <a:gridCol w="689654"/>
                <a:gridCol w="787017"/>
                <a:gridCol w="393509"/>
                <a:gridCol w="784988"/>
                <a:gridCol w="369168"/>
                <a:gridCol w="1105475"/>
                <a:gridCol w="908720"/>
                <a:gridCol w="862067"/>
                <a:gridCol w="1279918"/>
                <a:gridCol w="884380"/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김동기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아이유아이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인천대학교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정보처리기사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Publisher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중급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M/M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794466"/>
              </p:ext>
            </p:extLst>
          </p:nvPr>
        </p:nvGraphicFramePr>
        <p:xfrm>
          <a:off x="683203" y="3108605"/>
          <a:ext cx="8261299" cy="3291840"/>
        </p:xfrm>
        <a:graphic>
          <a:graphicData uri="http://schemas.openxmlformats.org/drawingml/2006/table">
            <a:tbl>
              <a:tblPr/>
              <a:tblGrid>
                <a:gridCol w="2877688"/>
                <a:gridCol w="1396378"/>
                <a:gridCol w="1450999"/>
                <a:gridCol w="1182047"/>
                <a:gridCol w="1354187"/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Kaist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생활관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랜딩페이지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작업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17.08 ~ 17.12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한국과학기술원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Kaist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산학협력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구축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17.05 ~ 17.08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한국과학기술원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K-school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리뉴얼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17.02 ~ 17.05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한국과학기술원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메디서클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사이트 구축 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유지보수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16.12 ~ 17.02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메디서클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Vcoop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사이트 구축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16.10 ~ 16.12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Vcoop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Gallerychoi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사이트 구축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16.04 ~ 16.08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Gallerychoi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수원오늘입시학원 사이트 구축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15.09 ~ 16.03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수원오늘입시학원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MOMEZON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사이트 구축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15.03 ~ 15.08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퍼블리싱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MOMEZON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광명창조의아침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사이트 구축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14.07 ~ 14.12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퍼블리싱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광명창조의아침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Pursarlube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사이트 구축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13.08 ~ 14.04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퍼블리싱</a:t>
                      </a: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Pursarlube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94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투입인력 및 이력사항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상세 프로필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grpSp>
        <p:nvGrpSpPr>
          <p:cNvPr id="5" name="그룹 44"/>
          <p:cNvGrpSpPr/>
          <p:nvPr/>
        </p:nvGrpSpPr>
        <p:grpSpPr>
          <a:xfrm>
            <a:off x="600879" y="2840047"/>
            <a:ext cx="667192" cy="153888"/>
            <a:chOff x="2011587" y="3474232"/>
            <a:chExt cx="667192" cy="153888"/>
          </a:xfrm>
        </p:grpSpPr>
        <p:sp>
          <p:nvSpPr>
            <p:cNvPr id="6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경력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" name="그룹 44"/>
          <p:cNvGrpSpPr/>
          <p:nvPr/>
        </p:nvGrpSpPr>
        <p:grpSpPr>
          <a:xfrm>
            <a:off x="600879" y="1401481"/>
            <a:ext cx="667192" cy="153888"/>
            <a:chOff x="2011587" y="3474232"/>
            <a:chExt cx="667192" cy="153888"/>
          </a:xfrm>
        </p:grpSpPr>
        <p:sp>
          <p:nvSpPr>
            <p:cNvPr id="12" name="Text Box 517"/>
            <p:cNvSpPr txBox="1">
              <a:spLocks noChangeArrowheads="1"/>
            </p:cNvSpPr>
            <p:nvPr/>
          </p:nvSpPr>
          <p:spPr bwMode="auto">
            <a:xfrm>
              <a:off x="2162612" y="3474232"/>
              <a:ext cx="516167" cy="15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BEBF9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85AED7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lang="ko-KR" altLang="en-US" sz="1000" b="1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사항</a:t>
              </a: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3" name="그룹 255"/>
            <p:cNvGrpSpPr/>
            <p:nvPr/>
          </p:nvGrpSpPr>
          <p:grpSpPr>
            <a:xfrm>
              <a:off x="2011587" y="3517231"/>
              <a:ext cx="95820" cy="95820"/>
              <a:chOff x="2013968" y="3512791"/>
              <a:chExt cx="95820" cy="9582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013968" y="351279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2061628" y="3512791"/>
                <a:ext cx="48160" cy="48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061628" y="3560451"/>
                <a:ext cx="48160" cy="48160"/>
              </a:xfrm>
              <a:prstGeom prst="rect">
                <a:avLst/>
              </a:prstGeom>
              <a:solidFill>
                <a:srgbClr val="7CA22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208800" tIns="0" rIns="0" bIns="21600" rtlCol="0" anchor="ctr"/>
              <a:lstStyle/>
              <a:p>
                <a:pPr algn="l"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sz="1200" b="1" kern="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7" name="Group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4538"/>
              </p:ext>
            </p:extLst>
          </p:nvPr>
        </p:nvGraphicFramePr>
        <p:xfrm>
          <a:off x="697491" y="1702081"/>
          <a:ext cx="8064896" cy="810452"/>
        </p:xfrm>
        <a:graphic>
          <a:graphicData uri="http://schemas.openxmlformats.org/drawingml/2006/table">
            <a:tbl>
              <a:tblPr/>
              <a:tblGrid>
                <a:gridCol w="689654"/>
                <a:gridCol w="787017"/>
                <a:gridCol w="393509"/>
                <a:gridCol w="784988"/>
                <a:gridCol w="369168"/>
                <a:gridCol w="1105475"/>
                <a:gridCol w="908720"/>
                <a:gridCol w="862067"/>
                <a:gridCol w="1279918"/>
                <a:gridCol w="884380"/>
              </a:tblGrid>
              <a:tr h="2531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성명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최소리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소속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아이유아이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직책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사원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연령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26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세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467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학력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한서대학교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    격     증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년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26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본 사업참여 임무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Designer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기술등급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초급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목표투입공수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7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 M/M</a:t>
                      </a:r>
                      <a:endParaRPr kumimoji="1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Group 4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74471"/>
              </p:ext>
            </p:extLst>
          </p:nvPr>
        </p:nvGraphicFramePr>
        <p:xfrm>
          <a:off x="683203" y="3108605"/>
          <a:ext cx="8261299" cy="3474720"/>
        </p:xfrm>
        <a:graphic>
          <a:graphicData uri="http://schemas.openxmlformats.org/drawingml/2006/table">
            <a:tbl>
              <a:tblPr/>
              <a:tblGrid>
                <a:gridCol w="2877688"/>
                <a:gridCol w="1396378"/>
                <a:gridCol w="1450999"/>
                <a:gridCol w="1182047"/>
                <a:gridCol w="1354187"/>
              </a:tblGrid>
              <a:tr h="13299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경  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력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599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  업  명</a:t>
                      </a:r>
                    </a:p>
                  </a:txBody>
                  <a:tcPr marL="34286" marR="34286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참 여 기 간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년월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담당업무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발  주  처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비 고</a:t>
                      </a:r>
                    </a:p>
                  </a:txBody>
                  <a:tcPr marL="34286" marR="34286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 미래지식교육원 웹사이트 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17.12 ~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진행중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 미래지식교육원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모바일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17.12 ~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진행중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건국대학교 생활관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튜터링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사이트 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17.12 ~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진행중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5675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건국대학교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예가건축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웹사이트 디자인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17.04~17.04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예가건축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한국플랜트 회사 웹사이트 디자인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17.05~17.05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한국플랜트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총신대 기독교대학원 웹사이트 디자인 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17.06~17.06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총신대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랜데스크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웹디자인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및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이벤트페이지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제작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17.06~17.07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㈜오름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호스팅글로벌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웹사이트 디자인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17.07~17.08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호스팅글로벌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SNS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각종 </a:t>
                      </a:r>
                      <a:r>
                        <a:rPr kumimoji="1" lang="ko-KR" altLang="en-US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컨텐츠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디자인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카드뉴스 </a:t>
                      </a:r>
                      <a:r>
                        <a:rPr kumimoji="1" lang="en-US" altLang="ko-KR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이벤트페이지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16.03~17.01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디자인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YD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온라인</a:t>
                      </a:r>
                      <a:endParaRPr kumimoji="1" 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9499"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kumimoji="1" lang="ko-KR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2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2109" y="3404248"/>
            <a:ext cx="1859805" cy="1440394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 운영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하자 보수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훈련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57163" algn="l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22B6E"/>
              </a:buClr>
              <a:buSzPct val="100000"/>
            </a:pP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800" b="1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이전 계획</a:t>
            </a:r>
            <a:endParaRPr lang="en-US" altLang="ko-KR" sz="1800" b="1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시험 운영 계획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3204" y="1116013"/>
            <a:ext cx="8468232" cy="271512"/>
          </a:xfrm>
        </p:spPr>
        <p:txBody>
          <a:bodyPr/>
          <a:lstStyle/>
          <a:p>
            <a:r>
              <a:rPr lang="ko-KR" altLang="en-US" dirty="0"/>
              <a:t>시험방법은 업체 자체시험인 단위</a:t>
            </a:r>
            <a:r>
              <a:rPr lang="en-US" altLang="ko-KR" dirty="0"/>
              <a:t>, </a:t>
            </a:r>
            <a:r>
              <a:rPr lang="ko-KR" altLang="en-US"/>
              <a:t>통합</a:t>
            </a:r>
            <a:r>
              <a:rPr lang="en-US" altLang="ko-KR" dirty="0"/>
              <a:t>, </a:t>
            </a:r>
            <a:r>
              <a:rPr lang="ko-KR" altLang="en-US"/>
              <a:t>시스템 시험</a:t>
            </a:r>
            <a:r>
              <a:rPr lang="en-US" altLang="ko-KR" dirty="0"/>
              <a:t>, </a:t>
            </a:r>
            <a:r>
              <a:rPr lang="ko-KR" altLang="en-US"/>
              <a:t>시험운영의 중점사항은 아래와 같습니다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Group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12209"/>
              </p:ext>
            </p:extLst>
          </p:nvPr>
        </p:nvGraphicFramePr>
        <p:xfrm>
          <a:off x="4766302" y="1708766"/>
          <a:ext cx="4204800" cy="4013034"/>
        </p:xfrm>
        <a:graphic>
          <a:graphicData uri="http://schemas.openxmlformats.org/drawingml/2006/table">
            <a:tbl>
              <a:tblPr/>
              <a:tblGrid>
                <a:gridCol w="360040"/>
                <a:gridCol w="504056"/>
                <a:gridCol w="3340704"/>
              </a:tblGrid>
              <a:tr h="350502">
                <a:tc gridSpan="2"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시험 종류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중점 사항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56713">
                <a:tc rowSpan="3"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</a:t>
                      </a: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체</a:t>
                      </a: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</a:t>
                      </a: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시험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-1397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나눔고딕" pitchFamily="50" charset="-127"/>
                        <a:buChar char="◆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단위 클래스 및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S/W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구성요소의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시험계획에 정의된 클래스 및 오퍼레이션들에 대한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설계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구현 단계의 제시된 일정 수행 점검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S/W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개발계획서에 제시된 시험단계 일정 구체화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케이스별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시험사례 구체화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936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통합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시험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-1397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나눔고딕" pitchFamily="50" charset="-127"/>
                        <a:buChar char="◆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단위 소프트웨어와 소프트웨어 구성요소 통합결과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각 통합체가 소프트웨어 요구사항 만족여부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케이스별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시험사례 구체화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컴포넌트시험을 통과한 단위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S/W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및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데이타베이스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구성요소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보안성시험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: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체계통합 로그인 관리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외부로부터의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비정상적인 침입탐지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비밀자료관리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로그기능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사용자관리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등 전산보안 관련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제반사항을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94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시험</a:t>
                      </a:r>
                    </a:p>
                    <a:p>
                      <a:pPr marL="0" marR="0" lvl="0" indent="0" algn="ctr" defTabSz="962025" rtl="0" eaLnBrk="1" fontAlgn="ctr" latinLnBrk="0" hangingPunct="1">
                        <a:lnSpc>
                          <a:spcPct val="12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Tx/>
                        <a:buFont typeface="Wingdings" pitchFamily="2" charset="2"/>
                        <a:buNone/>
                        <a:tabLst>
                          <a:tab pos="2400300" algn="l"/>
                        </a:tabLst>
                      </a:pPr>
                      <a:endParaRPr lang="ko-KR" altLang="en-US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-1397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나눔고딕" pitchFamily="50" charset="-127"/>
                        <a:buChar char="◆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통합된 시스템이 시스템 요구사항을 만족하고 완전한 기능 발휘여부 시험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상호운용성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시험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: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형상항목간 인터페이스 보증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내부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</a:t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외부체계와의 특정기능 및 연동방법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연동수준 및 연동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상태를 평가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성능 시험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: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데이터 처리 및 조회 속도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</a:t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어플리케이션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(SQL)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튜닝 정도</a:t>
                      </a:r>
                      <a:r>
                        <a:rPr kumimoji="1" lang="ko-KR" altLang="en-US" sz="900" kern="1200" baseline="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검증</a:t>
                      </a:r>
                    </a:p>
                    <a:p>
                      <a:pPr marL="269875" marR="0" lvl="1" indent="-50800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300"/>
                        </a:spcAft>
                        <a:buClr>
                          <a:prstClr val="white">
                            <a:lumMod val="65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>
                          <a:tab pos="2400300" algn="l"/>
                        </a:tabLst>
                        <a:defRPr/>
                      </a:pP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신뢰성 시험 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: 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오류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데이터입력시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반응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백업 및 복구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데이터</a:t>
                      </a:r>
                      <a: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/>
                      </a:r>
                      <a:br>
                        <a:rPr kumimoji="1" lang="en-US" altLang="ko-KR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</a:b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1" lang="ko-KR" altLang="en-US" sz="900" kern="1200" dirty="0" err="1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무결성처리</a:t>
                      </a:r>
                      <a:r>
                        <a:rPr kumimoji="1" lang="ko-KR" altLang="en-US" sz="900" kern="1200" dirty="0" smtClean="0">
                          <a:solidFill>
                            <a:srgbClr val="404040"/>
                          </a:solidFill>
                          <a:latin typeface="나눔고딕" pitchFamily="50" charset="-127"/>
                          <a:ea typeface="나눔고딕" pitchFamily="50" charset="-127"/>
                          <a:cs typeface="Arial" pitchFamily="34" charset="0"/>
                        </a:rPr>
                        <a:t> 등 비정상적인 상태에서의 시스템 시험 </a:t>
                      </a:r>
                    </a:p>
                  </a:txBody>
                  <a:tcPr marL="56479" marR="56479" marT="37652" marB="3765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8" name="그룹 27"/>
          <p:cNvGrpSpPr/>
          <p:nvPr/>
        </p:nvGrpSpPr>
        <p:grpSpPr>
          <a:xfrm>
            <a:off x="648296" y="1728465"/>
            <a:ext cx="3759088" cy="4068068"/>
            <a:chOff x="259920" y="1927800"/>
            <a:chExt cx="4393610" cy="4068068"/>
          </a:xfrm>
        </p:grpSpPr>
        <p:sp>
          <p:nvSpPr>
            <p:cNvPr id="5" name="AutoShape 43" descr="2"/>
            <p:cNvSpPr>
              <a:spLocks noChangeArrowheads="1"/>
            </p:cNvSpPr>
            <p:nvPr/>
          </p:nvSpPr>
          <p:spPr bwMode="auto">
            <a:xfrm>
              <a:off x="259920" y="1927800"/>
              <a:ext cx="1598613" cy="347663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시험 계획 수립</a:t>
              </a:r>
            </a:p>
          </p:txBody>
        </p:sp>
        <p:sp>
          <p:nvSpPr>
            <p:cNvPr id="6" name="AutoShape 44" descr="2"/>
            <p:cNvSpPr>
              <a:spLocks noChangeArrowheads="1"/>
            </p:cNvSpPr>
            <p:nvPr/>
          </p:nvSpPr>
          <p:spPr bwMode="auto">
            <a:xfrm>
              <a:off x="259920" y="2611876"/>
              <a:ext cx="1598613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시험 평가 준비</a:t>
              </a:r>
            </a:p>
          </p:txBody>
        </p:sp>
        <p:sp>
          <p:nvSpPr>
            <p:cNvPr id="7" name="AutoShape 45" descr="2"/>
            <p:cNvSpPr>
              <a:spLocks noChangeArrowheads="1"/>
            </p:cNvSpPr>
            <p:nvPr/>
          </p:nvSpPr>
          <p:spPr bwMode="auto">
            <a:xfrm>
              <a:off x="259920" y="3295952"/>
              <a:ext cx="1598613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시험 실시</a:t>
              </a:r>
            </a:p>
          </p:txBody>
        </p:sp>
        <p:sp>
          <p:nvSpPr>
            <p:cNvPr id="8" name="AutoShape 46" descr="2"/>
            <p:cNvSpPr>
              <a:spLocks noChangeArrowheads="1"/>
            </p:cNvSpPr>
            <p:nvPr/>
          </p:nvSpPr>
          <p:spPr bwMode="auto">
            <a:xfrm>
              <a:off x="259920" y="3992443"/>
              <a:ext cx="1598613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시험 평가 </a:t>
              </a:r>
              <a:r>
                <a:rPr kumimoji="0" lang="ko-KR" altLang="en-US" sz="1100" dirty="0" smtClean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결과보고</a:t>
              </a:r>
              <a:endParaRPr kumimoji="0" lang="ko-KR" altLang="en-US" sz="1100" dirty="0">
                <a:ln>
                  <a:prstDash val="solid"/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auto">
            <a:xfrm>
              <a:off x="263095" y="4775081"/>
              <a:ext cx="1595438" cy="4349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결과분석</a:t>
              </a:r>
            </a:p>
          </p:txBody>
        </p:sp>
        <p:sp>
          <p:nvSpPr>
            <p:cNvPr id="10" name="AutoShape 48" descr="2"/>
            <p:cNvSpPr>
              <a:spLocks noChangeArrowheads="1"/>
            </p:cNvSpPr>
            <p:nvPr/>
          </p:nvSpPr>
          <p:spPr bwMode="auto">
            <a:xfrm>
              <a:off x="263095" y="5646618"/>
              <a:ext cx="1598613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 err="1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사업관리단</a:t>
              </a:r>
              <a:r>
                <a:rPr kumimoji="0" lang="ko-KR" altLang="en-US" sz="1100" dirty="0">
                  <a:ln>
                    <a:prstDash val="solid"/>
                  </a:ln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승인</a:t>
              </a:r>
            </a:p>
          </p:txBody>
        </p:sp>
        <p:cxnSp>
          <p:nvCxnSpPr>
            <p:cNvPr id="11" name="AutoShape 49"/>
            <p:cNvCxnSpPr>
              <a:cxnSpLocks noChangeShapeType="1"/>
              <a:stCxn id="5" idx="2"/>
              <a:endCxn id="6" idx="0"/>
            </p:cNvCxnSpPr>
            <p:nvPr/>
          </p:nvCxnSpPr>
          <p:spPr bwMode="auto">
            <a:xfrm>
              <a:off x="1059227" y="2275463"/>
              <a:ext cx="0" cy="336413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12" name="AutoShape 50"/>
            <p:cNvCxnSpPr>
              <a:cxnSpLocks noChangeShapeType="1"/>
              <a:stCxn id="6" idx="2"/>
              <a:endCxn id="7" idx="0"/>
            </p:cNvCxnSpPr>
            <p:nvPr/>
          </p:nvCxnSpPr>
          <p:spPr bwMode="auto">
            <a:xfrm>
              <a:off x="1059227" y="2961126"/>
              <a:ext cx="0" cy="334826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13" name="AutoShape 51"/>
            <p:cNvCxnSpPr>
              <a:cxnSpLocks noChangeShapeType="1"/>
              <a:stCxn id="7" idx="2"/>
              <a:endCxn id="8" idx="0"/>
            </p:cNvCxnSpPr>
            <p:nvPr/>
          </p:nvCxnSpPr>
          <p:spPr bwMode="auto">
            <a:xfrm>
              <a:off x="1059227" y="3645202"/>
              <a:ext cx="0" cy="347241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14" name="AutoShape 52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>
              <a:off x="1060020" y="4341693"/>
              <a:ext cx="1588" cy="433388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15" name="AutoShape 53"/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>
              <a:off x="1061608" y="5210056"/>
              <a:ext cx="1587" cy="436562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sp>
          <p:nvSpPr>
            <p:cNvPr id="16" name="AutoShape 54"/>
            <p:cNvSpPr>
              <a:spLocks noChangeArrowheads="1"/>
            </p:cNvSpPr>
            <p:nvPr/>
          </p:nvSpPr>
          <p:spPr bwMode="auto">
            <a:xfrm>
              <a:off x="3058093" y="4772116"/>
              <a:ext cx="1595437" cy="434975"/>
            </a:xfrm>
            <a:prstGeom prst="flowChartDecision">
              <a:avLst/>
            </a:prstGeom>
            <a:solidFill>
              <a:schemeClr val="accent3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5637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5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결함수준 판단</a:t>
              </a:r>
            </a:p>
          </p:txBody>
        </p:sp>
        <p:sp>
          <p:nvSpPr>
            <p:cNvPr id="17" name="AutoShape 55" descr="2"/>
            <p:cNvSpPr>
              <a:spLocks noChangeArrowheads="1"/>
            </p:cNvSpPr>
            <p:nvPr/>
          </p:nvSpPr>
          <p:spPr bwMode="auto">
            <a:xfrm>
              <a:off x="2160644" y="2611876"/>
              <a:ext cx="1597025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재평가 계획</a:t>
              </a:r>
            </a:p>
          </p:txBody>
        </p:sp>
        <p:sp>
          <p:nvSpPr>
            <p:cNvPr id="18" name="AutoShape 56" descr="2"/>
            <p:cNvSpPr>
              <a:spLocks noChangeArrowheads="1"/>
            </p:cNvSpPr>
            <p:nvPr/>
          </p:nvSpPr>
          <p:spPr bwMode="auto">
            <a:xfrm>
              <a:off x="2160644" y="3295952"/>
              <a:ext cx="1597025" cy="34925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795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dirty="0">
                  <a:ln>
                    <a:prstDash val="solid"/>
                  </a:ln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수정</a:t>
              </a:r>
            </a:p>
          </p:txBody>
        </p:sp>
        <p:cxnSp>
          <p:nvCxnSpPr>
            <p:cNvPr id="19" name="AutoShape 57"/>
            <p:cNvCxnSpPr>
              <a:cxnSpLocks noChangeShapeType="1"/>
              <a:stCxn id="9" idx="3"/>
            </p:cNvCxnSpPr>
            <p:nvPr/>
          </p:nvCxnSpPr>
          <p:spPr bwMode="auto">
            <a:xfrm>
              <a:off x="1858533" y="4992569"/>
              <a:ext cx="1200730" cy="0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sp>
          <p:nvSpPr>
            <p:cNvPr id="20" name="Rectangle 58"/>
            <p:cNvSpPr>
              <a:spLocks noChangeArrowheads="1"/>
            </p:cNvSpPr>
            <p:nvPr/>
          </p:nvSpPr>
          <p:spPr bwMode="auto">
            <a:xfrm>
              <a:off x="1976008" y="4775081"/>
              <a:ext cx="7918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55675" fontAlgn="ctr" latinLnBrk="0"/>
              <a:r>
                <a:rPr lang="ko-KR" altLang="en-US" sz="10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평가 기준 미달</a:t>
              </a:r>
            </a:p>
          </p:txBody>
        </p:sp>
        <p:sp>
          <p:nvSpPr>
            <p:cNvPr id="21" name="Rectangle 59"/>
            <p:cNvSpPr>
              <a:spLocks noChangeArrowheads="1"/>
            </p:cNvSpPr>
            <p:nvPr/>
          </p:nvSpPr>
          <p:spPr bwMode="auto">
            <a:xfrm>
              <a:off x="1131458" y="5313243"/>
              <a:ext cx="7918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55675" fontAlgn="ctr" latinLnBrk="0"/>
              <a:r>
                <a:rPr lang="ko-KR" altLang="en-US" sz="10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평가 기준 충족</a:t>
              </a:r>
            </a:p>
          </p:txBody>
        </p:sp>
        <p:cxnSp>
          <p:nvCxnSpPr>
            <p:cNvPr id="22" name="AutoShape 60"/>
            <p:cNvCxnSpPr>
              <a:cxnSpLocks noChangeShapeType="1"/>
              <a:stCxn id="16" idx="0"/>
              <a:endCxn id="18" idx="3"/>
            </p:cNvCxnSpPr>
            <p:nvPr/>
          </p:nvCxnSpPr>
          <p:spPr bwMode="auto">
            <a:xfrm rot="16200000" flipV="1">
              <a:off x="3155972" y="4072275"/>
              <a:ext cx="1301539" cy="98143"/>
            </a:xfrm>
            <a:prstGeom prst="bentConnector2">
              <a:avLst/>
            </a:prstGeom>
            <a:noFill/>
            <a:ln w="6350">
              <a:solidFill>
                <a:srgbClr val="777777"/>
              </a:solidFill>
              <a:miter lim="800000"/>
              <a:headEnd/>
              <a:tailEnd type="triangle" w="sm" len="med"/>
            </a:ln>
          </p:spPr>
        </p:cxnSp>
        <p:cxnSp>
          <p:nvCxnSpPr>
            <p:cNvPr id="23" name="AutoShape 61"/>
            <p:cNvCxnSpPr>
              <a:cxnSpLocks noChangeShapeType="1"/>
              <a:stCxn id="16" idx="3"/>
              <a:endCxn id="17" idx="3"/>
            </p:cNvCxnSpPr>
            <p:nvPr/>
          </p:nvCxnSpPr>
          <p:spPr bwMode="auto">
            <a:xfrm flipH="1" flipV="1">
              <a:off x="3757669" y="2786501"/>
              <a:ext cx="895861" cy="2203103"/>
            </a:xfrm>
            <a:prstGeom prst="bentConnector3">
              <a:avLst>
                <a:gd name="adj1" fmla="val -3645"/>
              </a:avLst>
            </a:prstGeom>
            <a:noFill/>
            <a:ln w="6350">
              <a:solidFill>
                <a:srgbClr val="777777"/>
              </a:solidFill>
              <a:miter lim="800000"/>
              <a:headEnd/>
              <a:tailEnd type="triangle" w="sm" len="med"/>
            </a:ln>
          </p:spPr>
        </p:cxnSp>
        <p:sp>
          <p:nvSpPr>
            <p:cNvPr id="24" name="Rectangle 62"/>
            <p:cNvSpPr>
              <a:spLocks noChangeArrowheads="1"/>
            </p:cNvSpPr>
            <p:nvPr/>
          </p:nvSpPr>
          <p:spPr bwMode="auto">
            <a:xfrm>
              <a:off x="3304039" y="4080231"/>
              <a:ext cx="51616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55675" fontAlgn="ctr" latinLnBrk="0"/>
              <a:r>
                <a:rPr lang="ko-KR" altLang="en-US" sz="10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단순 결함</a:t>
              </a:r>
            </a:p>
          </p:txBody>
        </p:sp>
        <p:sp>
          <p:nvSpPr>
            <p:cNvPr id="25" name="Rectangle 63"/>
            <p:cNvSpPr>
              <a:spLocks noChangeArrowheads="1"/>
            </p:cNvSpPr>
            <p:nvPr/>
          </p:nvSpPr>
          <p:spPr bwMode="auto">
            <a:xfrm>
              <a:off x="4124220" y="4036316"/>
              <a:ext cx="51616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defTabSz="955675" fontAlgn="ctr" latinLnBrk="0"/>
              <a:r>
                <a:rPr lang="ko-KR" altLang="en-US" sz="1000" dirty="0">
                  <a:solidFill>
                    <a:srgbClr val="33333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 결함</a:t>
              </a:r>
            </a:p>
          </p:txBody>
        </p:sp>
        <p:cxnSp>
          <p:nvCxnSpPr>
            <p:cNvPr id="26" name="AutoShape 64"/>
            <p:cNvCxnSpPr>
              <a:cxnSpLocks noChangeShapeType="1"/>
              <a:stCxn id="17" idx="1"/>
              <a:endCxn id="6" idx="3"/>
            </p:cNvCxnSpPr>
            <p:nvPr/>
          </p:nvCxnSpPr>
          <p:spPr bwMode="auto">
            <a:xfrm flipH="1">
              <a:off x="1858533" y="2786501"/>
              <a:ext cx="302111" cy="0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  <p:cxnSp>
          <p:nvCxnSpPr>
            <p:cNvPr id="27" name="AutoShape 65"/>
            <p:cNvCxnSpPr>
              <a:cxnSpLocks noChangeShapeType="1"/>
              <a:stCxn id="18" idx="1"/>
              <a:endCxn id="7" idx="3"/>
            </p:cNvCxnSpPr>
            <p:nvPr/>
          </p:nvCxnSpPr>
          <p:spPr bwMode="auto">
            <a:xfrm flipH="1">
              <a:off x="1858533" y="3470577"/>
              <a:ext cx="302111" cy="0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749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하자 보수 계획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하자보수 및 운영 지원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defTabSz="914400" fontAlgn="base" latinLnBrk="0">
              <a:lnSpc>
                <a:spcPct val="120000"/>
              </a:lnSpc>
              <a:spcAft>
                <a:spcPct val="0"/>
              </a:spcAft>
              <a:defRPr/>
            </a:pPr>
            <a:r>
              <a:rPr kumimoji="1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시스템의 안정화 및 문제발생의 요소를 사전에 차단하고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근본적인 문제를 해결하는 것을 목표로 합니다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 defTabSz="914400" fontAlgn="base" latinLnBrk="0">
              <a:lnSpc>
                <a:spcPct val="120000"/>
              </a:lnSpc>
              <a:spcAft>
                <a:spcPct val="0"/>
              </a:spcAft>
              <a:defRPr/>
            </a:pP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 발생 시 신속한 복구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지속적인 기술지원 및 운영자 교육을 통해 자체 운영할 수 있도록 지원합니다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584458" y="5355981"/>
            <a:ext cx="7956884" cy="1315796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1921693" y="2035468"/>
            <a:ext cx="5366702" cy="518944"/>
          </a:xfrm>
          <a:prstGeom prst="roundRect">
            <a:avLst>
              <a:gd name="adj" fmla="val 21374"/>
            </a:avLst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01908" fontAlgn="auto">
              <a:spcBef>
                <a:spcPts val="300"/>
              </a:spcBef>
              <a:spcAft>
                <a:spcPts val="0"/>
              </a:spcAft>
              <a:defRPr/>
            </a:pPr>
            <a:r>
              <a:rPr kumimoji="0"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조기 안정화 및 자체 운영 지원</a:t>
            </a:r>
            <a:endParaRPr kumimoji="0" lang="ko-KR" altLang="en-US" sz="1600" b="1" dirty="0">
              <a:solidFill>
                <a:schemeClr val="accent3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6948238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최단시간 조치를 원칙으로 하며 원인 및 해결방안을 기록 관리합니다</a:t>
            </a:r>
            <a:r>
              <a:rPr kumimoji="0" lang="en-US" altLang="ko-KR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양쪽 모서리가 둥근 사각형 32"/>
          <p:cNvSpPr/>
          <p:nvPr/>
        </p:nvSpPr>
        <p:spPr bwMode="auto">
          <a:xfrm>
            <a:off x="6948238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장애조치</a:t>
            </a:r>
            <a:endParaRPr kumimoji="0" lang="en-US" altLang="ko-KR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Rectangle 13"/>
          <p:cNvSpPr>
            <a:spLocks noChangeArrowheads="1"/>
          </p:cNvSpPr>
          <p:nvPr/>
        </p:nvSpPr>
        <p:spPr bwMode="auto">
          <a:xfrm>
            <a:off x="5388625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장애 유형별 분석을 통해</a:t>
            </a:r>
            <a:endParaRPr kumimoji="0" lang="en-US" altLang="ko-KR" sz="105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장애 발생 소지를 사전에 </a:t>
            </a:r>
            <a:endParaRPr kumimoji="0" lang="en-US" altLang="ko-KR" sz="105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점검하고 조치합니다</a:t>
            </a:r>
            <a:r>
              <a:rPr kumimoji="0" lang="en-US" altLang="ko-KR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양쪽 모서리가 둥근 사각형 34"/>
          <p:cNvSpPr/>
          <p:nvPr/>
        </p:nvSpPr>
        <p:spPr bwMode="auto">
          <a:xfrm>
            <a:off x="5388625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장애예방</a:t>
            </a:r>
            <a:endParaRPr kumimoji="0" lang="en-US" altLang="ko-KR" sz="11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auto">
          <a:xfrm>
            <a:off x="3870330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운영자와 비상연락체계 구성하여 일관된 지원 및 신속한 장애처리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양쪽 모서리가 둥근 사각형 36"/>
          <p:cNvSpPr/>
          <p:nvPr/>
        </p:nvSpPr>
        <p:spPr bwMode="auto">
          <a:xfrm>
            <a:off x="3870330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Help Desk</a:t>
            </a:r>
            <a:endParaRPr kumimoji="0" lang="en-US" altLang="ko-KR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2352035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유상 유지보수는 고객과 협의하여 계약 조건에 따라 진행합니다</a:t>
            </a:r>
            <a:r>
              <a:rPr kumimoji="0" lang="en-US" altLang="ko-KR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양쪽 모서리가 둥근 사각형 38"/>
          <p:cNvSpPr/>
          <p:nvPr/>
        </p:nvSpPr>
        <p:spPr bwMode="auto">
          <a:xfrm>
            <a:off x="2352035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</a:t>
            </a:r>
            <a:endParaRPr kumimoji="0" lang="en-US" altLang="ko-KR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Rectangle 13"/>
          <p:cNvSpPr>
            <a:spLocks noChangeArrowheads="1"/>
          </p:cNvSpPr>
          <p:nvPr/>
        </p:nvSpPr>
        <p:spPr bwMode="auto">
          <a:xfrm>
            <a:off x="833740" y="5256336"/>
            <a:ext cx="1464425" cy="984250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사업종료 후 </a:t>
            </a:r>
            <a:r>
              <a:rPr kumimoji="0" lang="en-US" altLang="ko-KR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개월간</a:t>
            </a:r>
            <a:endParaRPr kumimoji="0" lang="en-US" altLang="ko-KR" sz="105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defTabSz="95637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하자에 대해서 무상지원</a:t>
            </a:r>
            <a:endParaRPr kumimoji="0" lang="ko-KR" altLang="ko-KR" sz="1050" spc="-1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양쪽 모서리가 둥근 사각형 40"/>
          <p:cNvSpPr/>
          <p:nvPr/>
        </p:nvSpPr>
        <p:spPr bwMode="auto">
          <a:xfrm>
            <a:off x="833740" y="5005511"/>
            <a:ext cx="1464425" cy="252413"/>
          </a:xfrm>
          <a:prstGeom prst="round2SameRect">
            <a:avLst>
              <a:gd name="adj1" fmla="val 27407"/>
              <a:gd name="adj2" fmla="val 0"/>
            </a:avLst>
          </a:prstGeom>
          <a:solidFill>
            <a:srgbClr val="7CA228"/>
          </a:solidFill>
          <a:ln w="12700">
            <a:solidFill>
              <a:srgbClr val="7CA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defTabSz="956371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하자보수</a:t>
            </a:r>
            <a:endParaRPr kumimoji="0" lang="en-US" altLang="ko-KR" sz="1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2" name="그림 41" descr="picons-basic3 copy.png"/>
          <p:cNvPicPr>
            <a:picLocks noChangeAspect="1"/>
          </p:cNvPicPr>
          <p:nvPr/>
        </p:nvPicPr>
        <p:blipFill>
          <a:blip r:embed="rId3" cstate="print">
            <a:grayscl/>
            <a:lum bright="48000"/>
          </a:blip>
          <a:srcRect l="60404" t="42191" r="32936" b="53632"/>
          <a:stretch>
            <a:fillRect/>
          </a:stretch>
        </p:blipFill>
        <p:spPr>
          <a:xfrm>
            <a:off x="6136188" y="3347368"/>
            <a:ext cx="952500" cy="1140618"/>
          </a:xfrm>
          <a:prstGeom prst="rect">
            <a:avLst/>
          </a:prstGeom>
        </p:spPr>
      </p:pic>
      <p:pic>
        <p:nvPicPr>
          <p:cNvPr id="43" name="그림 42" descr="picons-basic3 copy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41000" contrast="-63000"/>
          </a:blip>
          <a:srcRect l="69364" t="52228" r="22977" b="44284"/>
          <a:stretch>
            <a:fillRect/>
          </a:stretch>
        </p:blipFill>
        <p:spPr>
          <a:xfrm>
            <a:off x="4174038" y="3506912"/>
            <a:ext cx="1095375" cy="952500"/>
          </a:xfrm>
          <a:prstGeom prst="rect">
            <a:avLst/>
          </a:prstGeom>
        </p:spPr>
      </p:pic>
      <p:pic>
        <p:nvPicPr>
          <p:cNvPr id="44" name="그림 43" descr="picons-basic1 copy.png"/>
          <p:cNvPicPr>
            <a:picLocks noChangeAspect="1"/>
          </p:cNvPicPr>
          <p:nvPr/>
        </p:nvPicPr>
        <p:blipFill>
          <a:blip r:embed="rId4" cstate="print">
            <a:lum bright="65000"/>
          </a:blip>
          <a:srcRect l="51125" t="51937" r="40048" b="44209"/>
          <a:stretch>
            <a:fillRect/>
          </a:stretch>
        </p:blipFill>
        <p:spPr>
          <a:xfrm>
            <a:off x="2231545" y="3377381"/>
            <a:ext cx="928105" cy="939155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5840913" y="3221162"/>
            <a:ext cx="1562100" cy="1562100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  <a:alpha val="50000"/>
              </a:scheme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875363" y="3221162"/>
            <a:ext cx="1562100" cy="1562100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  <a:alpha val="50000"/>
              </a:schemeClr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latinLnBrk="0"/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51"/>
          <p:cNvGrpSpPr>
            <a:grpSpLocks/>
          </p:cNvGrpSpPr>
          <p:nvPr/>
        </p:nvGrpSpPr>
        <p:grpSpPr bwMode="auto">
          <a:xfrm>
            <a:off x="3726496" y="3186137"/>
            <a:ext cx="1674239" cy="1544866"/>
            <a:chOff x="2255838" y="1141413"/>
            <a:chExt cx="4449762" cy="4105275"/>
          </a:xfrm>
        </p:grpSpPr>
        <p:sp>
          <p:nvSpPr>
            <p:cNvPr id="50" name="Freeform 3"/>
            <p:cNvSpPr>
              <a:spLocks/>
            </p:cNvSpPr>
            <p:nvPr/>
          </p:nvSpPr>
          <p:spPr bwMode="blackWhite">
            <a:xfrm>
              <a:off x="2589570" y="1141413"/>
              <a:ext cx="3701393" cy="1739181"/>
            </a:xfrm>
            <a:custGeom>
              <a:avLst/>
              <a:gdLst/>
              <a:ahLst/>
              <a:cxnLst>
                <a:cxn ang="0">
                  <a:pos x="983" y="584"/>
                </a:cxn>
                <a:cxn ang="0">
                  <a:pos x="1417" y="541"/>
                </a:cxn>
                <a:cxn ang="0">
                  <a:pos x="1552" y="150"/>
                </a:cxn>
                <a:cxn ang="0">
                  <a:pos x="1447" y="227"/>
                </a:cxn>
                <a:cxn ang="0">
                  <a:pos x="1398" y="186"/>
                </a:cxn>
                <a:cxn ang="0">
                  <a:pos x="1347" y="149"/>
                </a:cxn>
                <a:cxn ang="0">
                  <a:pos x="1294" y="116"/>
                </a:cxn>
                <a:cxn ang="0">
                  <a:pos x="1238" y="87"/>
                </a:cxn>
                <a:cxn ang="0">
                  <a:pos x="1181" y="61"/>
                </a:cxn>
                <a:cxn ang="0">
                  <a:pos x="1122" y="41"/>
                </a:cxn>
                <a:cxn ang="0">
                  <a:pos x="1060" y="23"/>
                </a:cxn>
                <a:cxn ang="0">
                  <a:pos x="999" y="12"/>
                </a:cxn>
                <a:cxn ang="0">
                  <a:pos x="936" y="4"/>
                </a:cxn>
                <a:cxn ang="0">
                  <a:pos x="873" y="0"/>
                </a:cxn>
                <a:cxn ang="0">
                  <a:pos x="810" y="2"/>
                </a:cxn>
                <a:cxn ang="0">
                  <a:pos x="748" y="8"/>
                </a:cxn>
                <a:cxn ang="0">
                  <a:pos x="685" y="19"/>
                </a:cxn>
                <a:cxn ang="0">
                  <a:pos x="624" y="34"/>
                </a:cxn>
                <a:cxn ang="0">
                  <a:pos x="564" y="53"/>
                </a:cxn>
                <a:cxn ang="0">
                  <a:pos x="506" y="76"/>
                </a:cxn>
                <a:cxn ang="0">
                  <a:pos x="449" y="104"/>
                </a:cxn>
                <a:cxn ang="0">
                  <a:pos x="395" y="137"/>
                </a:cxn>
                <a:cxn ang="0">
                  <a:pos x="342" y="172"/>
                </a:cxn>
                <a:cxn ang="0">
                  <a:pos x="294" y="212"/>
                </a:cxn>
                <a:cxn ang="0">
                  <a:pos x="248" y="254"/>
                </a:cxn>
                <a:cxn ang="0">
                  <a:pos x="205" y="301"/>
                </a:cxn>
                <a:cxn ang="0">
                  <a:pos x="165" y="350"/>
                </a:cxn>
                <a:cxn ang="0">
                  <a:pos x="130" y="401"/>
                </a:cxn>
                <a:cxn ang="0">
                  <a:pos x="98" y="456"/>
                </a:cxn>
                <a:cxn ang="0">
                  <a:pos x="71" y="512"/>
                </a:cxn>
                <a:cxn ang="0">
                  <a:pos x="46" y="570"/>
                </a:cxn>
                <a:cxn ang="0">
                  <a:pos x="27" y="631"/>
                </a:cxn>
                <a:cxn ang="0">
                  <a:pos x="11" y="692"/>
                </a:cxn>
                <a:cxn ang="0">
                  <a:pos x="0" y="752"/>
                </a:cxn>
                <a:cxn ang="0">
                  <a:pos x="222" y="608"/>
                </a:cxn>
                <a:cxn ang="0">
                  <a:pos x="440" y="749"/>
                </a:cxn>
                <a:cxn ang="0">
                  <a:pos x="455" y="710"/>
                </a:cxn>
                <a:cxn ang="0">
                  <a:pos x="474" y="670"/>
                </a:cxn>
                <a:cxn ang="0">
                  <a:pos x="498" y="632"/>
                </a:cxn>
                <a:cxn ang="0">
                  <a:pos x="525" y="596"/>
                </a:cxn>
                <a:cxn ang="0">
                  <a:pos x="556" y="563"/>
                </a:cxn>
                <a:cxn ang="0">
                  <a:pos x="589" y="533"/>
                </a:cxn>
                <a:cxn ang="0">
                  <a:pos x="626" y="507"/>
                </a:cxn>
                <a:cxn ang="0">
                  <a:pos x="665" y="485"/>
                </a:cxn>
                <a:cxn ang="0">
                  <a:pos x="706" y="467"/>
                </a:cxn>
                <a:cxn ang="0">
                  <a:pos x="749" y="453"/>
                </a:cxn>
                <a:cxn ang="0">
                  <a:pos x="793" y="443"/>
                </a:cxn>
                <a:cxn ang="0">
                  <a:pos x="837" y="438"/>
                </a:cxn>
                <a:cxn ang="0">
                  <a:pos x="882" y="438"/>
                </a:cxn>
                <a:cxn ang="0">
                  <a:pos x="927" y="442"/>
                </a:cxn>
                <a:cxn ang="0">
                  <a:pos x="971" y="450"/>
                </a:cxn>
                <a:cxn ang="0">
                  <a:pos x="1014" y="464"/>
                </a:cxn>
                <a:cxn ang="0">
                  <a:pos x="1055" y="480"/>
                </a:cxn>
                <a:cxn ang="0">
                  <a:pos x="1095" y="502"/>
                </a:cxn>
                <a:cxn ang="0">
                  <a:pos x="983" y="584"/>
                </a:cxn>
              </a:cxnLst>
              <a:rect l="0" t="0" r="r" b="b"/>
              <a:pathLst>
                <a:path w="1553" h="753">
                  <a:moveTo>
                    <a:pt x="983" y="584"/>
                  </a:moveTo>
                  <a:lnTo>
                    <a:pt x="1417" y="541"/>
                  </a:lnTo>
                  <a:lnTo>
                    <a:pt x="1552" y="150"/>
                  </a:lnTo>
                  <a:lnTo>
                    <a:pt x="1447" y="227"/>
                  </a:lnTo>
                  <a:lnTo>
                    <a:pt x="1398" y="186"/>
                  </a:lnTo>
                  <a:lnTo>
                    <a:pt x="1347" y="149"/>
                  </a:lnTo>
                  <a:lnTo>
                    <a:pt x="1294" y="116"/>
                  </a:lnTo>
                  <a:lnTo>
                    <a:pt x="1238" y="87"/>
                  </a:lnTo>
                  <a:lnTo>
                    <a:pt x="1181" y="61"/>
                  </a:lnTo>
                  <a:lnTo>
                    <a:pt x="1122" y="41"/>
                  </a:lnTo>
                  <a:lnTo>
                    <a:pt x="1060" y="23"/>
                  </a:lnTo>
                  <a:lnTo>
                    <a:pt x="999" y="12"/>
                  </a:lnTo>
                  <a:lnTo>
                    <a:pt x="936" y="4"/>
                  </a:lnTo>
                  <a:lnTo>
                    <a:pt x="873" y="0"/>
                  </a:lnTo>
                  <a:lnTo>
                    <a:pt x="810" y="2"/>
                  </a:lnTo>
                  <a:lnTo>
                    <a:pt x="748" y="8"/>
                  </a:lnTo>
                  <a:lnTo>
                    <a:pt x="685" y="19"/>
                  </a:lnTo>
                  <a:lnTo>
                    <a:pt x="624" y="34"/>
                  </a:lnTo>
                  <a:lnTo>
                    <a:pt x="564" y="53"/>
                  </a:lnTo>
                  <a:lnTo>
                    <a:pt x="506" y="76"/>
                  </a:lnTo>
                  <a:lnTo>
                    <a:pt x="449" y="104"/>
                  </a:lnTo>
                  <a:lnTo>
                    <a:pt x="395" y="137"/>
                  </a:lnTo>
                  <a:lnTo>
                    <a:pt x="342" y="172"/>
                  </a:lnTo>
                  <a:lnTo>
                    <a:pt x="294" y="212"/>
                  </a:lnTo>
                  <a:lnTo>
                    <a:pt x="248" y="254"/>
                  </a:lnTo>
                  <a:lnTo>
                    <a:pt x="205" y="301"/>
                  </a:lnTo>
                  <a:lnTo>
                    <a:pt x="165" y="350"/>
                  </a:lnTo>
                  <a:lnTo>
                    <a:pt x="130" y="401"/>
                  </a:lnTo>
                  <a:lnTo>
                    <a:pt x="98" y="456"/>
                  </a:lnTo>
                  <a:lnTo>
                    <a:pt x="71" y="512"/>
                  </a:lnTo>
                  <a:lnTo>
                    <a:pt x="46" y="570"/>
                  </a:lnTo>
                  <a:lnTo>
                    <a:pt x="27" y="631"/>
                  </a:lnTo>
                  <a:lnTo>
                    <a:pt x="11" y="692"/>
                  </a:lnTo>
                  <a:lnTo>
                    <a:pt x="0" y="752"/>
                  </a:lnTo>
                  <a:lnTo>
                    <a:pt x="222" y="608"/>
                  </a:lnTo>
                  <a:lnTo>
                    <a:pt x="440" y="749"/>
                  </a:lnTo>
                  <a:lnTo>
                    <a:pt x="455" y="710"/>
                  </a:lnTo>
                  <a:lnTo>
                    <a:pt x="474" y="670"/>
                  </a:lnTo>
                  <a:lnTo>
                    <a:pt x="498" y="632"/>
                  </a:lnTo>
                  <a:lnTo>
                    <a:pt x="525" y="596"/>
                  </a:lnTo>
                  <a:lnTo>
                    <a:pt x="556" y="563"/>
                  </a:lnTo>
                  <a:lnTo>
                    <a:pt x="589" y="533"/>
                  </a:lnTo>
                  <a:lnTo>
                    <a:pt x="626" y="507"/>
                  </a:lnTo>
                  <a:lnTo>
                    <a:pt x="665" y="485"/>
                  </a:lnTo>
                  <a:lnTo>
                    <a:pt x="706" y="467"/>
                  </a:lnTo>
                  <a:lnTo>
                    <a:pt x="749" y="453"/>
                  </a:lnTo>
                  <a:lnTo>
                    <a:pt x="793" y="443"/>
                  </a:lnTo>
                  <a:lnTo>
                    <a:pt x="837" y="438"/>
                  </a:lnTo>
                  <a:lnTo>
                    <a:pt x="882" y="438"/>
                  </a:lnTo>
                  <a:lnTo>
                    <a:pt x="927" y="442"/>
                  </a:lnTo>
                  <a:lnTo>
                    <a:pt x="971" y="450"/>
                  </a:lnTo>
                  <a:lnTo>
                    <a:pt x="1014" y="464"/>
                  </a:lnTo>
                  <a:lnTo>
                    <a:pt x="1055" y="480"/>
                  </a:lnTo>
                  <a:lnTo>
                    <a:pt x="1095" y="502"/>
                  </a:lnTo>
                  <a:lnTo>
                    <a:pt x="983" y="584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Freeform 4"/>
            <p:cNvSpPr>
              <a:spLocks/>
            </p:cNvSpPr>
            <p:nvPr/>
          </p:nvSpPr>
          <p:spPr bwMode="blackWhite">
            <a:xfrm>
              <a:off x="2255838" y="2678363"/>
              <a:ext cx="2912571" cy="2472264"/>
            </a:xfrm>
            <a:custGeom>
              <a:avLst/>
              <a:gdLst/>
              <a:ahLst/>
              <a:cxnLst>
                <a:cxn ang="0">
                  <a:pos x="1220" y="1042"/>
                </a:cxn>
                <a:cxn ang="0">
                  <a:pos x="1002" y="847"/>
                </a:cxn>
                <a:cxn ang="0">
                  <a:pos x="1081" y="630"/>
                </a:cxn>
                <a:cxn ang="0">
                  <a:pos x="1038" y="635"/>
                </a:cxn>
                <a:cxn ang="0">
                  <a:pos x="994" y="636"/>
                </a:cxn>
                <a:cxn ang="0">
                  <a:pos x="950" y="634"/>
                </a:cxn>
                <a:cxn ang="0">
                  <a:pos x="906" y="626"/>
                </a:cxn>
                <a:cxn ang="0">
                  <a:pos x="865" y="614"/>
                </a:cxn>
                <a:cxn ang="0">
                  <a:pos x="823" y="599"/>
                </a:cxn>
                <a:cxn ang="0">
                  <a:pos x="784" y="579"/>
                </a:cxn>
                <a:cxn ang="0">
                  <a:pos x="747" y="556"/>
                </a:cxn>
                <a:cxn ang="0">
                  <a:pos x="713" y="528"/>
                </a:cxn>
                <a:cxn ang="0">
                  <a:pos x="682" y="496"/>
                </a:cxn>
                <a:cxn ang="0">
                  <a:pos x="653" y="463"/>
                </a:cxn>
                <a:cxn ang="0">
                  <a:pos x="629" y="427"/>
                </a:cxn>
                <a:cxn ang="0">
                  <a:pos x="609" y="390"/>
                </a:cxn>
                <a:cxn ang="0">
                  <a:pos x="594" y="352"/>
                </a:cxn>
                <a:cxn ang="0">
                  <a:pos x="581" y="314"/>
                </a:cxn>
                <a:cxn ang="0">
                  <a:pos x="573" y="273"/>
                </a:cxn>
                <a:cxn ang="0">
                  <a:pos x="568" y="232"/>
                </a:cxn>
                <a:cxn ang="0">
                  <a:pos x="712" y="232"/>
                </a:cxn>
                <a:cxn ang="0">
                  <a:pos x="368" y="0"/>
                </a:cxn>
                <a:cxn ang="0">
                  <a:pos x="0" y="235"/>
                </a:cxn>
                <a:cxn ang="0">
                  <a:pos x="134" y="234"/>
                </a:cxn>
                <a:cxn ang="0">
                  <a:pos x="139" y="296"/>
                </a:cxn>
                <a:cxn ang="0">
                  <a:pos x="148" y="358"/>
                </a:cxn>
                <a:cxn ang="0">
                  <a:pos x="161" y="419"/>
                </a:cxn>
                <a:cxn ang="0">
                  <a:pos x="178" y="479"/>
                </a:cxn>
                <a:cxn ang="0">
                  <a:pos x="200" y="538"/>
                </a:cxn>
                <a:cxn ang="0">
                  <a:pos x="227" y="595"/>
                </a:cxn>
                <a:cxn ang="0">
                  <a:pos x="257" y="650"/>
                </a:cxn>
                <a:cxn ang="0">
                  <a:pos x="291" y="702"/>
                </a:cxn>
                <a:cxn ang="0">
                  <a:pos x="328" y="751"/>
                </a:cxn>
                <a:cxn ang="0">
                  <a:pos x="369" y="797"/>
                </a:cxn>
                <a:cxn ang="0">
                  <a:pos x="413" y="841"/>
                </a:cxn>
                <a:cxn ang="0">
                  <a:pos x="459" y="882"/>
                </a:cxn>
                <a:cxn ang="0">
                  <a:pos x="509" y="919"/>
                </a:cxn>
                <a:cxn ang="0">
                  <a:pos x="562" y="951"/>
                </a:cxn>
                <a:cxn ang="0">
                  <a:pos x="617" y="981"/>
                </a:cxn>
                <a:cxn ang="0">
                  <a:pos x="673" y="1007"/>
                </a:cxn>
                <a:cxn ang="0">
                  <a:pos x="732" y="1027"/>
                </a:cxn>
                <a:cxn ang="0">
                  <a:pos x="791" y="1045"/>
                </a:cxn>
                <a:cxn ang="0">
                  <a:pos x="852" y="1057"/>
                </a:cxn>
                <a:cxn ang="0">
                  <a:pos x="913" y="1067"/>
                </a:cxn>
                <a:cxn ang="0">
                  <a:pos x="975" y="1070"/>
                </a:cxn>
                <a:cxn ang="0">
                  <a:pos x="1037" y="1070"/>
                </a:cxn>
                <a:cxn ang="0">
                  <a:pos x="1098" y="1066"/>
                </a:cxn>
                <a:cxn ang="0">
                  <a:pos x="1160" y="1056"/>
                </a:cxn>
                <a:cxn ang="0">
                  <a:pos x="1220" y="1042"/>
                </a:cxn>
              </a:cxnLst>
              <a:rect l="0" t="0" r="r" b="b"/>
              <a:pathLst>
                <a:path w="1221" h="1071">
                  <a:moveTo>
                    <a:pt x="1220" y="1042"/>
                  </a:moveTo>
                  <a:lnTo>
                    <a:pt x="1002" y="847"/>
                  </a:lnTo>
                  <a:lnTo>
                    <a:pt x="1081" y="630"/>
                  </a:lnTo>
                  <a:lnTo>
                    <a:pt x="1038" y="635"/>
                  </a:lnTo>
                  <a:lnTo>
                    <a:pt x="994" y="636"/>
                  </a:lnTo>
                  <a:lnTo>
                    <a:pt x="950" y="634"/>
                  </a:lnTo>
                  <a:lnTo>
                    <a:pt x="906" y="626"/>
                  </a:lnTo>
                  <a:lnTo>
                    <a:pt x="865" y="614"/>
                  </a:lnTo>
                  <a:lnTo>
                    <a:pt x="823" y="599"/>
                  </a:lnTo>
                  <a:lnTo>
                    <a:pt x="784" y="579"/>
                  </a:lnTo>
                  <a:lnTo>
                    <a:pt x="747" y="556"/>
                  </a:lnTo>
                  <a:lnTo>
                    <a:pt x="713" y="528"/>
                  </a:lnTo>
                  <a:lnTo>
                    <a:pt x="682" y="496"/>
                  </a:lnTo>
                  <a:lnTo>
                    <a:pt x="653" y="463"/>
                  </a:lnTo>
                  <a:lnTo>
                    <a:pt x="629" y="427"/>
                  </a:lnTo>
                  <a:lnTo>
                    <a:pt x="609" y="390"/>
                  </a:lnTo>
                  <a:lnTo>
                    <a:pt x="594" y="352"/>
                  </a:lnTo>
                  <a:lnTo>
                    <a:pt x="581" y="314"/>
                  </a:lnTo>
                  <a:lnTo>
                    <a:pt x="573" y="273"/>
                  </a:lnTo>
                  <a:lnTo>
                    <a:pt x="568" y="232"/>
                  </a:lnTo>
                  <a:lnTo>
                    <a:pt x="712" y="232"/>
                  </a:lnTo>
                  <a:lnTo>
                    <a:pt x="368" y="0"/>
                  </a:lnTo>
                  <a:lnTo>
                    <a:pt x="0" y="235"/>
                  </a:lnTo>
                  <a:lnTo>
                    <a:pt x="134" y="234"/>
                  </a:lnTo>
                  <a:lnTo>
                    <a:pt x="139" y="296"/>
                  </a:lnTo>
                  <a:lnTo>
                    <a:pt x="148" y="358"/>
                  </a:lnTo>
                  <a:lnTo>
                    <a:pt x="161" y="419"/>
                  </a:lnTo>
                  <a:lnTo>
                    <a:pt x="178" y="479"/>
                  </a:lnTo>
                  <a:lnTo>
                    <a:pt x="200" y="538"/>
                  </a:lnTo>
                  <a:lnTo>
                    <a:pt x="227" y="595"/>
                  </a:lnTo>
                  <a:lnTo>
                    <a:pt x="257" y="650"/>
                  </a:lnTo>
                  <a:lnTo>
                    <a:pt x="291" y="702"/>
                  </a:lnTo>
                  <a:lnTo>
                    <a:pt x="328" y="751"/>
                  </a:lnTo>
                  <a:lnTo>
                    <a:pt x="369" y="797"/>
                  </a:lnTo>
                  <a:lnTo>
                    <a:pt x="413" y="841"/>
                  </a:lnTo>
                  <a:lnTo>
                    <a:pt x="459" y="882"/>
                  </a:lnTo>
                  <a:lnTo>
                    <a:pt x="509" y="919"/>
                  </a:lnTo>
                  <a:lnTo>
                    <a:pt x="562" y="951"/>
                  </a:lnTo>
                  <a:lnTo>
                    <a:pt x="617" y="981"/>
                  </a:lnTo>
                  <a:lnTo>
                    <a:pt x="673" y="1007"/>
                  </a:lnTo>
                  <a:lnTo>
                    <a:pt x="732" y="1027"/>
                  </a:lnTo>
                  <a:lnTo>
                    <a:pt x="791" y="1045"/>
                  </a:lnTo>
                  <a:lnTo>
                    <a:pt x="852" y="1057"/>
                  </a:lnTo>
                  <a:lnTo>
                    <a:pt x="913" y="1067"/>
                  </a:lnTo>
                  <a:lnTo>
                    <a:pt x="975" y="1070"/>
                  </a:lnTo>
                  <a:lnTo>
                    <a:pt x="1037" y="1070"/>
                  </a:lnTo>
                  <a:lnTo>
                    <a:pt x="1098" y="1066"/>
                  </a:lnTo>
                  <a:lnTo>
                    <a:pt x="1160" y="1056"/>
                  </a:lnTo>
                  <a:lnTo>
                    <a:pt x="1220" y="1042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blackWhite">
            <a:xfrm>
              <a:off x="4814451" y="1920000"/>
              <a:ext cx="1891149" cy="3326688"/>
            </a:xfrm>
            <a:custGeom>
              <a:avLst/>
              <a:gdLst/>
              <a:ahLst/>
              <a:cxnLst>
                <a:cxn ang="0">
                  <a:pos x="286" y="1316"/>
                </a:cxn>
                <a:cxn ang="0">
                  <a:pos x="340" y="1290"/>
                </a:cxn>
                <a:cxn ang="0">
                  <a:pos x="392" y="1260"/>
                </a:cxn>
                <a:cxn ang="0">
                  <a:pos x="442" y="1225"/>
                </a:cxn>
                <a:cxn ang="0">
                  <a:pos x="490" y="1187"/>
                </a:cxn>
                <a:cxn ang="0">
                  <a:pos x="535" y="1146"/>
                </a:cxn>
                <a:cxn ang="0">
                  <a:pos x="576" y="1102"/>
                </a:cxn>
                <a:cxn ang="0">
                  <a:pos x="616" y="1055"/>
                </a:cxn>
                <a:cxn ang="0">
                  <a:pos x="650" y="1005"/>
                </a:cxn>
                <a:cxn ang="0">
                  <a:pos x="682" y="953"/>
                </a:cxn>
                <a:cxn ang="0">
                  <a:pos x="709" y="900"/>
                </a:cxn>
                <a:cxn ang="0">
                  <a:pos x="734" y="844"/>
                </a:cxn>
                <a:cxn ang="0">
                  <a:pos x="753" y="786"/>
                </a:cxn>
                <a:cxn ang="0">
                  <a:pos x="770" y="727"/>
                </a:cxn>
                <a:cxn ang="0">
                  <a:pos x="781" y="668"/>
                </a:cxn>
                <a:cxn ang="0">
                  <a:pos x="789" y="608"/>
                </a:cxn>
                <a:cxn ang="0">
                  <a:pos x="792" y="547"/>
                </a:cxn>
                <a:cxn ang="0">
                  <a:pos x="790" y="487"/>
                </a:cxn>
                <a:cxn ang="0">
                  <a:pos x="786" y="427"/>
                </a:cxn>
                <a:cxn ang="0">
                  <a:pos x="775" y="367"/>
                </a:cxn>
                <a:cxn ang="0">
                  <a:pos x="762" y="308"/>
                </a:cxn>
                <a:cxn ang="0">
                  <a:pos x="744" y="249"/>
                </a:cxn>
                <a:cxn ang="0">
                  <a:pos x="722" y="193"/>
                </a:cxn>
                <a:cxn ang="0">
                  <a:pos x="697" y="137"/>
                </a:cxn>
                <a:cxn ang="0">
                  <a:pos x="667" y="84"/>
                </a:cxn>
                <a:cxn ang="0">
                  <a:pos x="639" y="41"/>
                </a:cxn>
                <a:cxn ang="0">
                  <a:pos x="609" y="0"/>
                </a:cxn>
                <a:cxn ang="0">
                  <a:pos x="521" y="247"/>
                </a:cxn>
                <a:cxn ang="0">
                  <a:pos x="277" y="280"/>
                </a:cxn>
                <a:cxn ang="0">
                  <a:pos x="294" y="308"/>
                </a:cxn>
                <a:cxn ang="0">
                  <a:pos x="316" y="347"/>
                </a:cxn>
                <a:cxn ang="0">
                  <a:pos x="332" y="389"/>
                </a:cxn>
                <a:cxn ang="0">
                  <a:pos x="345" y="431"/>
                </a:cxn>
                <a:cxn ang="0">
                  <a:pos x="353" y="475"/>
                </a:cxn>
                <a:cxn ang="0">
                  <a:pos x="357" y="519"/>
                </a:cxn>
                <a:cxn ang="0">
                  <a:pos x="355" y="564"/>
                </a:cxn>
                <a:cxn ang="0">
                  <a:pos x="350" y="608"/>
                </a:cxn>
                <a:cxn ang="0">
                  <a:pos x="339" y="652"/>
                </a:cxn>
                <a:cxn ang="0">
                  <a:pos x="325" y="694"/>
                </a:cxn>
                <a:cxn ang="0">
                  <a:pos x="306" y="734"/>
                </a:cxn>
                <a:cxn ang="0">
                  <a:pos x="284" y="772"/>
                </a:cxn>
                <a:cxn ang="0">
                  <a:pos x="257" y="808"/>
                </a:cxn>
                <a:cxn ang="0">
                  <a:pos x="227" y="841"/>
                </a:cxn>
                <a:cxn ang="0">
                  <a:pos x="193" y="871"/>
                </a:cxn>
                <a:cxn ang="0">
                  <a:pos x="156" y="896"/>
                </a:cxn>
                <a:cxn ang="0">
                  <a:pos x="113" y="761"/>
                </a:cxn>
                <a:cxn ang="0">
                  <a:pos x="0" y="1169"/>
                </a:cxn>
                <a:cxn ang="0">
                  <a:pos x="321" y="1439"/>
                </a:cxn>
                <a:cxn ang="0">
                  <a:pos x="286" y="1316"/>
                </a:cxn>
              </a:cxnLst>
              <a:rect l="0" t="0" r="r" b="b"/>
              <a:pathLst>
                <a:path w="793" h="1440">
                  <a:moveTo>
                    <a:pt x="286" y="1316"/>
                  </a:moveTo>
                  <a:lnTo>
                    <a:pt x="340" y="1290"/>
                  </a:lnTo>
                  <a:lnTo>
                    <a:pt x="392" y="1260"/>
                  </a:lnTo>
                  <a:lnTo>
                    <a:pt x="442" y="1225"/>
                  </a:lnTo>
                  <a:lnTo>
                    <a:pt x="490" y="1187"/>
                  </a:lnTo>
                  <a:lnTo>
                    <a:pt x="535" y="1146"/>
                  </a:lnTo>
                  <a:lnTo>
                    <a:pt x="576" y="1102"/>
                  </a:lnTo>
                  <a:lnTo>
                    <a:pt x="616" y="1055"/>
                  </a:lnTo>
                  <a:lnTo>
                    <a:pt x="650" y="1005"/>
                  </a:lnTo>
                  <a:lnTo>
                    <a:pt x="682" y="953"/>
                  </a:lnTo>
                  <a:lnTo>
                    <a:pt x="709" y="900"/>
                  </a:lnTo>
                  <a:lnTo>
                    <a:pt x="734" y="844"/>
                  </a:lnTo>
                  <a:lnTo>
                    <a:pt x="753" y="786"/>
                  </a:lnTo>
                  <a:lnTo>
                    <a:pt x="770" y="727"/>
                  </a:lnTo>
                  <a:lnTo>
                    <a:pt x="781" y="668"/>
                  </a:lnTo>
                  <a:lnTo>
                    <a:pt x="789" y="608"/>
                  </a:lnTo>
                  <a:lnTo>
                    <a:pt x="792" y="547"/>
                  </a:lnTo>
                  <a:lnTo>
                    <a:pt x="790" y="487"/>
                  </a:lnTo>
                  <a:lnTo>
                    <a:pt x="786" y="427"/>
                  </a:lnTo>
                  <a:lnTo>
                    <a:pt x="775" y="367"/>
                  </a:lnTo>
                  <a:lnTo>
                    <a:pt x="762" y="308"/>
                  </a:lnTo>
                  <a:lnTo>
                    <a:pt x="744" y="249"/>
                  </a:lnTo>
                  <a:lnTo>
                    <a:pt x="722" y="193"/>
                  </a:lnTo>
                  <a:lnTo>
                    <a:pt x="697" y="137"/>
                  </a:lnTo>
                  <a:lnTo>
                    <a:pt x="667" y="84"/>
                  </a:lnTo>
                  <a:lnTo>
                    <a:pt x="639" y="41"/>
                  </a:lnTo>
                  <a:lnTo>
                    <a:pt x="609" y="0"/>
                  </a:lnTo>
                  <a:lnTo>
                    <a:pt x="521" y="247"/>
                  </a:lnTo>
                  <a:lnTo>
                    <a:pt x="277" y="280"/>
                  </a:lnTo>
                  <a:lnTo>
                    <a:pt x="294" y="308"/>
                  </a:lnTo>
                  <a:lnTo>
                    <a:pt x="316" y="347"/>
                  </a:lnTo>
                  <a:lnTo>
                    <a:pt x="332" y="389"/>
                  </a:lnTo>
                  <a:lnTo>
                    <a:pt x="345" y="431"/>
                  </a:lnTo>
                  <a:lnTo>
                    <a:pt x="353" y="475"/>
                  </a:lnTo>
                  <a:lnTo>
                    <a:pt x="357" y="519"/>
                  </a:lnTo>
                  <a:lnTo>
                    <a:pt x="355" y="564"/>
                  </a:lnTo>
                  <a:lnTo>
                    <a:pt x="350" y="608"/>
                  </a:lnTo>
                  <a:lnTo>
                    <a:pt x="339" y="652"/>
                  </a:lnTo>
                  <a:lnTo>
                    <a:pt x="325" y="694"/>
                  </a:lnTo>
                  <a:lnTo>
                    <a:pt x="306" y="734"/>
                  </a:lnTo>
                  <a:lnTo>
                    <a:pt x="284" y="772"/>
                  </a:lnTo>
                  <a:lnTo>
                    <a:pt x="257" y="808"/>
                  </a:lnTo>
                  <a:lnTo>
                    <a:pt x="227" y="841"/>
                  </a:lnTo>
                  <a:lnTo>
                    <a:pt x="193" y="871"/>
                  </a:lnTo>
                  <a:lnTo>
                    <a:pt x="156" y="896"/>
                  </a:lnTo>
                  <a:lnTo>
                    <a:pt x="113" y="761"/>
                  </a:lnTo>
                  <a:lnTo>
                    <a:pt x="0" y="1169"/>
                  </a:lnTo>
                  <a:lnTo>
                    <a:pt x="321" y="1439"/>
                  </a:lnTo>
                  <a:lnTo>
                    <a:pt x="286" y="1316"/>
                  </a:lnTo>
                </a:path>
              </a:pathLst>
            </a:custGeom>
            <a:solidFill>
              <a:schemeClr val="bg2">
                <a:lumMod val="90000"/>
              </a:schemeClr>
            </a:solidFill>
            <a:ln w="12700" cap="rnd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3" name="그림 31" descr="화살표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66364" y="2638212"/>
            <a:ext cx="2028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26" y="4057587"/>
            <a:ext cx="1046743" cy="36353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171373" y="4214816"/>
            <a:ext cx="8579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en-US" altLang="ko-KR" sz="14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9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17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제안의 특징과 장점</a:t>
            </a:r>
            <a:endParaRPr lang="ko-KR" altLang="en-US" dirty="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사용 편의성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33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기기를 활용한 실시간 관리가 가능하며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Microsoft Office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통합하여 사용자 편의성 및 업무 간소화가 가능합니다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AutoShape 224"/>
          <p:cNvSpPr>
            <a:spLocks noChangeArrowheads="1"/>
          </p:cNvSpPr>
          <p:nvPr/>
        </p:nvSpPr>
        <p:spPr bwMode="auto">
          <a:xfrm>
            <a:off x="720304" y="2102757"/>
            <a:ext cx="3646864" cy="4098431"/>
          </a:xfrm>
          <a:prstGeom prst="roundRect">
            <a:avLst>
              <a:gd name="adj" fmla="val 1719"/>
            </a:avLst>
          </a:prstGeom>
          <a:solidFill>
            <a:schemeClr val="bg1"/>
          </a:solidFill>
          <a:ln w="15875" algn="ctr">
            <a:solidFill>
              <a:srgbClr val="092F1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234000" rIns="72000" anchor="t" anchorCtr="0"/>
          <a:lstStyle/>
          <a:p>
            <a:pPr marL="85725" indent="-85725" algn="l" latinLnBrk="0">
              <a:spcBef>
                <a:spcPts val="240"/>
              </a:spcBef>
              <a:buFontTx/>
              <a:buChar char="•"/>
            </a:pPr>
            <a:endParaRPr lang="en-US" altLang="ko-KR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150"/>
          <p:cNvGrpSpPr/>
          <p:nvPr/>
        </p:nvGrpSpPr>
        <p:grpSpPr>
          <a:xfrm>
            <a:off x="1322330" y="1923302"/>
            <a:ext cx="2507887" cy="360578"/>
            <a:chOff x="456218" y="6006729"/>
            <a:chExt cx="2221845" cy="302510"/>
          </a:xfrm>
          <a:solidFill>
            <a:srgbClr val="092F19"/>
          </a:solidFill>
        </p:grpSpPr>
        <p:sp>
          <p:nvSpPr>
            <p:cNvPr id="8" name="AutoShape 257"/>
            <p:cNvSpPr>
              <a:spLocks noChangeArrowheads="1"/>
            </p:cNvSpPr>
            <p:nvPr/>
          </p:nvSpPr>
          <p:spPr bwMode="auto">
            <a:xfrm>
              <a:off x="456218" y="6006729"/>
              <a:ext cx="2221845" cy="302510"/>
            </a:xfrm>
            <a:prstGeom prst="roundRect">
              <a:avLst>
                <a:gd name="adj" fmla="val 10736"/>
              </a:avLst>
            </a:prstGeom>
            <a:grpFill/>
            <a:ln>
              <a:noFill/>
            </a:ln>
            <a:effectLst/>
            <a:extLst/>
          </p:spPr>
          <p:txBody>
            <a:bodyPr wrap="square" lIns="0" tIns="0" rIns="0" bIns="0" anchor="ctr"/>
            <a:lstStyle/>
            <a:p>
              <a:pPr algn="ctr" latinLnBrk="0"/>
              <a:r>
                <a:rPr lang="en-US" altLang="ko-KR" sz="1000" b="1" dirty="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Microsoft Office </a:t>
              </a:r>
              <a:r>
                <a:rPr lang="ko-KR" altLang="en-US" sz="1000" b="1" dirty="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</a:t>
              </a:r>
            </a:p>
          </p:txBody>
        </p:sp>
        <p:grpSp>
          <p:nvGrpSpPr>
            <p:cNvPr id="9" name="그룹 152"/>
            <p:cNvGrpSpPr/>
            <p:nvPr/>
          </p:nvGrpSpPr>
          <p:grpSpPr>
            <a:xfrm>
              <a:off x="456218" y="6127131"/>
              <a:ext cx="117474" cy="60040"/>
              <a:chOff x="2614133" y="337148"/>
              <a:chExt cx="117474" cy="60040"/>
            </a:xfrm>
            <a:grpFill/>
          </p:grpSpPr>
          <p:sp>
            <p:nvSpPr>
              <p:cNvPr id="10" name="타원 9"/>
              <p:cNvSpPr/>
              <p:nvPr/>
            </p:nvSpPr>
            <p:spPr>
              <a:xfrm>
                <a:off x="2671567" y="337148"/>
                <a:ext cx="60040" cy="60040"/>
              </a:xfrm>
              <a:prstGeom prst="ellips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3450"/>
                <a:endParaRPr lang="ko-KR" altLang="en-US" sz="1000" b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2614133" y="367961"/>
                <a:ext cx="50006" cy="0"/>
              </a:xfrm>
              <a:custGeom>
                <a:avLst/>
                <a:gdLst>
                  <a:gd name="connsiteX0" fmla="*/ 0 w 50006"/>
                  <a:gd name="connsiteY0" fmla="*/ 0 h 0"/>
                  <a:gd name="connsiteX1" fmla="*/ 50006 w 5000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06">
                    <a:moveTo>
                      <a:pt x="0" y="0"/>
                    </a:moveTo>
                    <a:lnTo>
                      <a:pt x="50006" y="0"/>
                    </a:lnTo>
                  </a:path>
                </a:pathLst>
              </a:custGeom>
              <a:grpFill/>
              <a:ln w="15875">
                <a:solidFill>
                  <a:schemeClr val="bg1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33450"/>
                <a:endParaRPr lang="ko-KR" altLang="en-US" sz="1000" b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2" name="AutoShape 224"/>
          <p:cNvSpPr>
            <a:spLocks noChangeArrowheads="1"/>
          </p:cNvSpPr>
          <p:nvPr/>
        </p:nvSpPr>
        <p:spPr bwMode="auto">
          <a:xfrm>
            <a:off x="4894417" y="2102758"/>
            <a:ext cx="3646864" cy="4098430"/>
          </a:xfrm>
          <a:prstGeom prst="roundRect">
            <a:avLst>
              <a:gd name="adj" fmla="val 1147"/>
            </a:avLst>
          </a:prstGeom>
          <a:solidFill>
            <a:schemeClr val="bg1"/>
          </a:solidFill>
          <a:ln w="15875" algn="ctr">
            <a:solidFill>
              <a:srgbClr val="092F1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234000" rIns="72000" anchor="t" anchorCtr="0"/>
          <a:lstStyle/>
          <a:p>
            <a:pPr marL="85725" indent="-85725" algn="l" latinLnBrk="0">
              <a:spcBef>
                <a:spcPts val="240"/>
              </a:spcBef>
              <a:buFontTx/>
              <a:buChar char="•"/>
            </a:pPr>
            <a:endParaRPr lang="en-US" altLang="ko-KR" sz="9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57"/>
          <p:cNvGrpSpPr/>
          <p:nvPr/>
        </p:nvGrpSpPr>
        <p:grpSpPr>
          <a:xfrm>
            <a:off x="5490876" y="1923302"/>
            <a:ext cx="2509200" cy="360578"/>
            <a:chOff x="2577027" y="6006729"/>
            <a:chExt cx="2223008" cy="302510"/>
          </a:xfrm>
          <a:solidFill>
            <a:srgbClr val="092F19"/>
          </a:solidFill>
        </p:grpSpPr>
        <p:sp>
          <p:nvSpPr>
            <p:cNvPr id="14" name="AutoShape 257"/>
            <p:cNvSpPr>
              <a:spLocks noChangeArrowheads="1"/>
            </p:cNvSpPr>
            <p:nvPr/>
          </p:nvSpPr>
          <p:spPr bwMode="auto">
            <a:xfrm>
              <a:off x="2577027" y="6006729"/>
              <a:ext cx="2223008" cy="302510"/>
            </a:xfrm>
            <a:prstGeom prst="roundRect">
              <a:avLst>
                <a:gd name="adj" fmla="val 10736"/>
              </a:avLst>
            </a:prstGeom>
            <a:grpFill/>
            <a:ln>
              <a:noFill/>
            </a:ln>
            <a:effectLst/>
            <a:extLst/>
          </p:spPr>
          <p:txBody>
            <a:bodyPr wrap="square" lIns="0" tIns="0" rIns="0" bIns="0" anchor="ctr"/>
            <a:lstStyle/>
            <a:p>
              <a:pPr algn="ctr" latinLnBrk="0"/>
              <a:r>
                <a:rPr lang="en-US" altLang="ko-KR" sz="1000" b="1" dirty="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Mobile Web / App </a:t>
              </a:r>
              <a:r>
                <a:rPr lang="ko-KR" altLang="en-US" sz="1000" b="1" dirty="0" smtClean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제공</a:t>
              </a:r>
            </a:p>
          </p:txBody>
        </p:sp>
        <p:grpSp>
          <p:nvGrpSpPr>
            <p:cNvPr id="15" name="그룹 159"/>
            <p:cNvGrpSpPr/>
            <p:nvPr/>
          </p:nvGrpSpPr>
          <p:grpSpPr>
            <a:xfrm>
              <a:off x="2577027" y="6127131"/>
              <a:ext cx="117474" cy="60040"/>
              <a:chOff x="2614133" y="337148"/>
              <a:chExt cx="117474" cy="60040"/>
            </a:xfrm>
            <a:grpFill/>
          </p:grpSpPr>
          <p:sp>
            <p:nvSpPr>
              <p:cNvPr id="16" name="타원 15"/>
              <p:cNvSpPr/>
              <p:nvPr/>
            </p:nvSpPr>
            <p:spPr>
              <a:xfrm>
                <a:off x="2671567" y="337148"/>
                <a:ext cx="60040" cy="60040"/>
              </a:xfrm>
              <a:prstGeom prst="ellips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3450"/>
                <a:endParaRPr lang="ko-KR" altLang="en-US" sz="1000" b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2614133" y="367961"/>
                <a:ext cx="50006" cy="0"/>
              </a:xfrm>
              <a:custGeom>
                <a:avLst/>
                <a:gdLst>
                  <a:gd name="connsiteX0" fmla="*/ 0 w 50006"/>
                  <a:gd name="connsiteY0" fmla="*/ 0 h 0"/>
                  <a:gd name="connsiteX1" fmla="*/ 50006 w 5000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006">
                    <a:moveTo>
                      <a:pt x="0" y="0"/>
                    </a:moveTo>
                    <a:lnTo>
                      <a:pt x="50006" y="0"/>
                    </a:lnTo>
                  </a:path>
                </a:pathLst>
              </a:custGeom>
              <a:grpFill/>
              <a:ln w="15875">
                <a:solidFill>
                  <a:schemeClr val="bg1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33450"/>
                <a:endParaRPr lang="ko-KR" altLang="en-US" sz="1000" b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18" name="Picture 2" descr="D:\Project\01. 진행중 프로젝트\대우조선\03.제안서\윈도우 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16" y="2501913"/>
            <a:ext cx="1945082" cy="113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44"/>
          <p:cNvSpPr/>
          <p:nvPr/>
        </p:nvSpPr>
        <p:spPr>
          <a:xfrm>
            <a:off x="2858528" y="2737730"/>
            <a:ext cx="1462603" cy="49087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/>
        </p:spPr>
        <p:txBody>
          <a:bodyPr wrap="square" lIns="0" tIns="0" rIns="0" bIns="0" rtlCol="0" anchor="ctr" anchorCtr="0">
            <a:noAutofit/>
          </a:bodyPr>
          <a:lstStyle/>
          <a:p>
            <a:pPr marL="88900" indent="-88900"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/>
            </a:pP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편의성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b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Excel, 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Outlook </a:t>
            </a: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        통합된 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편의성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4" descr="D:\Project\01. 진행중 프로젝트\대우조선\03.제안서\윈도우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28" y="3638237"/>
            <a:ext cx="1968207" cy="11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44"/>
          <p:cNvSpPr/>
          <p:nvPr/>
        </p:nvSpPr>
        <p:spPr>
          <a:xfrm>
            <a:off x="3035846" y="3912474"/>
            <a:ext cx="1434690" cy="49087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/>
        </p:spPr>
        <p:txBody>
          <a:bodyPr wrap="square" lIns="0" tIns="0" rIns="0" bIns="0" rtlCol="0" anchor="ctr" anchorCtr="0">
            <a:noAutofit/>
          </a:bodyPr>
          <a:lstStyle/>
          <a:p>
            <a:pPr marL="85725" indent="-85725"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/>
            </a:pP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업무의 간소화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메일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/</a:t>
            </a: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연락처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업무 연동</a:t>
            </a:r>
            <a:endParaRPr lang="ko-KR" altLang="en-US" sz="900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311" y="4676384"/>
            <a:ext cx="1967329" cy="1340718"/>
          </a:xfrm>
          <a:prstGeom prst="rect">
            <a:avLst/>
          </a:prstGeom>
        </p:spPr>
      </p:pic>
      <p:sp>
        <p:nvSpPr>
          <p:cNvPr id="23" name="직사각형 44"/>
          <p:cNvSpPr/>
          <p:nvPr/>
        </p:nvSpPr>
        <p:spPr>
          <a:xfrm>
            <a:off x="3248974" y="5129713"/>
            <a:ext cx="1156922" cy="49087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/>
        </p:spPr>
        <p:txBody>
          <a:bodyPr wrap="square" lIns="0" tIns="0" rIns="0" bIns="0" rtlCol="0" anchor="ctr" anchorCtr="0">
            <a:noAutofit/>
          </a:bodyPr>
          <a:lstStyle/>
          <a:p>
            <a:pPr marL="85725" indent="-85725"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/>
            </a:pP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kern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대시보드</a:t>
            </a: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진행 사항에 대한</a:t>
            </a:r>
            <a:endParaRPr lang="en-US" altLang="ko-KR" sz="900" kern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defRPr/>
            </a:pPr>
            <a:r>
              <a:rPr lang="en-US" altLang="ko-KR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9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분석 </a:t>
            </a:r>
            <a:endParaRPr lang="ko-KR" altLang="en-US" sz="900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AutoShape 131"/>
          <p:cNvSpPr>
            <a:spLocks noChangeArrowheads="1"/>
          </p:cNvSpPr>
          <p:nvPr/>
        </p:nvSpPr>
        <p:spPr bwMode="auto">
          <a:xfrm>
            <a:off x="4348839" y="3431141"/>
            <a:ext cx="532366" cy="539864"/>
          </a:xfrm>
          <a:prstGeom prst="rightArrow">
            <a:avLst>
              <a:gd name="adj1" fmla="val 62888"/>
              <a:gd name="adj2" fmla="val 46128"/>
            </a:avLst>
          </a:prstGeom>
          <a:gradFill>
            <a:gsLst>
              <a:gs pos="2000">
                <a:srgbClr val="FFFFFF">
                  <a:alpha val="0"/>
                </a:srgbClr>
              </a:gs>
              <a:gs pos="90000">
                <a:srgbClr val="7CA228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atinLnBrk="0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AutoShape 131"/>
          <p:cNvSpPr>
            <a:spLocks noChangeArrowheads="1"/>
          </p:cNvSpPr>
          <p:nvPr/>
        </p:nvSpPr>
        <p:spPr bwMode="auto">
          <a:xfrm flipH="1">
            <a:off x="4378346" y="4507186"/>
            <a:ext cx="532366" cy="539864"/>
          </a:xfrm>
          <a:prstGeom prst="rightArrow">
            <a:avLst>
              <a:gd name="adj1" fmla="val 62888"/>
              <a:gd name="adj2" fmla="val 46128"/>
            </a:avLst>
          </a:prstGeom>
          <a:gradFill>
            <a:gsLst>
              <a:gs pos="2000">
                <a:srgbClr val="FFFFFF">
                  <a:alpha val="0"/>
                </a:srgbClr>
              </a:gs>
              <a:gs pos="90000">
                <a:srgbClr val="7CA228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square" lIns="0" tIns="0" rIns="0" bIns="0" anchor="ctr"/>
          <a:lstStyle/>
          <a:p>
            <a:pPr latinLnBrk="0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Freeform 10"/>
          <p:cNvSpPr>
            <a:spLocks/>
          </p:cNvSpPr>
          <p:nvPr/>
        </p:nvSpPr>
        <p:spPr bwMode="auto">
          <a:xfrm rot="10800000">
            <a:off x="1355680" y="3080163"/>
            <a:ext cx="794961" cy="820738"/>
          </a:xfrm>
          <a:custGeom>
            <a:avLst/>
            <a:gdLst>
              <a:gd name="T0" fmla="*/ 2147483647 w 2038"/>
              <a:gd name="T1" fmla="*/ 2147483647 h 2106"/>
              <a:gd name="T2" fmla="*/ 2147483647 w 2038"/>
              <a:gd name="T3" fmla="*/ 2147483647 h 2106"/>
              <a:gd name="T4" fmla="*/ 2147483647 w 2038"/>
              <a:gd name="T5" fmla="*/ 2147483647 h 2106"/>
              <a:gd name="T6" fmla="*/ 2147483647 w 2038"/>
              <a:gd name="T7" fmla="*/ 2147483647 h 2106"/>
              <a:gd name="T8" fmla="*/ 2147483647 w 2038"/>
              <a:gd name="T9" fmla="*/ 2147483647 h 2106"/>
              <a:gd name="T10" fmla="*/ 2147483647 w 2038"/>
              <a:gd name="T11" fmla="*/ 2147483647 h 2106"/>
              <a:gd name="T12" fmla="*/ 2147483647 w 2038"/>
              <a:gd name="T13" fmla="*/ 2147483647 h 2106"/>
              <a:gd name="T14" fmla="*/ 2147483647 w 2038"/>
              <a:gd name="T15" fmla="*/ 2147483647 h 2106"/>
              <a:gd name="T16" fmla="*/ 2147483647 w 2038"/>
              <a:gd name="T17" fmla="*/ 2147483647 h 2106"/>
              <a:gd name="T18" fmla="*/ 2147483647 w 2038"/>
              <a:gd name="T19" fmla="*/ 2147483647 h 2106"/>
              <a:gd name="T20" fmla="*/ 2147483647 w 2038"/>
              <a:gd name="T21" fmla="*/ 2147483647 h 2106"/>
              <a:gd name="T22" fmla="*/ 2147483647 w 2038"/>
              <a:gd name="T23" fmla="*/ 2147483647 h 2106"/>
              <a:gd name="T24" fmla="*/ 2147483647 w 2038"/>
              <a:gd name="T25" fmla="*/ 2147483647 h 2106"/>
              <a:gd name="T26" fmla="*/ 2147483647 w 2038"/>
              <a:gd name="T27" fmla="*/ 2147483647 h 2106"/>
              <a:gd name="T28" fmla="*/ 2147483647 w 2038"/>
              <a:gd name="T29" fmla="*/ 2147483647 h 2106"/>
              <a:gd name="T30" fmla="*/ 2147483647 w 2038"/>
              <a:gd name="T31" fmla="*/ 2147483647 h 2106"/>
              <a:gd name="T32" fmla="*/ 2147483647 w 2038"/>
              <a:gd name="T33" fmla="*/ 2147483647 h 2106"/>
              <a:gd name="T34" fmla="*/ 2147483647 w 2038"/>
              <a:gd name="T35" fmla="*/ 2147483647 h 2106"/>
              <a:gd name="T36" fmla="*/ 2147483647 w 2038"/>
              <a:gd name="T37" fmla="*/ 2147483647 h 2106"/>
              <a:gd name="T38" fmla="*/ 2147483647 w 2038"/>
              <a:gd name="T39" fmla="*/ 2147483647 h 2106"/>
              <a:gd name="T40" fmla="*/ 2147483647 w 2038"/>
              <a:gd name="T41" fmla="*/ 2147483647 h 2106"/>
              <a:gd name="T42" fmla="*/ 2147483647 w 2038"/>
              <a:gd name="T43" fmla="*/ 2147483647 h 2106"/>
              <a:gd name="T44" fmla="*/ 2147483647 w 2038"/>
              <a:gd name="T45" fmla="*/ 2147483647 h 2106"/>
              <a:gd name="T46" fmla="*/ 2147483647 w 2038"/>
              <a:gd name="T47" fmla="*/ 2147483647 h 2106"/>
              <a:gd name="T48" fmla="*/ 2147483647 w 2038"/>
              <a:gd name="T49" fmla="*/ 2147483647 h 2106"/>
              <a:gd name="T50" fmla="*/ 2147483647 w 2038"/>
              <a:gd name="T51" fmla="*/ 2147483647 h 2106"/>
              <a:gd name="T52" fmla="*/ 2147483647 w 2038"/>
              <a:gd name="T53" fmla="*/ 2147483647 h 2106"/>
              <a:gd name="T54" fmla="*/ 2147483647 w 2038"/>
              <a:gd name="T55" fmla="*/ 2147483647 h 2106"/>
              <a:gd name="T56" fmla="*/ 2147483647 w 2038"/>
              <a:gd name="T57" fmla="*/ 2147483647 h 2106"/>
              <a:gd name="T58" fmla="*/ 2147483647 w 2038"/>
              <a:gd name="T59" fmla="*/ 2147483647 h 2106"/>
              <a:gd name="T60" fmla="*/ 2147483647 w 2038"/>
              <a:gd name="T61" fmla="*/ 2147483647 h 2106"/>
              <a:gd name="T62" fmla="*/ 2147483647 w 2038"/>
              <a:gd name="T63" fmla="*/ 2147483647 h 2106"/>
              <a:gd name="T64" fmla="*/ 2147483647 w 2038"/>
              <a:gd name="T65" fmla="*/ 2147483647 h 2106"/>
              <a:gd name="T66" fmla="*/ 2147483647 w 2038"/>
              <a:gd name="T67" fmla="*/ 2147483647 h 2106"/>
              <a:gd name="T68" fmla="*/ 2147483647 w 2038"/>
              <a:gd name="T69" fmla="*/ 2147483647 h 2106"/>
              <a:gd name="T70" fmla="*/ 2147483647 w 2038"/>
              <a:gd name="T71" fmla="*/ 2147483647 h 2106"/>
              <a:gd name="T72" fmla="*/ 2147483647 w 2038"/>
              <a:gd name="T73" fmla="*/ 2147483647 h 2106"/>
              <a:gd name="T74" fmla="*/ 2147483647 w 2038"/>
              <a:gd name="T75" fmla="*/ 2147483647 h 2106"/>
              <a:gd name="T76" fmla="*/ 2147483647 w 2038"/>
              <a:gd name="T77" fmla="*/ 2147483647 h 2106"/>
              <a:gd name="T78" fmla="*/ 2147483647 w 2038"/>
              <a:gd name="T79" fmla="*/ 2147483647 h 2106"/>
              <a:gd name="T80" fmla="*/ 2147483647 w 2038"/>
              <a:gd name="T81" fmla="*/ 2147483647 h 2106"/>
              <a:gd name="T82" fmla="*/ 2147483647 w 2038"/>
              <a:gd name="T83" fmla="*/ 2147483647 h 2106"/>
              <a:gd name="T84" fmla="*/ 2147483647 w 2038"/>
              <a:gd name="T85" fmla="*/ 2147483647 h 2106"/>
              <a:gd name="T86" fmla="*/ 2147483647 w 2038"/>
              <a:gd name="T87" fmla="*/ 2147483647 h 2106"/>
              <a:gd name="T88" fmla="*/ 2147483647 w 2038"/>
              <a:gd name="T89" fmla="*/ 2147483647 h 2106"/>
              <a:gd name="T90" fmla="*/ 2147483647 w 2038"/>
              <a:gd name="T91" fmla="*/ 2147483647 h 2106"/>
              <a:gd name="T92" fmla="*/ 2147483647 w 2038"/>
              <a:gd name="T93" fmla="*/ 2147483647 h 2106"/>
              <a:gd name="T94" fmla="*/ 2147483647 w 2038"/>
              <a:gd name="T95" fmla="*/ 2147483647 h 210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038"/>
              <a:gd name="T145" fmla="*/ 0 h 2106"/>
              <a:gd name="T146" fmla="*/ 2038 w 2038"/>
              <a:gd name="T147" fmla="*/ 2106 h 210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038" h="2106">
                <a:moveTo>
                  <a:pt x="2038" y="2106"/>
                </a:moveTo>
                <a:lnTo>
                  <a:pt x="2038" y="2106"/>
                </a:lnTo>
                <a:lnTo>
                  <a:pt x="2024" y="2104"/>
                </a:lnTo>
                <a:lnTo>
                  <a:pt x="1982" y="2100"/>
                </a:lnTo>
                <a:lnTo>
                  <a:pt x="1918" y="2092"/>
                </a:lnTo>
                <a:lnTo>
                  <a:pt x="1878" y="2084"/>
                </a:lnTo>
                <a:lnTo>
                  <a:pt x="1834" y="2074"/>
                </a:lnTo>
                <a:lnTo>
                  <a:pt x="1786" y="2062"/>
                </a:lnTo>
                <a:lnTo>
                  <a:pt x="1734" y="2048"/>
                </a:lnTo>
                <a:lnTo>
                  <a:pt x="1680" y="2032"/>
                </a:lnTo>
                <a:lnTo>
                  <a:pt x="1624" y="2012"/>
                </a:lnTo>
                <a:lnTo>
                  <a:pt x="1566" y="1988"/>
                </a:lnTo>
                <a:lnTo>
                  <a:pt x="1506" y="1962"/>
                </a:lnTo>
                <a:lnTo>
                  <a:pt x="1444" y="1930"/>
                </a:lnTo>
                <a:lnTo>
                  <a:pt x="1382" y="1896"/>
                </a:lnTo>
                <a:lnTo>
                  <a:pt x="1322" y="1858"/>
                </a:lnTo>
                <a:lnTo>
                  <a:pt x="1260" y="1814"/>
                </a:lnTo>
                <a:lnTo>
                  <a:pt x="1200" y="1764"/>
                </a:lnTo>
                <a:lnTo>
                  <a:pt x="1170" y="1738"/>
                </a:lnTo>
                <a:lnTo>
                  <a:pt x="1142" y="1712"/>
                </a:lnTo>
                <a:lnTo>
                  <a:pt x="1112" y="1682"/>
                </a:lnTo>
                <a:lnTo>
                  <a:pt x="1084" y="1652"/>
                </a:lnTo>
                <a:lnTo>
                  <a:pt x="1056" y="1622"/>
                </a:lnTo>
                <a:lnTo>
                  <a:pt x="1030" y="1588"/>
                </a:lnTo>
                <a:lnTo>
                  <a:pt x="1004" y="1554"/>
                </a:lnTo>
                <a:lnTo>
                  <a:pt x="978" y="1518"/>
                </a:lnTo>
                <a:lnTo>
                  <a:pt x="954" y="1480"/>
                </a:lnTo>
                <a:lnTo>
                  <a:pt x="930" y="1442"/>
                </a:lnTo>
                <a:lnTo>
                  <a:pt x="906" y="1400"/>
                </a:lnTo>
                <a:lnTo>
                  <a:pt x="884" y="1358"/>
                </a:lnTo>
                <a:lnTo>
                  <a:pt x="864" y="1316"/>
                </a:lnTo>
                <a:lnTo>
                  <a:pt x="844" y="1270"/>
                </a:lnTo>
                <a:lnTo>
                  <a:pt x="826" y="1222"/>
                </a:lnTo>
                <a:lnTo>
                  <a:pt x="808" y="1174"/>
                </a:lnTo>
                <a:lnTo>
                  <a:pt x="792" y="1122"/>
                </a:lnTo>
                <a:lnTo>
                  <a:pt x="778" y="1070"/>
                </a:lnTo>
                <a:lnTo>
                  <a:pt x="766" y="1016"/>
                </a:lnTo>
                <a:lnTo>
                  <a:pt x="754" y="960"/>
                </a:lnTo>
                <a:lnTo>
                  <a:pt x="744" y="902"/>
                </a:lnTo>
                <a:lnTo>
                  <a:pt x="734" y="842"/>
                </a:lnTo>
                <a:lnTo>
                  <a:pt x="728" y="780"/>
                </a:lnTo>
                <a:lnTo>
                  <a:pt x="722" y="716"/>
                </a:lnTo>
                <a:lnTo>
                  <a:pt x="720" y="650"/>
                </a:lnTo>
                <a:lnTo>
                  <a:pt x="718" y="582"/>
                </a:lnTo>
                <a:lnTo>
                  <a:pt x="988" y="582"/>
                </a:lnTo>
                <a:lnTo>
                  <a:pt x="738" y="290"/>
                </a:lnTo>
                <a:lnTo>
                  <a:pt x="494" y="0"/>
                </a:lnTo>
                <a:lnTo>
                  <a:pt x="250" y="290"/>
                </a:lnTo>
                <a:lnTo>
                  <a:pt x="0" y="582"/>
                </a:lnTo>
                <a:lnTo>
                  <a:pt x="272" y="582"/>
                </a:lnTo>
                <a:lnTo>
                  <a:pt x="274" y="630"/>
                </a:lnTo>
                <a:lnTo>
                  <a:pt x="282" y="702"/>
                </a:lnTo>
                <a:lnTo>
                  <a:pt x="288" y="746"/>
                </a:lnTo>
                <a:lnTo>
                  <a:pt x="296" y="794"/>
                </a:lnTo>
                <a:lnTo>
                  <a:pt x="306" y="844"/>
                </a:lnTo>
                <a:lnTo>
                  <a:pt x="318" y="900"/>
                </a:lnTo>
                <a:lnTo>
                  <a:pt x="334" y="958"/>
                </a:lnTo>
                <a:lnTo>
                  <a:pt x="352" y="1020"/>
                </a:lnTo>
                <a:lnTo>
                  <a:pt x="374" y="1082"/>
                </a:lnTo>
                <a:lnTo>
                  <a:pt x="398" y="1148"/>
                </a:lnTo>
                <a:lnTo>
                  <a:pt x="428" y="1214"/>
                </a:lnTo>
                <a:lnTo>
                  <a:pt x="460" y="1280"/>
                </a:lnTo>
                <a:lnTo>
                  <a:pt x="498" y="1348"/>
                </a:lnTo>
                <a:lnTo>
                  <a:pt x="540" y="1414"/>
                </a:lnTo>
                <a:lnTo>
                  <a:pt x="586" y="1482"/>
                </a:lnTo>
                <a:lnTo>
                  <a:pt x="612" y="1514"/>
                </a:lnTo>
                <a:lnTo>
                  <a:pt x="638" y="1548"/>
                </a:lnTo>
                <a:lnTo>
                  <a:pt x="666" y="1580"/>
                </a:lnTo>
                <a:lnTo>
                  <a:pt x="694" y="1612"/>
                </a:lnTo>
                <a:lnTo>
                  <a:pt x="724" y="1642"/>
                </a:lnTo>
                <a:lnTo>
                  <a:pt x="756" y="1674"/>
                </a:lnTo>
                <a:lnTo>
                  <a:pt x="790" y="1704"/>
                </a:lnTo>
                <a:lnTo>
                  <a:pt x="826" y="1734"/>
                </a:lnTo>
                <a:lnTo>
                  <a:pt x="862" y="1762"/>
                </a:lnTo>
                <a:lnTo>
                  <a:pt x="900" y="1790"/>
                </a:lnTo>
                <a:lnTo>
                  <a:pt x="940" y="1818"/>
                </a:lnTo>
                <a:lnTo>
                  <a:pt x="980" y="1844"/>
                </a:lnTo>
                <a:lnTo>
                  <a:pt x="1024" y="1870"/>
                </a:lnTo>
                <a:lnTo>
                  <a:pt x="1068" y="1894"/>
                </a:lnTo>
                <a:lnTo>
                  <a:pt x="1114" y="1918"/>
                </a:lnTo>
                <a:lnTo>
                  <a:pt x="1162" y="1940"/>
                </a:lnTo>
                <a:lnTo>
                  <a:pt x="1212" y="1962"/>
                </a:lnTo>
                <a:lnTo>
                  <a:pt x="1264" y="1982"/>
                </a:lnTo>
                <a:lnTo>
                  <a:pt x="1318" y="2000"/>
                </a:lnTo>
                <a:lnTo>
                  <a:pt x="1372" y="2018"/>
                </a:lnTo>
                <a:lnTo>
                  <a:pt x="1430" y="2034"/>
                </a:lnTo>
                <a:lnTo>
                  <a:pt x="1490" y="2048"/>
                </a:lnTo>
                <a:lnTo>
                  <a:pt x="1550" y="2060"/>
                </a:lnTo>
                <a:lnTo>
                  <a:pt x="1614" y="2072"/>
                </a:lnTo>
                <a:lnTo>
                  <a:pt x="1680" y="2082"/>
                </a:lnTo>
                <a:lnTo>
                  <a:pt x="1746" y="2090"/>
                </a:lnTo>
                <a:lnTo>
                  <a:pt x="1816" y="2096"/>
                </a:lnTo>
                <a:lnTo>
                  <a:pt x="1888" y="2102"/>
                </a:lnTo>
                <a:lnTo>
                  <a:pt x="1962" y="2104"/>
                </a:lnTo>
                <a:lnTo>
                  <a:pt x="2038" y="2106"/>
                </a:lnTo>
                <a:close/>
              </a:path>
            </a:pathLst>
          </a:custGeom>
          <a:solidFill>
            <a:srgbClr val="7CA22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kumimoji="0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Freeform 10"/>
          <p:cNvSpPr>
            <a:spLocks/>
          </p:cNvSpPr>
          <p:nvPr/>
        </p:nvSpPr>
        <p:spPr bwMode="auto">
          <a:xfrm rot="10800000">
            <a:off x="2026841" y="4354752"/>
            <a:ext cx="794961" cy="820738"/>
          </a:xfrm>
          <a:custGeom>
            <a:avLst/>
            <a:gdLst>
              <a:gd name="T0" fmla="*/ 2147483647 w 2038"/>
              <a:gd name="T1" fmla="*/ 2147483647 h 2106"/>
              <a:gd name="T2" fmla="*/ 2147483647 w 2038"/>
              <a:gd name="T3" fmla="*/ 2147483647 h 2106"/>
              <a:gd name="T4" fmla="*/ 2147483647 w 2038"/>
              <a:gd name="T5" fmla="*/ 2147483647 h 2106"/>
              <a:gd name="T6" fmla="*/ 2147483647 w 2038"/>
              <a:gd name="T7" fmla="*/ 2147483647 h 2106"/>
              <a:gd name="T8" fmla="*/ 2147483647 w 2038"/>
              <a:gd name="T9" fmla="*/ 2147483647 h 2106"/>
              <a:gd name="T10" fmla="*/ 2147483647 w 2038"/>
              <a:gd name="T11" fmla="*/ 2147483647 h 2106"/>
              <a:gd name="T12" fmla="*/ 2147483647 w 2038"/>
              <a:gd name="T13" fmla="*/ 2147483647 h 2106"/>
              <a:gd name="T14" fmla="*/ 2147483647 w 2038"/>
              <a:gd name="T15" fmla="*/ 2147483647 h 2106"/>
              <a:gd name="T16" fmla="*/ 2147483647 w 2038"/>
              <a:gd name="T17" fmla="*/ 2147483647 h 2106"/>
              <a:gd name="T18" fmla="*/ 2147483647 w 2038"/>
              <a:gd name="T19" fmla="*/ 2147483647 h 2106"/>
              <a:gd name="T20" fmla="*/ 2147483647 w 2038"/>
              <a:gd name="T21" fmla="*/ 2147483647 h 2106"/>
              <a:gd name="T22" fmla="*/ 2147483647 w 2038"/>
              <a:gd name="T23" fmla="*/ 2147483647 h 2106"/>
              <a:gd name="T24" fmla="*/ 2147483647 w 2038"/>
              <a:gd name="T25" fmla="*/ 2147483647 h 2106"/>
              <a:gd name="T26" fmla="*/ 2147483647 w 2038"/>
              <a:gd name="T27" fmla="*/ 2147483647 h 2106"/>
              <a:gd name="T28" fmla="*/ 2147483647 w 2038"/>
              <a:gd name="T29" fmla="*/ 2147483647 h 2106"/>
              <a:gd name="T30" fmla="*/ 2147483647 w 2038"/>
              <a:gd name="T31" fmla="*/ 2147483647 h 2106"/>
              <a:gd name="T32" fmla="*/ 2147483647 w 2038"/>
              <a:gd name="T33" fmla="*/ 2147483647 h 2106"/>
              <a:gd name="T34" fmla="*/ 2147483647 w 2038"/>
              <a:gd name="T35" fmla="*/ 2147483647 h 2106"/>
              <a:gd name="T36" fmla="*/ 2147483647 w 2038"/>
              <a:gd name="T37" fmla="*/ 2147483647 h 2106"/>
              <a:gd name="T38" fmla="*/ 2147483647 w 2038"/>
              <a:gd name="T39" fmla="*/ 2147483647 h 2106"/>
              <a:gd name="T40" fmla="*/ 2147483647 w 2038"/>
              <a:gd name="T41" fmla="*/ 2147483647 h 2106"/>
              <a:gd name="T42" fmla="*/ 2147483647 w 2038"/>
              <a:gd name="T43" fmla="*/ 2147483647 h 2106"/>
              <a:gd name="T44" fmla="*/ 2147483647 w 2038"/>
              <a:gd name="T45" fmla="*/ 2147483647 h 2106"/>
              <a:gd name="T46" fmla="*/ 2147483647 w 2038"/>
              <a:gd name="T47" fmla="*/ 2147483647 h 2106"/>
              <a:gd name="T48" fmla="*/ 2147483647 w 2038"/>
              <a:gd name="T49" fmla="*/ 2147483647 h 2106"/>
              <a:gd name="T50" fmla="*/ 2147483647 w 2038"/>
              <a:gd name="T51" fmla="*/ 2147483647 h 2106"/>
              <a:gd name="T52" fmla="*/ 2147483647 w 2038"/>
              <a:gd name="T53" fmla="*/ 2147483647 h 2106"/>
              <a:gd name="T54" fmla="*/ 2147483647 w 2038"/>
              <a:gd name="T55" fmla="*/ 2147483647 h 2106"/>
              <a:gd name="T56" fmla="*/ 2147483647 w 2038"/>
              <a:gd name="T57" fmla="*/ 2147483647 h 2106"/>
              <a:gd name="T58" fmla="*/ 2147483647 w 2038"/>
              <a:gd name="T59" fmla="*/ 2147483647 h 2106"/>
              <a:gd name="T60" fmla="*/ 2147483647 w 2038"/>
              <a:gd name="T61" fmla="*/ 2147483647 h 2106"/>
              <a:gd name="T62" fmla="*/ 2147483647 w 2038"/>
              <a:gd name="T63" fmla="*/ 2147483647 h 2106"/>
              <a:gd name="T64" fmla="*/ 2147483647 w 2038"/>
              <a:gd name="T65" fmla="*/ 2147483647 h 2106"/>
              <a:gd name="T66" fmla="*/ 2147483647 w 2038"/>
              <a:gd name="T67" fmla="*/ 2147483647 h 2106"/>
              <a:gd name="T68" fmla="*/ 2147483647 w 2038"/>
              <a:gd name="T69" fmla="*/ 2147483647 h 2106"/>
              <a:gd name="T70" fmla="*/ 2147483647 w 2038"/>
              <a:gd name="T71" fmla="*/ 2147483647 h 2106"/>
              <a:gd name="T72" fmla="*/ 2147483647 w 2038"/>
              <a:gd name="T73" fmla="*/ 2147483647 h 2106"/>
              <a:gd name="T74" fmla="*/ 2147483647 w 2038"/>
              <a:gd name="T75" fmla="*/ 2147483647 h 2106"/>
              <a:gd name="T76" fmla="*/ 2147483647 w 2038"/>
              <a:gd name="T77" fmla="*/ 2147483647 h 2106"/>
              <a:gd name="T78" fmla="*/ 2147483647 w 2038"/>
              <a:gd name="T79" fmla="*/ 2147483647 h 2106"/>
              <a:gd name="T80" fmla="*/ 2147483647 w 2038"/>
              <a:gd name="T81" fmla="*/ 2147483647 h 2106"/>
              <a:gd name="T82" fmla="*/ 2147483647 w 2038"/>
              <a:gd name="T83" fmla="*/ 2147483647 h 2106"/>
              <a:gd name="T84" fmla="*/ 2147483647 w 2038"/>
              <a:gd name="T85" fmla="*/ 2147483647 h 2106"/>
              <a:gd name="T86" fmla="*/ 2147483647 w 2038"/>
              <a:gd name="T87" fmla="*/ 2147483647 h 2106"/>
              <a:gd name="T88" fmla="*/ 2147483647 w 2038"/>
              <a:gd name="T89" fmla="*/ 2147483647 h 2106"/>
              <a:gd name="T90" fmla="*/ 2147483647 w 2038"/>
              <a:gd name="T91" fmla="*/ 2147483647 h 2106"/>
              <a:gd name="T92" fmla="*/ 2147483647 w 2038"/>
              <a:gd name="T93" fmla="*/ 2147483647 h 2106"/>
              <a:gd name="T94" fmla="*/ 2147483647 w 2038"/>
              <a:gd name="T95" fmla="*/ 2147483647 h 210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038"/>
              <a:gd name="T145" fmla="*/ 0 h 2106"/>
              <a:gd name="T146" fmla="*/ 2038 w 2038"/>
              <a:gd name="T147" fmla="*/ 2106 h 210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038" h="2106">
                <a:moveTo>
                  <a:pt x="2038" y="2106"/>
                </a:moveTo>
                <a:lnTo>
                  <a:pt x="2038" y="2106"/>
                </a:lnTo>
                <a:lnTo>
                  <a:pt x="2024" y="2104"/>
                </a:lnTo>
                <a:lnTo>
                  <a:pt x="1982" y="2100"/>
                </a:lnTo>
                <a:lnTo>
                  <a:pt x="1918" y="2092"/>
                </a:lnTo>
                <a:lnTo>
                  <a:pt x="1878" y="2084"/>
                </a:lnTo>
                <a:lnTo>
                  <a:pt x="1834" y="2074"/>
                </a:lnTo>
                <a:lnTo>
                  <a:pt x="1786" y="2062"/>
                </a:lnTo>
                <a:lnTo>
                  <a:pt x="1734" y="2048"/>
                </a:lnTo>
                <a:lnTo>
                  <a:pt x="1680" y="2032"/>
                </a:lnTo>
                <a:lnTo>
                  <a:pt x="1624" y="2012"/>
                </a:lnTo>
                <a:lnTo>
                  <a:pt x="1566" y="1988"/>
                </a:lnTo>
                <a:lnTo>
                  <a:pt x="1506" y="1962"/>
                </a:lnTo>
                <a:lnTo>
                  <a:pt x="1444" y="1930"/>
                </a:lnTo>
                <a:lnTo>
                  <a:pt x="1382" y="1896"/>
                </a:lnTo>
                <a:lnTo>
                  <a:pt x="1322" y="1858"/>
                </a:lnTo>
                <a:lnTo>
                  <a:pt x="1260" y="1814"/>
                </a:lnTo>
                <a:lnTo>
                  <a:pt x="1200" y="1764"/>
                </a:lnTo>
                <a:lnTo>
                  <a:pt x="1170" y="1738"/>
                </a:lnTo>
                <a:lnTo>
                  <a:pt x="1142" y="1712"/>
                </a:lnTo>
                <a:lnTo>
                  <a:pt x="1112" y="1682"/>
                </a:lnTo>
                <a:lnTo>
                  <a:pt x="1084" y="1652"/>
                </a:lnTo>
                <a:lnTo>
                  <a:pt x="1056" y="1622"/>
                </a:lnTo>
                <a:lnTo>
                  <a:pt x="1030" y="1588"/>
                </a:lnTo>
                <a:lnTo>
                  <a:pt x="1004" y="1554"/>
                </a:lnTo>
                <a:lnTo>
                  <a:pt x="978" y="1518"/>
                </a:lnTo>
                <a:lnTo>
                  <a:pt x="954" y="1480"/>
                </a:lnTo>
                <a:lnTo>
                  <a:pt x="930" y="1442"/>
                </a:lnTo>
                <a:lnTo>
                  <a:pt x="906" y="1400"/>
                </a:lnTo>
                <a:lnTo>
                  <a:pt x="884" y="1358"/>
                </a:lnTo>
                <a:lnTo>
                  <a:pt x="864" y="1316"/>
                </a:lnTo>
                <a:lnTo>
                  <a:pt x="844" y="1270"/>
                </a:lnTo>
                <a:lnTo>
                  <a:pt x="826" y="1222"/>
                </a:lnTo>
                <a:lnTo>
                  <a:pt x="808" y="1174"/>
                </a:lnTo>
                <a:lnTo>
                  <a:pt x="792" y="1122"/>
                </a:lnTo>
                <a:lnTo>
                  <a:pt x="778" y="1070"/>
                </a:lnTo>
                <a:lnTo>
                  <a:pt x="766" y="1016"/>
                </a:lnTo>
                <a:lnTo>
                  <a:pt x="754" y="960"/>
                </a:lnTo>
                <a:lnTo>
                  <a:pt x="744" y="902"/>
                </a:lnTo>
                <a:lnTo>
                  <a:pt x="734" y="842"/>
                </a:lnTo>
                <a:lnTo>
                  <a:pt x="728" y="780"/>
                </a:lnTo>
                <a:lnTo>
                  <a:pt x="722" y="716"/>
                </a:lnTo>
                <a:lnTo>
                  <a:pt x="720" y="650"/>
                </a:lnTo>
                <a:lnTo>
                  <a:pt x="718" y="582"/>
                </a:lnTo>
                <a:lnTo>
                  <a:pt x="988" y="582"/>
                </a:lnTo>
                <a:lnTo>
                  <a:pt x="738" y="290"/>
                </a:lnTo>
                <a:lnTo>
                  <a:pt x="494" y="0"/>
                </a:lnTo>
                <a:lnTo>
                  <a:pt x="250" y="290"/>
                </a:lnTo>
                <a:lnTo>
                  <a:pt x="0" y="582"/>
                </a:lnTo>
                <a:lnTo>
                  <a:pt x="272" y="582"/>
                </a:lnTo>
                <a:lnTo>
                  <a:pt x="274" y="630"/>
                </a:lnTo>
                <a:lnTo>
                  <a:pt x="282" y="702"/>
                </a:lnTo>
                <a:lnTo>
                  <a:pt x="288" y="746"/>
                </a:lnTo>
                <a:lnTo>
                  <a:pt x="296" y="794"/>
                </a:lnTo>
                <a:lnTo>
                  <a:pt x="306" y="844"/>
                </a:lnTo>
                <a:lnTo>
                  <a:pt x="318" y="900"/>
                </a:lnTo>
                <a:lnTo>
                  <a:pt x="334" y="958"/>
                </a:lnTo>
                <a:lnTo>
                  <a:pt x="352" y="1020"/>
                </a:lnTo>
                <a:lnTo>
                  <a:pt x="374" y="1082"/>
                </a:lnTo>
                <a:lnTo>
                  <a:pt x="398" y="1148"/>
                </a:lnTo>
                <a:lnTo>
                  <a:pt x="428" y="1214"/>
                </a:lnTo>
                <a:lnTo>
                  <a:pt x="460" y="1280"/>
                </a:lnTo>
                <a:lnTo>
                  <a:pt x="498" y="1348"/>
                </a:lnTo>
                <a:lnTo>
                  <a:pt x="540" y="1414"/>
                </a:lnTo>
                <a:lnTo>
                  <a:pt x="586" y="1482"/>
                </a:lnTo>
                <a:lnTo>
                  <a:pt x="612" y="1514"/>
                </a:lnTo>
                <a:lnTo>
                  <a:pt x="638" y="1548"/>
                </a:lnTo>
                <a:lnTo>
                  <a:pt x="666" y="1580"/>
                </a:lnTo>
                <a:lnTo>
                  <a:pt x="694" y="1612"/>
                </a:lnTo>
                <a:lnTo>
                  <a:pt x="724" y="1642"/>
                </a:lnTo>
                <a:lnTo>
                  <a:pt x="756" y="1674"/>
                </a:lnTo>
                <a:lnTo>
                  <a:pt x="790" y="1704"/>
                </a:lnTo>
                <a:lnTo>
                  <a:pt x="826" y="1734"/>
                </a:lnTo>
                <a:lnTo>
                  <a:pt x="862" y="1762"/>
                </a:lnTo>
                <a:lnTo>
                  <a:pt x="900" y="1790"/>
                </a:lnTo>
                <a:lnTo>
                  <a:pt x="940" y="1818"/>
                </a:lnTo>
                <a:lnTo>
                  <a:pt x="980" y="1844"/>
                </a:lnTo>
                <a:lnTo>
                  <a:pt x="1024" y="1870"/>
                </a:lnTo>
                <a:lnTo>
                  <a:pt x="1068" y="1894"/>
                </a:lnTo>
                <a:lnTo>
                  <a:pt x="1114" y="1918"/>
                </a:lnTo>
                <a:lnTo>
                  <a:pt x="1162" y="1940"/>
                </a:lnTo>
                <a:lnTo>
                  <a:pt x="1212" y="1962"/>
                </a:lnTo>
                <a:lnTo>
                  <a:pt x="1264" y="1982"/>
                </a:lnTo>
                <a:lnTo>
                  <a:pt x="1318" y="2000"/>
                </a:lnTo>
                <a:lnTo>
                  <a:pt x="1372" y="2018"/>
                </a:lnTo>
                <a:lnTo>
                  <a:pt x="1430" y="2034"/>
                </a:lnTo>
                <a:lnTo>
                  <a:pt x="1490" y="2048"/>
                </a:lnTo>
                <a:lnTo>
                  <a:pt x="1550" y="2060"/>
                </a:lnTo>
                <a:lnTo>
                  <a:pt x="1614" y="2072"/>
                </a:lnTo>
                <a:lnTo>
                  <a:pt x="1680" y="2082"/>
                </a:lnTo>
                <a:lnTo>
                  <a:pt x="1746" y="2090"/>
                </a:lnTo>
                <a:lnTo>
                  <a:pt x="1816" y="2096"/>
                </a:lnTo>
                <a:lnTo>
                  <a:pt x="1888" y="2102"/>
                </a:lnTo>
                <a:lnTo>
                  <a:pt x="1962" y="2104"/>
                </a:lnTo>
                <a:lnTo>
                  <a:pt x="2038" y="2106"/>
                </a:lnTo>
                <a:close/>
              </a:path>
            </a:pathLst>
          </a:custGeom>
          <a:solidFill>
            <a:srgbClr val="7CA228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kumimoji="0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Group 7"/>
          <p:cNvGrpSpPr>
            <a:grpSpLocks noChangeAspect="1"/>
          </p:cNvGrpSpPr>
          <p:nvPr/>
        </p:nvGrpSpPr>
        <p:grpSpPr>
          <a:xfrm>
            <a:off x="5063322" y="2606865"/>
            <a:ext cx="1605386" cy="1160513"/>
            <a:chOff x="-934931" y="2892517"/>
            <a:chExt cx="4333768" cy="3240652"/>
          </a:xfrm>
        </p:grpSpPr>
        <p:pic>
          <p:nvPicPr>
            <p:cNvPr id="29" name="Picture 8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934931" y="2892517"/>
              <a:ext cx="4333768" cy="3240652"/>
            </a:xfrm>
            <a:prstGeom prst="rect">
              <a:avLst/>
            </a:prstGeom>
          </p:spPr>
        </p:pic>
        <p:pic>
          <p:nvPicPr>
            <p:cNvPr id="3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02" t="3028" r="24623" b="9271"/>
            <a:stretch/>
          </p:blipFill>
          <p:spPr>
            <a:xfrm>
              <a:off x="-432601" y="3268662"/>
              <a:ext cx="3450438" cy="250257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1" name="Group 13"/>
          <p:cNvGrpSpPr>
            <a:grpSpLocks noChangeAspect="1"/>
          </p:cNvGrpSpPr>
          <p:nvPr/>
        </p:nvGrpSpPr>
        <p:grpSpPr>
          <a:xfrm>
            <a:off x="6489390" y="2756619"/>
            <a:ext cx="1025403" cy="991284"/>
            <a:chOff x="4313237" y="1592262"/>
            <a:chExt cx="3733800" cy="3733800"/>
          </a:xfrm>
        </p:grpSpPr>
        <p:pic>
          <p:nvPicPr>
            <p:cNvPr id="34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237" y="1592262"/>
              <a:ext cx="3733800" cy="3733800"/>
            </a:xfrm>
            <a:prstGeom prst="rect">
              <a:avLst/>
            </a:prstGeom>
          </p:spPr>
        </p:pic>
        <p:pic>
          <p:nvPicPr>
            <p:cNvPr id="35" name="Picture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0229" y="2354262"/>
              <a:ext cx="1389578" cy="2011680"/>
            </a:xfrm>
            <a:prstGeom prst="rect">
              <a:avLst/>
            </a:prstGeom>
          </p:spPr>
        </p:pic>
      </p:grpSp>
      <p:pic>
        <p:nvPicPr>
          <p:cNvPr id="36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862" y="2780787"/>
            <a:ext cx="444088" cy="877222"/>
          </a:xfrm>
          <a:prstGeom prst="rect">
            <a:avLst/>
          </a:prstGeom>
        </p:spPr>
      </p:pic>
      <p:grpSp>
        <p:nvGrpSpPr>
          <p:cNvPr id="37" name="Group 20"/>
          <p:cNvGrpSpPr>
            <a:grpSpLocks noChangeAspect="1"/>
          </p:cNvGrpSpPr>
          <p:nvPr/>
        </p:nvGrpSpPr>
        <p:grpSpPr>
          <a:xfrm>
            <a:off x="7369689" y="2826427"/>
            <a:ext cx="469015" cy="874646"/>
            <a:chOff x="2264311" y="449268"/>
            <a:chExt cx="2465555" cy="4572000"/>
          </a:xfrm>
        </p:grpSpPr>
        <p:pic>
          <p:nvPicPr>
            <p:cNvPr id="38" name="Picture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4311" y="449268"/>
              <a:ext cx="2465555" cy="4572000"/>
            </a:xfrm>
            <a:prstGeom prst="rect">
              <a:avLst/>
            </a:prstGeom>
          </p:spPr>
        </p:pic>
        <p:pic>
          <p:nvPicPr>
            <p:cNvPr id="39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306" y="955746"/>
              <a:ext cx="2086531" cy="3379716"/>
            </a:xfrm>
            <a:prstGeom prst="rect">
              <a:avLst/>
            </a:prstGeom>
          </p:spPr>
        </p:pic>
      </p:grpSp>
      <p:sp>
        <p:nvSpPr>
          <p:cNvPr id="40" name="직사각형 44"/>
          <p:cNvSpPr/>
          <p:nvPr/>
        </p:nvSpPr>
        <p:spPr>
          <a:xfrm>
            <a:off x="5166234" y="3869086"/>
            <a:ext cx="3196714" cy="1890777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xtLst/>
        </p:spPr>
        <p:txBody>
          <a:bodyPr wrap="square" lIns="0" tIns="0" rIns="0" bIns="0" rtlCol="0" anchor="ctr" anchorCtr="0">
            <a:noAutofit/>
          </a:bodyPr>
          <a:lstStyle/>
          <a:p>
            <a:pPr marL="171450" indent="-171450"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/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지원되는 디바이스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Windows 8 Tablet, iPad, iPhone, Android</a:t>
            </a: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폰</a:t>
            </a:r>
            <a:r>
              <a:rPr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윈도우 폰</a:t>
            </a:r>
            <a:r>
              <a:rPr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/>
            </a:pP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라이선스 없이 </a:t>
            </a:r>
            <a:r>
              <a:rPr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multi-Device </a:t>
            </a: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 사용 가능</a:t>
            </a:r>
            <a:endParaRPr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/>
            </a:pP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/>
            </a:pPr>
            <a:r>
              <a:rPr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Mobile Web / App </a:t>
            </a: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 제공</a:t>
            </a:r>
            <a:endParaRPr lang="en-US" altLang="ko-KR" sz="10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/>
            </a:pPr>
            <a:endParaRPr lang="en-US" altLang="ko-KR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ts val="300"/>
              </a:spcBef>
              <a:buClr>
                <a:schemeClr val="bg1">
                  <a:lumMod val="75000"/>
                </a:schemeClr>
              </a:buClr>
              <a:buSzPct val="80000"/>
              <a:buFont typeface="Wingdings" pitchFamily="2" charset="2"/>
              <a:buChar char="u"/>
              <a:defRPr/>
            </a:pPr>
            <a:r>
              <a:rPr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Touch </a:t>
            </a: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기반에 적합한 특화된 </a:t>
            </a:r>
            <a:r>
              <a:rPr lang="en-US" altLang="ko-KR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</a:t>
            </a:r>
            <a:r>
              <a:rPr lang="ko-KR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</a:t>
            </a:r>
            <a:endParaRPr lang="ko-KR" altLang="en-US" sz="1000" kern="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29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하자 보수 계획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무상하자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/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유상유지 보수 범위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lvl="0" defTabSz="957824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무상하자보수 기간 만료 전 제품 공급업체간의 유상유지보수 계약을 체결하여 유지보수를 실시합니다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유상유지보수 대가는 유지보수 계획 시점에서 협의하여 용역 유지보수 대가산정기준에 따라 산정합니다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839"/>
          <a:stretch/>
        </p:blipFill>
        <p:spPr>
          <a:xfrm>
            <a:off x="366434" y="4791593"/>
            <a:ext cx="8536885" cy="1315796"/>
          </a:xfrm>
          <a:prstGeom prst="rect">
            <a:avLst/>
          </a:prstGeom>
        </p:spPr>
      </p:pic>
      <p:graphicFrame>
        <p:nvGraphicFramePr>
          <p:cNvPr id="31" name="Group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355200"/>
              </p:ext>
            </p:extLst>
          </p:nvPr>
        </p:nvGraphicFramePr>
        <p:xfrm>
          <a:off x="648295" y="2013805"/>
          <a:ext cx="8280921" cy="4102174"/>
        </p:xfrm>
        <a:graphic>
          <a:graphicData uri="http://schemas.openxmlformats.org/drawingml/2006/table">
            <a:tbl>
              <a:tblPr/>
              <a:tblGrid>
                <a:gridCol w="955252"/>
                <a:gridCol w="3428765"/>
                <a:gridCol w="3896904"/>
              </a:tblGrid>
              <a:tr h="2768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무상하자보수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유상유지보수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6449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보수 범위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응용 소프트웨어 프로그램 오류수정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장애 및 결함해결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상용 소프트웨어의 장애 신고 접수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원인분석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장애처리 및 결과 확인</a:t>
                      </a:r>
                      <a:endParaRPr lang="en-US" altLang="ko-KR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운영체제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(OS)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업그레이드 등 지원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무상하자보수 기간 경과 후 실시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유상유지보수 적용범위 외 추가나 변경사항이 해당됨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항목 발생 시 마다 별도 협의 후 계약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449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</a:t>
                      </a:r>
                      <a:endParaRPr lang="en-US" altLang="ko-KR" sz="1000" b="1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기준과 범위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제안내역과 공급시스템이 상이하거나 하자가 있는 것은 무상 하자보수를 원칙</a:t>
                      </a:r>
                      <a:endParaRPr lang="en-US" altLang="ko-KR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무상보증기간이 만료된 이후의 모든 유지보수행위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유상 유지보수는 별도 계약에 의해 지원</a:t>
                      </a:r>
                      <a:endParaRPr lang="en-US" altLang="ko-KR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CRM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컨설팅의 경우 별도 계약에 의해 지원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449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기간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검수 후 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</a:t>
                      </a:r>
                      <a:r>
                        <a:rPr lang="ko-KR" altLang="en-US" sz="900" b="0" kern="12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개월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이내 안정화한 후 무상하자보수기간</a:t>
                      </a:r>
                      <a:endParaRPr lang="en-US" altLang="ko-KR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31775" marR="0" lvl="1" indent="-98425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응용소프트웨어 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(12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개월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31775" marR="0" lvl="1" indent="-98425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상용소프트웨어 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(12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개월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ko-KR" altLang="en-US" sz="9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별도 계약에 의함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8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인력지원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안정화기간 동안 지원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별도 계약에 의함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5149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기타사항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항시 원활한 유지보수지원을 위한 비상연락체계를 유지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유상유지보수는 무상하자보수 완료 후 사용자측과 계약을 체결하여 실시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무상하자보수 기간 중이라 하더라도 현재 시스템의 기능 외에 새로운 기능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요구사항의 발생 등 추가 요구사항에 대해서는 사용자측과의 합의하에 결정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고객의 고의 또는 천재지변에 의한 장애에 대해서는 책임을 지지 않음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인력 이외의 인력이 수행한 시스템 개조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첨가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조정 및 수리로 시스템에 중대한 영향을 끼친 경우에는 유상 처리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활동 중 습득한 고객의 정보에 대해서는 절대 비밀을 보장</a:t>
                      </a:r>
                    </a:p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유지보수 행위를 위해서 사용자는 필요에 따라 유지보수와 관련된 편의시설을 제공</a:t>
                      </a:r>
                    </a:p>
                  </a:txBody>
                  <a:tcPr marL="91207" marR="91207" marT="47361" marB="4736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88900" marR="0" lvl="0" indent="-889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산돌고딕 L" pitchFamily="18" charset="-127"/>
                        <a:ea typeface="산돌고딕 L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" name="Text Box 78"/>
          <p:cNvSpPr txBox="1">
            <a:spLocks noChangeArrowheads="1"/>
          </p:cNvSpPr>
          <p:nvPr/>
        </p:nvSpPr>
        <p:spPr bwMode="auto">
          <a:xfrm>
            <a:off x="679070" y="6228581"/>
            <a:ext cx="576837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 latinLnBrk="0"/>
            <a:r>
              <a:rPr lang="en-US" altLang="ko-KR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내용은 추후 상호 협의 및 계약에 의해 변경될 수 있습니다</a:t>
            </a:r>
            <a:r>
              <a:rPr lang="en-US" altLang="ko-KR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 latinLnBrk="0"/>
            <a:r>
              <a:rPr lang="en-US" altLang="ko-KR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사업의 무상 유지</a:t>
            </a:r>
            <a:r>
              <a:rPr lang="en-US" altLang="ko-K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보수는 </a:t>
            </a:r>
            <a:r>
              <a:rPr lang="en-US" altLang="ko-KR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H/W(S/W) 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프로그램을 </a:t>
            </a:r>
            <a:r>
              <a:rPr lang="ko-KR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검수 완료한 </a:t>
            </a:r>
            <a:r>
              <a:rPr lang="ko-KR" altLang="en-US" sz="9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날로부터 계약을 만료하는 시점까지로 </a:t>
            </a:r>
            <a:r>
              <a:rPr lang="ko-KR" altLang="en-US" sz="9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b="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1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훈련 계획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교육 훈련 개요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다년간의 프로젝트 수행 경험과 노하우를 바탕으로 교육 대상자 별 체계적인 교육 계획을 수립하여 현업 사용자들의 업무 처리 능력을 향상시키고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및 운영자들의 유지보수 능력을 향상시켜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시스템을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효율적으로 운영할 수 있도록 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8" name="순서도: 수동 연산 7"/>
          <p:cNvSpPr/>
          <p:nvPr/>
        </p:nvSpPr>
        <p:spPr>
          <a:xfrm rot="10800000">
            <a:off x="1267518" y="4755943"/>
            <a:ext cx="6762052" cy="304909"/>
          </a:xfrm>
          <a:prstGeom prst="flowChartManualOperation">
            <a:avLst/>
          </a:prstGeom>
          <a:gradFill flip="none" rotWithShape="1">
            <a:gsLst>
              <a:gs pos="0">
                <a:srgbClr val="BFBFBF"/>
              </a:gs>
              <a:gs pos="50000">
                <a:srgbClr val="D9D9D9"/>
              </a:gs>
              <a:gs pos="100000">
                <a:sysClr val="window" lastClr="FFFFFF"/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" name="Rectangle 88"/>
          <p:cNvSpPr>
            <a:spLocks noChangeArrowheads="1"/>
          </p:cNvSpPr>
          <p:nvPr/>
        </p:nvSpPr>
        <p:spPr bwMode="auto">
          <a:xfrm>
            <a:off x="848889" y="2265078"/>
            <a:ext cx="7738437" cy="579436"/>
          </a:xfrm>
          <a:prstGeom prst="roundRect">
            <a:avLst/>
          </a:prstGeom>
          <a:noFill/>
          <a:ln w="38100">
            <a:solidFill>
              <a:srgbClr val="7CA228"/>
            </a:solidFill>
            <a:miter lim="800000"/>
            <a:headEnd/>
            <a:tailEnd/>
          </a:ln>
        </p:spPr>
        <p:txBody>
          <a:bodyPr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 defTabSz="1001788">
              <a:lnSpc>
                <a:spcPct val="12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ko-KR" altLang="en-US" sz="1600" b="1" dirty="0" smtClean="0">
                <a:solidFill>
                  <a:schemeClr val="accent3">
                    <a:lumMod val="50000"/>
                  </a:schemeClr>
                </a:solidFill>
                <a:latin typeface="+mn-ea"/>
              </a:rPr>
              <a:t>건국대학교 </a:t>
            </a:r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  <a:latin typeface="+mn-ea"/>
              </a:rPr>
              <a:t>자체 운영 및 유지보수 능력 확보</a:t>
            </a:r>
          </a:p>
        </p:txBody>
      </p:sp>
      <p:grpSp>
        <p:nvGrpSpPr>
          <p:cNvPr id="10" name="그룹 3"/>
          <p:cNvGrpSpPr/>
          <p:nvPr/>
        </p:nvGrpSpPr>
        <p:grpSpPr>
          <a:xfrm>
            <a:off x="371914" y="3248494"/>
            <a:ext cx="8712395" cy="1507449"/>
            <a:chOff x="651397" y="8608837"/>
            <a:chExt cx="6476478" cy="1437158"/>
          </a:xfrm>
        </p:grpSpPr>
        <p:sp>
          <p:nvSpPr>
            <p:cNvPr id="28" name="AutoShape 80"/>
            <p:cNvSpPr>
              <a:spLocks noChangeArrowheads="1"/>
            </p:cNvSpPr>
            <p:nvPr/>
          </p:nvSpPr>
          <p:spPr bwMode="gray">
            <a:xfrm flipH="1" flipV="1">
              <a:off x="651397" y="8822206"/>
              <a:ext cx="112300" cy="109091"/>
            </a:xfrm>
            <a:prstGeom prst="rtTriangle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7CB8D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9" name="AutoShape 81"/>
            <p:cNvSpPr>
              <a:spLocks noChangeArrowheads="1"/>
            </p:cNvSpPr>
            <p:nvPr/>
          </p:nvSpPr>
          <p:spPr bwMode="gray">
            <a:xfrm flipV="1">
              <a:off x="7015575" y="8822206"/>
              <a:ext cx="112300" cy="109091"/>
            </a:xfrm>
            <a:prstGeom prst="rtTriangle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7CB8D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30" name="그룹 4"/>
            <p:cNvGrpSpPr/>
            <p:nvPr/>
          </p:nvGrpSpPr>
          <p:grpSpPr>
            <a:xfrm>
              <a:off x="763697" y="8713114"/>
              <a:ext cx="6251879" cy="1332881"/>
              <a:chOff x="763697" y="8041724"/>
              <a:chExt cx="6251879" cy="1947874"/>
            </a:xfrm>
          </p:grpSpPr>
          <p:sp>
            <p:nvSpPr>
              <p:cNvPr id="40" name="AutoShape 36"/>
              <p:cNvSpPr>
                <a:spLocks noChangeArrowheads="1"/>
              </p:cNvSpPr>
              <p:nvPr/>
            </p:nvSpPr>
            <p:spPr bwMode="gray">
              <a:xfrm>
                <a:off x="763697" y="8041724"/>
                <a:ext cx="6251879" cy="1947874"/>
              </a:xfrm>
              <a:prstGeom prst="roundRect">
                <a:avLst>
                  <a:gd name="adj" fmla="val 2130"/>
                </a:avLst>
              </a:prstGeom>
              <a:gradFill rotWithShape="1">
                <a:gsLst>
                  <a:gs pos="0">
                    <a:srgbClr val="E6E6E6">
                      <a:gamma/>
                      <a:tint val="0"/>
                      <a:invGamma/>
                    </a:srgbClr>
                  </a:gs>
                  <a:gs pos="100000">
                    <a:srgbClr val="F2F2F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rgbClr val="7CB8D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1" name="AutoShape 82"/>
              <p:cNvSpPr>
                <a:spLocks noChangeArrowheads="1"/>
              </p:cNvSpPr>
              <p:nvPr/>
            </p:nvSpPr>
            <p:spPr bwMode="gray">
              <a:xfrm>
                <a:off x="837493" y="8078623"/>
                <a:ext cx="2005350" cy="1852809"/>
              </a:xfrm>
              <a:prstGeom prst="roundRect">
                <a:avLst>
                  <a:gd name="adj" fmla="val 2130"/>
                </a:avLst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rgbClr val="7CB8D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2" name="AutoShape 83"/>
              <p:cNvSpPr>
                <a:spLocks noChangeArrowheads="1"/>
              </p:cNvSpPr>
              <p:nvPr/>
            </p:nvSpPr>
            <p:spPr bwMode="gray">
              <a:xfrm>
                <a:off x="2886159" y="8078623"/>
                <a:ext cx="2005350" cy="1852809"/>
              </a:xfrm>
              <a:prstGeom prst="roundRect">
                <a:avLst>
                  <a:gd name="adj" fmla="val 2130"/>
                </a:avLst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rgbClr val="7CB8D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3" name="AutoShape 84"/>
              <p:cNvSpPr>
                <a:spLocks noChangeArrowheads="1"/>
              </p:cNvSpPr>
              <p:nvPr/>
            </p:nvSpPr>
            <p:spPr bwMode="gray">
              <a:xfrm>
                <a:off x="4936429" y="8078623"/>
                <a:ext cx="2003745" cy="1852809"/>
              </a:xfrm>
              <a:prstGeom prst="roundRect">
                <a:avLst>
                  <a:gd name="adj" fmla="val 2130"/>
                </a:avLst>
              </a:prstGeom>
              <a:solidFill>
                <a:sysClr val="window" lastClr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rgbClr val="7CB8D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31" name="Rectangle 85"/>
            <p:cNvSpPr>
              <a:spLocks noChangeArrowheads="1"/>
            </p:cNvSpPr>
            <p:nvPr/>
          </p:nvSpPr>
          <p:spPr bwMode="gray">
            <a:xfrm>
              <a:off x="651397" y="8608837"/>
              <a:ext cx="6476478" cy="21818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algn="ctr">
                  <a:solidFill>
                    <a:srgbClr val="C5E0E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2" name="AutoShape 86"/>
            <p:cNvSpPr>
              <a:spLocks noChangeArrowheads="1"/>
            </p:cNvSpPr>
            <p:nvPr/>
          </p:nvSpPr>
          <p:spPr bwMode="gray">
            <a:xfrm>
              <a:off x="914499" y="8651841"/>
              <a:ext cx="1851339" cy="252000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198294" marR="0" lvl="0" indent="-198294" algn="ctr" defTabSz="1401976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시스템 운영 및 사용능력 배양</a:t>
              </a:r>
            </a:p>
          </p:txBody>
        </p:sp>
        <p:sp>
          <p:nvSpPr>
            <p:cNvPr id="33" name="AutoShape 87"/>
            <p:cNvSpPr>
              <a:spLocks noChangeArrowheads="1"/>
            </p:cNvSpPr>
            <p:nvPr/>
          </p:nvSpPr>
          <p:spPr bwMode="gray">
            <a:xfrm>
              <a:off x="2963165" y="8651842"/>
              <a:ext cx="1851339" cy="252000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198294" marR="0" lvl="0" indent="-198294" algn="ctr" defTabSz="1401976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실습위주의 실무교육</a:t>
              </a:r>
            </a:p>
          </p:txBody>
        </p:sp>
        <p:sp>
          <p:nvSpPr>
            <p:cNvPr id="34" name="AutoShape 88"/>
            <p:cNvSpPr>
              <a:spLocks noChangeArrowheads="1"/>
            </p:cNvSpPr>
            <p:nvPr/>
          </p:nvSpPr>
          <p:spPr bwMode="gray">
            <a:xfrm>
              <a:off x="5013434" y="8651842"/>
              <a:ext cx="1849734" cy="252000"/>
            </a:xfrm>
            <a:prstGeom prst="roundRect">
              <a:avLst>
                <a:gd name="adj" fmla="val 16667"/>
              </a:avLst>
            </a:prstGeom>
            <a:solidFill>
              <a:sysClr val="window" lastClr="FFFFFF"/>
            </a:solidFill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198294" marR="0" lvl="0" indent="-198294" algn="ctr" defTabSz="1401976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prstDash val="solid"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대상자 별 차별화된 교육</a:t>
              </a:r>
            </a:p>
          </p:txBody>
        </p:sp>
        <p:sp>
          <p:nvSpPr>
            <p:cNvPr id="35" name="Line 89"/>
            <p:cNvSpPr>
              <a:spLocks noChangeShapeType="1"/>
            </p:cNvSpPr>
            <p:nvPr/>
          </p:nvSpPr>
          <p:spPr bwMode="gray">
            <a:xfrm>
              <a:off x="2863699" y="8644131"/>
              <a:ext cx="0" cy="145989"/>
            </a:xfrm>
            <a:prstGeom prst="line">
              <a:avLst/>
            </a:prstGeom>
            <a:noFill/>
            <a:ln w="12700">
              <a:solidFill>
                <a:sysClr val="window" lastClr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6" name="Line 90"/>
            <p:cNvSpPr>
              <a:spLocks noChangeShapeType="1"/>
            </p:cNvSpPr>
            <p:nvPr/>
          </p:nvSpPr>
          <p:spPr bwMode="gray">
            <a:xfrm>
              <a:off x="4912364" y="8644131"/>
              <a:ext cx="0" cy="145989"/>
            </a:xfrm>
            <a:prstGeom prst="line">
              <a:avLst/>
            </a:prstGeom>
            <a:noFill/>
            <a:ln w="12700">
              <a:solidFill>
                <a:sysClr val="window" lastClr="FFFF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7" name="Text Box 179"/>
            <p:cNvSpPr txBox="1">
              <a:spLocks noChangeArrowheads="1"/>
            </p:cNvSpPr>
            <p:nvPr/>
          </p:nvSpPr>
          <p:spPr bwMode="gray">
            <a:xfrm>
              <a:off x="920916" y="9040387"/>
              <a:ext cx="1860965" cy="865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98425" indent="-98425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19075" indent="-119063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336550" indent="-115888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시스템에 대한 운영자의 자체적인 운영 및 유지보수 능력 육성</a:t>
              </a:r>
            </a:p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시스템의 전반적인 구성 이해</a:t>
              </a:r>
            </a:p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 장애 대비 상태 점검방법 및 장애 발생 시 해결방안 교육</a:t>
              </a:r>
            </a:p>
          </p:txBody>
        </p:sp>
        <p:sp>
          <p:nvSpPr>
            <p:cNvPr id="38" name="Text Box 179"/>
            <p:cNvSpPr txBox="1">
              <a:spLocks noChangeArrowheads="1"/>
            </p:cNvSpPr>
            <p:nvPr/>
          </p:nvSpPr>
          <p:spPr bwMode="gray">
            <a:xfrm>
              <a:off x="2966373" y="9040388"/>
              <a:ext cx="1860965" cy="51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98425" indent="-98425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19075" indent="-119063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336550" indent="-115888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해당 시스템의 실무교육 실시</a:t>
              </a:r>
            </a:p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 구축 및 환경 설정 시 운영자와의 공동 구축을 통한 실무기술이전</a:t>
              </a:r>
            </a:p>
          </p:txBody>
        </p:sp>
        <p:sp>
          <p:nvSpPr>
            <p:cNvPr id="39" name="Text Box 179"/>
            <p:cNvSpPr txBox="1">
              <a:spLocks noChangeArrowheads="1"/>
            </p:cNvSpPr>
            <p:nvPr/>
          </p:nvSpPr>
          <p:spPr bwMode="gray">
            <a:xfrm>
              <a:off x="5015038" y="9040388"/>
              <a:ext cx="1859361" cy="51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98425" indent="-98425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219075" indent="-119063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336550" indent="-115888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tabLst>
                  <a:tab pos="336550" algn="l"/>
                </a:tabLs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  <a:sym typeface="Monotype Sorts"/>
                </a:rPr>
                <a:t>사용자 유형별 차별화된 교육 실시</a:t>
              </a:r>
            </a:p>
            <a:p>
              <a:pPr marL="171450" marR="0" lvl="0" indent="-171450" algn="l" defTabSz="1097791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29"/>
                </a:spcAft>
                <a:buClr>
                  <a:prstClr val="white">
                    <a:lumMod val="75000"/>
                  </a:prstClr>
                </a:buClr>
                <a:buSzPct val="100000"/>
                <a:buFont typeface="Wingdings" panose="05000000000000000000" pitchFamily="2" charset="2"/>
                <a:buChar char="u"/>
                <a:tabLst>
                  <a:tab pos="336550" algn="l"/>
                </a:tabLst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  <a:sym typeface="Monotype Sorts"/>
                </a:rPr>
                <a:t>대상자 별로 교육과정을 구분하여 집중 교육 실시</a:t>
              </a:r>
            </a:p>
          </p:txBody>
        </p:sp>
      </p:grpSp>
      <p:sp>
        <p:nvSpPr>
          <p:cNvPr id="11" name="오른쪽 화살표 10"/>
          <p:cNvSpPr/>
          <p:nvPr/>
        </p:nvSpPr>
        <p:spPr bwMode="auto">
          <a:xfrm rot="16200000">
            <a:off x="4485435" y="1133332"/>
            <a:ext cx="465344" cy="3958749"/>
          </a:xfrm>
          <a:prstGeom prst="rightArrow">
            <a:avLst>
              <a:gd name="adj1" fmla="val 50000"/>
              <a:gd name="adj2" fmla="val 53348"/>
            </a:avLst>
          </a:prstGeom>
          <a:gradFill>
            <a:gsLst>
              <a:gs pos="23000">
                <a:srgbClr val="D9D9D9"/>
              </a:gs>
              <a:gs pos="77000">
                <a:sysClr val="window" lastClr="FFFFFF">
                  <a:alpha val="0"/>
                </a:sysClr>
              </a:gs>
            </a:gsLst>
            <a:lin ang="10800000" scaled="0"/>
          </a:gra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16248" y="4946540"/>
            <a:ext cx="4367478" cy="1282041"/>
            <a:chOff x="582943" y="7483574"/>
            <a:chExt cx="4680522" cy="1404000"/>
          </a:xfrm>
        </p:grpSpPr>
        <p:sp>
          <p:nvSpPr>
            <p:cNvPr id="22" name="Rn2"/>
            <p:cNvSpPr>
              <a:spLocks noChangeArrowheads="1"/>
            </p:cNvSpPr>
            <p:nvPr/>
          </p:nvSpPr>
          <p:spPr bwMode="auto">
            <a:xfrm rot="16200000">
              <a:off x="2668899" y="6124174"/>
              <a:ext cx="1097243" cy="40918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24" name="그룹 168"/>
            <p:cNvGrpSpPr/>
            <p:nvPr/>
          </p:nvGrpSpPr>
          <p:grpSpPr>
            <a:xfrm>
              <a:off x="745577" y="7571393"/>
              <a:ext cx="1186624" cy="1188000"/>
              <a:chOff x="2705100" y="4144603"/>
              <a:chExt cx="1079500" cy="1079500"/>
            </a:xfrm>
          </p:grpSpPr>
          <p:sp>
            <p:nvSpPr>
              <p:cNvPr id="25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795793" y="4236266"/>
                <a:ext cx="892764" cy="892764"/>
              </a:xfrm>
              <a:prstGeom prst="ellipse">
                <a:avLst/>
              </a:prstGeom>
              <a:solidFill>
                <a:schemeClr val="bg1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7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951811" y="4500588"/>
                <a:ext cx="586056" cy="3675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건국대학교</a:t>
                </a:r>
                <a:endParaRPr kumimoji="0" lang="en-US" altLang="ko-KR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요구사항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 flipH="1">
            <a:off x="4704034" y="4946540"/>
            <a:ext cx="4367478" cy="1282041"/>
            <a:chOff x="582943" y="7483574"/>
            <a:chExt cx="4680522" cy="1404000"/>
          </a:xfrm>
        </p:grpSpPr>
        <p:sp>
          <p:nvSpPr>
            <p:cNvPr id="16" name="Rn2"/>
            <p:cNvSpPr>
              <a:spLocks noChangeArrowheads="1"/>
            </p:cNvSpPr>
            <p:nvPr/>
          </p:nvSpPr>
          <p:spPr bwMode="auto">
            <a:xfrm rot="16200000">
              <a:off x="2668899" y="6124174"/>
              <a:ext cx="1097243" cy="40918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5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18" name="그룹 168"/>
            <p:cNvGrpSpPr/>
            <p:nvPr/>
          </p:nvGrpSpPr>
          <p:grpSpPr>
            <a:xfrm>
              <a:off x="745576" y="7571393"/>
              <a:ext cx="1186624" cy="1188000"/>
              <a:chOff x="2705100" y="4144603"/>
              <a:chExt cx="1079500" cy="1079500"/>
            </a:xfrm>
          </p:grpSpPr>
          <p:sp>
            <p:nvSpPr>
              <p:cNvPr id="19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2795793" y="4236266"/>
                <a:ext cx="892764" cy="892764"/>
              </a:xfrm>
              <a:prstGeom prst="ellipse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21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951822" y="4500587"/>
                <a:ext cx="586055" cy="3675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교육훈련시</a:t>
                </a:r>
                <a:endParaRPr kumimoji="0" lang="en-US" altLang="ko-KR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고려사항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4" name="Text Box 86"/>
          <p:cNvSpPr txBox="1">
            <a:spLocks noChangeArrowheads="1"/>
          </p:cNvSpPr>
          <p:nvPr/>
        </p:nvSpPr>
        <p:spPr bwMode="auto">
          <a:xfrm>
            <a:off x="1641788" y="5135307"/>
            <a:ext cx="2807552" cy="64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개발참여자에 대한 기술 교육</a:t>
            </a:r>
          </a:p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구축된 시스템에 대한 사용자</a:t>
            </a:r>
            <a: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운영자 교육</a:t>
            </a:r>
          </a:p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프로젝트 완료 후에도 안정적인 운영을 위한 교육</a:t>
            </a:r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4815851" y="5135307"/>
            <a:ext cx="2807552" cy="64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독자적 시스템 운영 및 유지보수 역량 확보</a:t>
            </a:r>
          </a:p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재구</a:t>
            </a:r>
            <a:r>
              <a:rPr lang="ko-KR" altLang="en-US" sz="9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축</a:t>
            </a:r>
            <a:r>
              <a:rPr lang="ko-KR" altLang="en-US" sz="9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</a:t>
            </a: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시스템의 신속한 적응성 고려</a:t>
            </a:r>
          </a:p>
          <a:p>
            <a:pPr algn="l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분야별 차별화된 전문가 활용</a:t>
            </a:r>
          </a:p>
        </p:txBody>
      </p:sp>
    </p:spTree>
    <p:extLst>
      <p:ext uri="{BB962C8B-B14F-4D97-AF65-F5344CB8AC3E}">
        <p14:creationId xmlns:p14="http://schemas.microsoft.com/office/powerpoint/2010/main" val="348353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훈련 계획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교육 훈련 체계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제안사의 프로젝트 관리자는 교육훈련 담당자를 선정하고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교육담당자와 함께 교육계획을 수립하여 교육진행에 차질이 없도록 하며 필요 시 기술지원조직 및 솔루션 제공업체의 지원을 받아 교육을 실시합니다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4" name="모서리가 둥근 직사각형 136"/>
          <p:cNvSpPr>
            <a:spLocks noChangeArrowheads="1"/>
          </p:cNvSpPr>
          <p:nvPr/>
        </p:nvSpPr>
        <p:spPr bwMode="auto">
          <a:xfrm>
            <a:off x="392561" y="2052117"/>
            <a:ext cx="4158680" cy="4032448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98294" indent="-198294" defTabSz="1097791">
              <a:lnSpc>
                <a:spcPct val="110000"/>
              </a:lnSpc>
              <a:spcBef>
                <a:spcPct val="20000"/>
              </a:spcBef>
            </a:pP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5" name="AutoShape 42"/>
          <p:cNvSpPr>
            <a:spLocks noChangeArrowheads="1"/>
          </p:cNvSpPr>
          <p:nvPr/>
        </p:nvSpPr>
        <p:spPr bwMode="auto">
          <a:xfrm flipH="1">
            <a:off x="392559" y="2052117"/>
            <a:ext cx="4158680" cy="322423"/>
          </a:xfrm>
          <a:prstGeom prst="roundRect">
            <a:avLst>
              <a:gd name="adj" fmla="val 14972"/>
            </a:avLst>
          </a:prstGeom>
          <a:solidFill>
            <a:schemeClr val="accent3">
              <a:lumMod val="5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98294" indent="-198294" algn="ctr" defTabSz="1279525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ln>
                  <a:prstDash val="solid"/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조직 및 역할</a:t>
            </a:r>
          </a:p>
        </p:txBody>
      </p:sp>
      <p:sp>
        <p:nvSpPr>
          <p:cNvPr id="46" name="모서리가 둥근 직사각형 136"/>
          <p:cNvSpPr>
            <a:spLocks noChangeArrowheads="1"/>
          </p:cNvSpPr>
          <p:nvPr/>
        </p:nvSpPr>
        <p:spPr bwMode="auto">
          <a:xfrm>
            <a:off x="4770536" y="2052117"/>
            <a:ext cx="4158680" cy="4032448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98294" indent="-198294" defTabSz="1097791">
              <a:lnSpc>
                <a:spcPct val="110000"/>
              </a:lnSpc>
              <a:spcBef>
                <a:spcPct val="20000"/>
              </a:spcBef>
            </a:pPr>
            <a:endParaRPr lang="ko-KR" altLang="en-US" sz="11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flipH="1">
            <a:off x="4770534" y="2052117"/>
            <a:ext cx="4158680" cy="322423"/>
          </a:xfrm>
          <a:prstGeom prst="roundRect">
            <a:avLst>
              <a:gd name="adj" fmla="val 14972"/>
            </a:avLst>
          </a:prstGeom>
          <a:solidFill>
            <a:schemeClr val="accent3">
              <a:lumMod val="5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98294" indent="-198294" algn="ctr" defTabSz="1279525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ln>
                  <a:prstDash val="solid"/>
                </a:ln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교육훈련대상</a:t>
            </a:r>
          </a:p>
        </p:txBody>
      </p:sp>
      <p:graphicFrame>
        <p:nvGraphicFramePr>
          <p:cNvPr id="48" name="Group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01408"/>
              </p:ext>
            </p:extLst>
          </p:nvPr>
        </p:nvGraphicFramePr>
        <p:xfrm>
          <a:off x="462172" y="2436924"/>
          <a:ext cx="4026004" cy="3581174"/>
        </p:xfrm>
        <a:graphic>
          <a:graphicData uri="http://schemas.openxmlformats.org/drawingml/2006/table">
            <a:tbl>
              <a:tblPr/>
              <a:tblGrid>
                <a:gridCol w="836062"/>
                <a:gridCol w="988264"/>
                <a:gridCol w="2201678"/>
              </a:tblGrid>
              <a:tr h="276553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조직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968997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</a:t>
                      </a: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추진팀</a:t>
                      </a:r>
                      <a:endParaRPr lang="ko-KR" altLang="en-US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계획에 대한 협의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대상자 선정 및 교육소집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교육지원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교육장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교육환경 등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교육결과 관리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9788">
                <a:tc rowSpan="3"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제안사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관리자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계획 총괄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348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수행 팀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계획의 수립 및 추진에 관한 전반적 관리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교육과정 개발 및 교육 계획 수립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진행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7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기술지원 조직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필요 시 전문 기술 및 교육훈련 지원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3172">
                <a:tc gridSpan="2"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솔루션 제공업체</a:t>
                      </a:r>
                    </a:p>
                  </a:txBody>
                  <a:tcPr marL="36000" marR="36000" marT="36000" marB="36000" anchor="ctr" anchorCtr="1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전문기술과정 교육교재 작성 및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 실시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제품 및 관련 내용 교육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73640"/>
              </p:ext>
            </p:extLst>
          </p:nvPr>
        </p:nvGraphicFramePr>
        <p:xfrm>
          <a:off x="4853283" y="2428559"/>
          <a:ext cx="3980515" cy="3608381"/>
        </p:xfrm>
        <a:graphic>
          <a:graphicData uri="http://schemas.openxmlformats.org/drawingml/2006/table">
            <a:tbl>
              <a:tblPr/>
              <a:tblGrid>
                <a:gridCol w="489469"/>
                <a:gridCol w="1656087"/>
                <a:gridCol w="1834959"/>
              </a:tblGrid>
              <a:tr h="358980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교육훈련의 목표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교육훈련 내용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1604958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사용 관련기능 습득 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고객 만족지향 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시스템에 대한 원활한 사용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사용스킬 배양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업무 별 시스템 사용법 교육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각 메뉴 별 기능 설명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시스템을 이용한 각 메뉴 및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서비스 운영 방안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파워유저 그룹 교육 및 전파교육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644443">
                <a:tc>
                  <a:txBody>
                    <a:bodyPr/>
                    <a:lstStyle/>
                    <a:p>
                      <a:pPr marL="0" marR="0" lvl="0" indent="0" algn="ctr" defTabSz="1001908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운영 능력 확보</a:t>
                      </a:r>
                      <a:endParaRPr lang="en-US" altLang="ko-KR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운영자 및 사용자 관리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능력 확보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별 구조 및 흐름 이해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세부 업무 흐름도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각 </a:t>
                      </a: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메뉴별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기능 설명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 권한 관리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ct val="1000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시스템을 이용한 서비스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구축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 방안 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0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이전 계획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기술 이전 체계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제안사의 프로젝트 관리자는 교육훈련 담당자를 선정하고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교육담당자와 함께 교육계획을 수립하여 교육진행에 차질이 없도록 하며 필요 시 기술지원조직 및 솔루션 제공업체의 지원을 받아 교육을 실시합니다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" name="타원 85"/>
          <p:cNvSpPr/>
          <p:nvPr/>
        </p:nvSpPr>
        <p:spPr>
          <a:xfrm flipH="1">
            <a:off x="4540320" y="2038938"/>
            <a:ext cx="1391976" cy="485071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CA228"/>
            </a:solidFill>
            <a:prstDash val="solid"/>
          </a:ln>
          <a:effectLst/>
          <a:extLst/>
        </p:spPr>
        <p:txBody>
          <a:bodyPr anchor="ctr"/>
          <a:lstStyle/>
          <a:p>
            <a:pPr lvl="0" algn="ctr" defTabSz="1001908" latinLnBrk="0">
              <a:lnSpc>
                <a:spcPct val="110000"/>
              </a:lnSpc>
              <a:buClr>
                <a:srgbClr val="FF0000"/>
              </a:buClr>
              <a:defRPr/>
            </a:pPr>
            <a:r>
              <a:rPr lang="ko-KR" altLang="en-US" sz="1200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 후 </a:t>
            </a:r>
          </a:p>
          <a:p>
            <a:pPr lvl="0" algn="ctr" defTabSz="1001908" latinLnBrk="0">
              <a:lnSpc>
                <a:spcPct val="110000"/>
              </a:lnSpc>
              <a:buClr>
                <a:srgbClr val="FF0000"/>
              </a:buClr>
              <a:defRPr/>
            </a:pPr>
            <a:r>
              <a:rPr lang="ko-KR" altLang="en-US" sz="1200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안정화 단계까지</a:t>
            </a:r>
          </a:p>
        </p:txBody>
      </p:sp>
      <p:sp>
        <p:nvSpPr>
          <p:cNvPr id="7" name="타원 85"/>
          <p:cNvSpPr/>
          <p:nvPr/>
        </p:nvSpPr>
        <p:spPr>
          <a:xfrm flipH="1">
            <a:off x="7201024" y="2038936"/>
            <a:ext cx="1391976" cy="485071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CA228"/>
            </a:solidFill>
            <a:prstDash val="solid"/>
          </a:ln>
          <a:effectLst/>
          <a:extLst/>
        </p:spPr>
        <p:txBody>
          <a:bodyPr anchor="ctr"/>
          <a:lstStyle/>
          <a:p>
            <a:pPr lvl="0" algn="ctr" defTabSz="1001908" latinLnBrk="0">
              <a:lnSpc>
                <a:spcPct val="110000"/>
              </a:lnSpc>
              <a:buClr>
                <a:srgbClr val="FF0000"/>
              </a:buClr>
              <a:defRPr/>
            </a:pPr>
            <a:r>
              <a:rPr lang="ko-KR" altLang="en-US" sz="1200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 및 </a:t>
            </a:r>
          </a:p>
          <a:p>
            <a:pPr lvl="0" algn="ctr" defTabSz="1001908" latinLnBrk="0">
              <a:lnSpc>
                <a:spcPct val="110000"/>
              </a:lnSpc>
              <a:buClr>
                <a:srgbClr val="FF0000"/>
              </a:buClr>
              <a:defRPr/>
            </a:pPr>
            <a:r>
              <a:rPr lang="ko-KR" altLang="en-US" sz="1200" dirty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유지보수 </a:t>
            </a:r>
            <a:r>
              <a:rPr lang="ko-KR" altLang="en-US" sz="1200" dirty="0" smtClean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092F19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85"/>
          <p:cNvSpPr/>
          <p:nvPr/>
        </p:nvSpPr>
        <p:spPr>
          <a:xfrm flipH="1">
            <a:off x="1879614" y="2038936"/>
            <a:ext cx="1391977" cy="485071"/>
          </a:xfrm>
          <a:prstGeom prst="roundRect">
            <a:avLst/>
          </a:prstGeom>
          <a:solidFill>
            <a:sysClr val="window" lastClr="FFFFFF"/>
          </a:solidFill>
          <a:ln w="28575" cap="flat" cmpd="sng" algn="ctr">
            <a:solidFill>
              <a:srgbClr val="7CA228"/>
            </a:solidFill>
            <a:prstDash val="solid"/>
          </a:ln>
          <a:effectLst/>
          <a:extLst/>
        </p:spPr>
        <p:txBody>
          <a:bodyPr anchor="ctr"/>
          <a:lstStyle/>
          <a:p>
            <a:pPr marL="0" marR="0" lvl="0" indent="0" algn="ctr" defTabSz="956371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r>
              <a:rPr lang="ko-KR" altLang="en-US" sz="1200" dirty="0" smtClean="0">
                <a:solidFill>
                  <a:srgbClr val="092F1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구축단계</a:t>
            </a:r>
            <a:endParaRPr lang="ko-KR" altLang="en-US" sz="1200" dirty="0">
              <a:solidFill>
                <a:srgbClr val="092F1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>
            <a:off x="3024560" y="2105494"/>
            <a:ext cx="1317510" cy="353805"/>
          </a:xfrm>
          <a:prstGeom prst="rightArrow">
            <a:avLst/>
          </a:prstGeom>
          <a:gradFill>
            <a:gsLst>
              <a:gs pos="23000">
                <a:schemeClr val="accent3">
                  <a:lumMod val="50000"/>
                </a:schemeClr>
              </a:gs>
              <a:gs pos="77000">
                <a:sysClr val="window" lastClr="FFFFFF">
                  <a:alpha val="0"/>
                </a:sysClr>
              </a:gs>
            </a:gsLst>
            <a:lin ang="10800000" scaled="0"/>
          </a:gra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5685265" y="2105494"/>
            <a:ext cx="1317510" cy="353805"/>
          </a:xfrm>
          <a:prstGeom prst="rightArrow">
            <a:avLst/>
          </a:prstGeom>
          <a:gradFill>
            <a:gsLst>
              <a:gs pos="23000">
                <a:schemeClr val="accent3">
                  <a:lumMod val="50000"/>
                </a:schemeClr>
              </a:gs>
              <a:gs pos="77000">
                <a:sysClr val="window" lastClr="FFFFFF">
                  <a:alpha val="0"/>
                </a:sysClr>
              </a:gs>
            </a:gsLst>
            <a:lin ang="10800000" scaled="0"/>
          </a:gra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itchFamily="2" charset="2"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60634"/>
              </p:ext>
            </p:extLst>
          </p:nvPr>
        </p:nvGraphicFramePr>
        <p:xfrm>
          <a:off x="496873" y="2740626"/>
          <a:ext cx="8432342" cy="3487955"/>
        </p:xfrm>
        <a:graphic>
          <a:graphicData uri="http://schemas.openxmlformats.org/drawingml/2006/table">
            <a:tbl>
              <a:tblPr/>
              <a:tblGrid>
                <a:gridCol w="1077542"/>
                <a:gridCol w="2451600"/>
                <a:gridCol w="2451600"/>
                <a:gridCol w="2451600"/>
              </a:tblGrid>
              <a:tr h="11707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01908" rtl="0" eaLnBrk="1" fontAlgn="ctr" latinLnBrk="1" hangingPunct="1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건국대학교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운영팀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구성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프로젝트 개발자에 의한 교육과정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이수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업무 분석 및 개발회의 공동참여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교육계획 협업 및 지원 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운영팀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구성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운영자 교육참여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시스템 공동운영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교육진행 협의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장애 시 공동 대처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공동회의 및 협조체제를 통해 해결방안 모색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운영팀에서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운영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운영팀에서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미해결 사항 요청 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16869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01908" rtl="0" eaLnBrk="1" fontAlgn="ctr" latinLnBrk="1" hangingPunct="1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제안사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IT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기술자문 및 지원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체계적인 교육 계획 수립 및 실행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개발관련 교육 실시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 산출물 제공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IT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기술자문 지원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안정화 </a:t>
                      </a:r>
                      <a:r>
                        <a:rPr lang="ko-KR" altLang="en-US" sz="10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지원팀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구성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부문별 기술이전 교육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운영관련 교육 실시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최종 산출물 인계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 매뉴얼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운영자 매뉴얼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응급조치 매뉴얼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전자 매뉴얼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(CD)</a:t>
                      </a:r>
                      <a:endParaRPr lang="ko-KR" altLang="en-US" sz="1000" b="0" kern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IT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기술자문 지원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전담 기술지원 인력지정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지속적인 모니터링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비상연락망 운영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계약사항의 지원절차에 의거 지원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  <a:tr h="5987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01908" rtl="0" eaLnBrk="1" fontAlgn="ctr" latinLnBrk="1" hangingPunct="1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1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솔루션 제공업체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제품공급업체에 의한 전문 교육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제공 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교육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기타 관련 요소기술 교육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기술 지원창구 확보</a:t>
                      </a: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요청 시 전문기술자 파견</a:t>
                      </a:r>
                    </a:p>
                    <a:p>
                      <a:pPr marL="179388" marR="0" lvl="0" indent="-179388" algn="l" defTabSz="1001908" rtl="0" eaLnBrk="1" fontAlgn="ctr" latinLnBrk="1" hangingPunct="1">
                        <a:lnSpc>
                          <a:spcPts val="1100"/>
                        </a:lnSpc>
                        <a:spcBef>
                          <a:spcPts val="392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Wingdings" pitchFamily="2" charset="2"/>
                        <a:buChar char="u"/>
                        <a:tabLst/>
                      </a:pPr>
                      <a:r>
                        <a:rPr lang="ko-KR" altLang="en-US" sz="10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계약사항의 지원절차에 의거 지원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이전 계획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2.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기술 이전 전략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lvl="0" defTabSz="957824"/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다양한 방법을 통한 기술이전을 실시함으로써 효과가 극대화 될 수 있도록 아래와 같은 방안을 제시합니다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88256" y="1908101"/>
            <a:ext cx="8640960" cy="1413759"/>
            <a:chOff x="582943" y="7483574"/>
            <a:chExt cx="8898803" cy="1404000"/>
          </a:xfrm>
        </p:grpSpPr>
        <p:sp>
          <p:nvSpPr>
            <p:cNvPr id="13" name="Rn2"/>
            <p:cNvSpPr>
              <a:spLocks noChangeArrowheads="1"/>
            </p:cNvSpPr>
            <p:nvPr/>
          </p:nvSpPr>
          <p:spPr bwMode="auto">
            <a:xfrm rot="16200000">
              <a:off x="4778040" y="4012593"/>
              <a:ext cx="1097243" cy="83101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68"/>
            <p:cNvGrpSpPr/>
            <p:nvPr/>
          </p:nvGrpSpPr>
          <p:grpSpPr>
            <a:xfrm>
              <a:off x="745579" y="7571393"/>
              <a:ext cx="1186625" cy="1188000"/>
              <a:chOff x="2705100" y="4144603"/>
              <a:chExt cx="1079500" cy="1079500"/>
            </a:xfrm>
          </p:grpSpPr>
          <p:sp>
            <p:nvSpPr>
              <p:cNvPr id="16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2795793" y="4236266"/>
                <a:ext cx="892764" cy="892764"/>
              </a:xfrm>
              <a:prstGeom prst="ellipse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868264" y="4376237"/>
                <a:ext cx="753158" cy="616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프로젝트</a:t>
                </a:r>
                <a:endParaRPr kumimoji="0" lang="en-US" altLang="ko-KR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참여를 통한 </a:t>
                </a:r>
                <a:endPara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기술이전</a:t>
                </a:r>
              </a:p>
            </p:txBody>
          </p:sp>
        </p:grpSp>
      </p:grpSp>
      <p:sp>
        <p:nvSpPr>
          <p:cNvPr id="19" name="Text Box 86"/>
          <p:cNvSpPr txBox="1">
            <a:spLocks noChangeArrowheads="1"/>
          </p:cNvSpPr>
          <p:nvPr/>
        </p:nvSpPr>
        <p:spPr bwMode="auto">
          <a:xfrm>
            <a:off x="1771708" y="2008093"/>
            <a:ext cx="7034251" cy="11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분석 및 설계 시 </a:t>
            </a:r>
            <a:r>
              <a:rPr kumimoji="1" lang="ko-KR" altLang="en-US" sz="1050" b="0" i="0" u="none" strike="noStrike" kern="0" cap="none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 </a:t>
            </a: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참여함으로써 시스템 개발에 사용자 요구사항 적극적 반영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사용자 공동 참여로 요소 기술 및 개발 환경에 익숙하도록 유도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시 </a:t>
            </a:r>
            <a:r>
              <a:rPr kumimoji="1" lang="ko-KR" altLang="en-US" sz="1050" b="0" i="0" u="none" strike="noStrike" kern="0" cap="none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건국대학교 업무별 </a:t>
            </a: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운영자</a:t>
            </a:r>
            <a:r>
              <a:rPr kumimoji="1" lang="en-US" altLang="ko-KR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관리자를 같이 투입함으로써 체험적이고 자연스러운 기술 이전 가능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시범 운영 단계에서 </a:t>
            </a:r>
            <a:r>
              <a:rPr kumimoji="1" lang="ko-KR" altLang="en-US" sz="1050" b="0" i="0" u="none" strike="noStrike" kern="0" cap="none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업무별 운영자</a:t>
            </a:r>
            <a:r>
              <a:rPr kumimoji="1" lang="en-US" altLang="ko-KR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50" b="0" i="0" u="none" strike="noStrike" kern="0" cap="none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관리자와 공동작업을 통하여 독자적인 시스템 운영 및 관리 능력 배양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88256" y="3307820"/>
            <a:ext cx="8640960" cy="1409338"/>
            <a:chOff x="582943" y="7483574"/>
            <a:chExt cx="8898803" cy="1404000"/>
          </a:xfrm>
        </p:grpSpPr>
        <p:sp>
          <p:nvSpPr>
            <p:cNvPr id="21" name="Rn2"/>
            <p:cNvSpPr>
              <a:spLocks noChangeArrowheads="1"/>
            </p:cNvSpPr>
            <p:nvPr/>
          </p:nvSpPr>
          <p:spPr bwMode="auto">
            <a:xfrm rot="16200000">
              <a:off x="4778039" y="4012591"/>
              <a:ext cx="1097243" cy="831017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3" name="그룹 168"/>
            <p:cNvGrpSpPr/>
            <p:nvPr/>
          </p:nvGrpSpPr>
          <p:grpSpPr>
            <a:xfrm>
              <a:off x="745579" y="7571393"/>
              <a:ext cx="1186625" cy="1188000"/>
              <a:chOff x="2705100" y="4144603"/>
              <a:chExt cx="1079500" cy="1079500"/>
            </a:xfrm>
          </p:grpSpPr>
          <p:sp>
            <p:nvSpPr>
              <p:cNvPr id="24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2795793" y="4236264"/>
                <a:ext cx="892764" cy="892763"/>
              </a:xfrm>
              <a:prstGeom prst="ellipse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888666" y="4478941"/>
                <a:ext cx="712355" cy="4108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교육을 통한</a:t>
                </a: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 이전</a:t>
                </a:r>
              </a:p>
            </p:txBody>
          </p:sp>
        </p:grpSp>
      </p:grpSp>
      <p:sp>
        <p:nvSpPr>
          <p:cNvPr id="27" name="Text Box 86"/>
          <p:cNvSpPr txBox="1">
            <a:spLocks noChangeArrowheads="1"/>
          </p:cNvSpPr>
          <p:nvPr/>
        </p:nvSpPr>
        <p:spPr bwMode="auto">
          <a:xfrm>
            <a:off x="1771708" y="3713335"/>
            <a:ext cx="7034252" cy="58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본 제안서 교육 훈련 방안에 준하여 실시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필요 시 전문 교육과정을 개설하여 중점 교육 </a:t>
            </a:r>
            <a:r>
              <a:rPr kumimoji="1" lang="ko-KR" altLang="en-US" sz="1050" b="0" i="0" u="none" strike="noStrike" kern="0" cap="none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실시</a:t>
            </a:r>
            <a:endParaRPr kumimoji="1" lang="ko-KR" altLang="en-US" sz="1050" b="0" i="0" u="none" strike="noStrike" kern="0" cap="none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88256" y="4719255"/>
            <a:ext cx="8640959" cy="1437569"/>
            <a:chOff x="582943" y="7483574"/>
            <a:chExt cx="8898802" cy="1404000"/>
          </a:xfrm>
        </p:grpSpPr>
        <p:sp>
          <p:nvSpPr>
            <p:cNvPr id="29" name="Rn2"/>
            <p:cNvSpPr>
              <a:spLocks noChangeArrowheads="1"/>
            </p:cNvSpPr>
            <p:nvPr/>
          </p:nvSpPr>
          <p:spPr bwMode="auto">
            <a:xfrm rot="16200000">
              <a:off x="4778039" y="4012593"/>
              <a:ext cx="1097243" cy="831016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5165" tIns="35165" rIns="35165" bIns="24615" anchor="ctr"/>
            <a:lstStyle/>
            <a:p>
              <a:pPr marL="0" marR="0" lvl="0" indent="0" defTabSz="893763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ko-KR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582943" y="7483574"/>
              <a:ext cx="1403020" cy="14040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FF0000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1" name="그룹 168"/>
            <p:cNvGrpSpPr/>
            <p:nvPr/>
          </p:nvGrpSpPr>
          <p:grpSpPr>
            <a:xfrm>
              <a:off x="745579" y="7571393"/>
              <a:ext cx="1186625" cy="1188000"/>
              <a:chOff x="2705100" y="4144603"/>
              <a:chExt cx="1079500" cy="1079500"/>
            </a:xfrm>
          </p:grpSpPr>
          <p:sp>
            <p:nvSpPr>
              <p:cNvPr id="32" name="Oval 47" descr="현대중공업_템플릿-42"/>
              <p:cNvSpPr>
                <a:spLocks noChangeArrowheads="1"/>
              </p:cNvSpPr>
              <p:nvPr/>
            </p:nvSpPr>
            <p:spPr bwMode="gray">
              <a:xfrm>
                <a:off x="2705100" y="4144603"/>
                <a:ext cx="1079500" cy="1079500"/>
              </a:xfrm>
              <a:prstGeom prst="ellipse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ct val="5000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292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2795792" y="4236266"/>
                <a:ext cx="892764" cy="892764"/>
              </a:xfrm>
              <a:prstGeom prst="ellipse">
                <a:avLst/>
              </a:prstGeom>
              <a:solidFill>
                <a:sysClr val="window" lastClr="FFFFFF"/>
              </a:solidFill>
              <a:ln w="76200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  <a:extLst/>
            </p:spPr>
            <p:txBody>
              <a:bodyPr anchor="ctr"/>
              <a:lstStyle/>
              <a:p>
                <a:pPr marL="0" marR="0" lvl="0" indent="0" defTabSz="95637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" name="Rs24"/>
              <p:cNvSpPr txBox="1">
                <a:spLocks noChangeAspect="1" noChangeArrowheads="1"/>
              </p:cNvSpPr>
              <p:nvPr/>
            </p:nvSpPr>
            <p:spPr bwMode="auto">
              <a:xfrm>
                <a:off x="2955822" y="4478941"/>
                <a:ext cx="578044" cy="4108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ctr" defTabSz="893763" fontAlgn="base">
                  <a:spcBef>
                    <a:spcPct val="0"/>
                  </a:spcBef>
                  <a:spcAft>
                    <a:spcPct val="0"/>
                  </a:spcAft>
                  <a:defRPr kumimoji="1" sz="1000"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1pPr>
                <a:lvl2pPr marL="742950" indent="-28575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2pPr>
                <a:lvl3pPr marL="1143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3pPr>
                <a:lvl4pPr marL="1600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4pPr>
                <a:lvl5pPr marL="20574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5pPr>
                <a:lvl6pPr marL="25146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6pPr>
                <a:lvl7pPr marL="29718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7pPr>
                <a:lvl8pPr marL="34290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8pPr>
                <a:lvl9pPr marL="3886200" indent="-228600" algn="ctr" defTabSz="893763" eaLnBrk="0" fontAlgn="ctr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bg1"/>
                    </a:solidFill>
                    <a:latin typeface="Rix모던고딕 B" pitchFamily="18" charset="-127"/>
                    <a:ea typeface="Rix모던고딕 B" pitchFamily="18" charset="-127"/>
                    <a:cs typeface="Arial" pitchFamily="34" charset="0"/>
                  </a:defRPr>
                </a:lvl9pPr>
              </a:lstStyle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지속적인 </a:t>
                </a:r>
              </a:p>
              <a:p>
                <a:pPr marL="0" marR="0" lvl="0" indent="0" algn="ctr" defTabSz="10019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기술 이전</a:t>
                </a:r>
              </a:p>
            </p:txBody>
          </p:sp>
        </p:grpSp>
      </p:grpSp>
      <p:sp>
        <p:nvSpPr>
          <p:cNvPr id="35" name="Text Box 86"/>
          <p:cNvSpPr txBox="1">
            <a:spLocks noChangeArrowheads="1"/>
          </p:cNvSpPr>
          <p:nvPr/>
        </p:nvSpPr>
        <p:spPr bwMode="auto">
          <a:xfrm>
            <a:off x="1771708" y="5005366"/>
            <a:ext cx="7034252" cy="8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3" tIns="45712" rIns="91423" bIns="45712">
            <a:spAutoFit/>
          </a:bodyPr>
          <a:lstStyle>
            <a:lvl1pPr marL="190500" indent="-1905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1pPr>
            <a:lvl2pPr marL="742950" indent="-28575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2pPr>
            <a:lvl3pPr marL="11430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3pPr>
            <a:lvl4pPr marL="16002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4pPr>
            <a:lvl5pPr marL="2057400" indent="-228600" defTabSz="955675" eaLnBrk="0" hangingPunct="0"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rgbClr val="292929"/>
                </a:solidFill>
                <a:latin typeface="가는각진제목체" pitchFamily="18" charset="-127"/>
                <a:ea typeface="가는각진제목체" pitchFamily="18" charset="-127"/>
              </a:defRPr>
            </a:lvl9pPr>
          </a:lstStyle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시스템 운영</a:t>
            </a:r>
            <a:r>
              <a:rPr kumimoji="1" lang="en-US" altLang="ko-KR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관리 기술에 대한 노하우 제공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각종 신기술 정보 제공</a:t>
            </a:r>
          </a:p>
          <a:p>
            <a:pPr marL="190500" marR="0" lvl="0" indent="-190500" algn="l" defTabSz="955675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7CA228"/>
              </a:buClr>
              <a:buSzPct val="80000"/>
              <a:buFont typeface="Wingdings" pitchFamily="2" charset="2"/>
              <a:buChar char="u"/>
              <a:tabLst/>
              <a:defRPr/>
            </a:pPr>
            <a:r>
              <a:rPr kumimoji="1" lang="ko-KR" altLang="en-US" sz="1050" b="0" i="0" u="none" strike="noStrike" kern="0" cap="none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신규 </a:t>
            </a:r>
            <a:r>
              <a:rPr kumimoji="1" lang="ko-KR" altLang="en-US" sz="105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업무 분야 개발에 대한 기술 자문 및 전략 수립 지원</a:t>
            </a:r>
          </a:p>
        </p:txBody>
      </p:sp>
    </p:spTree>
    <p:extLst>
      <p:ext uri="{BB962C8B-B14F-4D97-AF65-F5344CB8AC3E}">
        <p14:creationId xmlns:p14="http://schemas.microsoft.com/office/powerpoint/2010/main" val="7411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지속적인 기술 지원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3204" y="1075073"/>
            <a:ext cx="8468232" cy="491572"/>
          </a:xfrm>
        </p:spPr>
        <p:txBody>
          <a:bodyPr/>
          <a:lstStyle/>
          <a:p>
            <a:pPr algn="just" defTabSz="914400" fontAlgn="base">
              <a:spcBef>
                <a:spcPts val="0"/>
              </a:spcBef>
              <a:spcAft>
                <a:spcPct val="0"/>
              </a:spcAft>
              <a:defRPr/>
            </a:pPr>
            <a:r>
              <a:rPr kumimoji="1" lang="ko-KR" altLang="en-US" dirty="0" err="1"/>
              <a:t>제안사는</a:t>
            </a:r>
            <a:r>
              <a:rPr kumimoji="1" lang="ko-KR" altLang="en-US" dirty="0"/>
              <a:t> 시스템 구축 이후에도 추가적인 기술 이전 활동을 제공할 것이며</a:t>
            </a:r>
            <a:r>
              <a:rPr kumimoji="1" lang="en-US" altLang="ko-KR" dirty="0"/>
              <a:t>, </a:t>
            </a:r>
            <a:r>
              <a:rPr kumimoji="1" lang="ko-KR" altLang="en-US"/>
              <a:t>신기술 동향 제공 등의 활동을 통해 고객이 최고의 시스템을 개발</a:t>
            </a:r>
            <a:r>
              <a:rPr kumimoji="1" lang="en-US" altLang="ko-KR" dirty="0"/>
              <a:t>/</a:t>
            </a:r>
            <a:r>
              <a:rPr kumimoji="1" lang="ko-KR" altLang="en-US"/>
              <a:t>보유할 수 있도록 지원할 것입니다</a:t>
            </a:r>
            <a:r>
              <a:rPr kumimoji="1" lang="en-US" altLang="ko-KR" dirty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48296" y="1692077"/>
            <a:ext cx="7939697" cy="4762043"/>
            <a:chOff x="1961632" y="1437845"/>
            <a:chExt cx="7939697" cy="4762043"/>
          </a:xfrm>
        </p:grpSpPr>
        <p:pic>
          <p:nvPicPr>
            <p:cNvPr id="5" name="Picture 167" descr="0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44994" y="1627332"/>
              <a:ext cx="2818210" cy="1451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 descr="그림2 cop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0" r="1826"/>
            <a:stretch>
              <a:fillRect/>
            </a:stretch>
          </p:blipFill>
          <p:spPr bwMode="auto">
            <a:xfrm>
              <a:off x="1961632" y="1437845"/>
              <a:ext cx="3618634" cy="219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 descr="38"/>
            <p:cNvPicPr>
              <a:picLocks noChangeAspect="1" noChangeArrowheads="1"/>
            </p:cNvPicPr>
            <p:nvPr/>
          </p:nvPicPr>
          <p:blipFill>
            <a:blip r:embed="rId4" cstate="print">
              <a:lum bright="18000" contrast="-6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53"/>
            <a:stretch>
              <a:fillRect/>
            </a:stretch>
          </p:blipFill>
          <p:spPr bwMode="auto">
            <a:xfrm>
              <a:off x="5183279" y="1797501"/>
              <a:ext cx="4718050" cy="117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 descr="11-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3202" y="1772567"/>
              <a:ext cx="1946674" cy="1430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그룹 72"/>
            <p:cNvGrpSpPr/>
            <p:nvPr/>
          </p:nvGrpSpPr>
          <p:grpSpPr>
            <a:xfrm>
              <a:off x="3119042" y="3772680"/>
              <a:ext cx="5611576" cy="468000"/>
              <a:chOff x="3619500" y="5662296"/>
              <a:chExt cx="4619626" cy="680018"/>
            </a:xfrm>
          </p:grpSpPr>
          <p:grpSp>
            <p:nvGrpSpPr>
              <p:cNvPr id="35" name="그룹 73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37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8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6" name="Text Box 16"/>
              <p:cNvSpPr txBox="1">
                <a:spLocks noChangeArrowheads="1"/>
              </p:cNvSpPr>
              <p:nvPr/>
            </p:nvSpPr>
            <p:spPr bwMode="auto">
              <a:xfrm>
                <a:off x="4956621" y="5868142"/>
                <a:ext cx="1959670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신기술 및 소프트웨어 기술 동향 제공</a:t>
                </a:r>
              </a:p>
            </p:txBody>
          </p:sp>
        </p:grpSp>
        <p:grpSp>
          <p:nvGrpSpPr>
            <p:cNvPr id="10" name="그룹 77"/>
            <p:cNvGrpSpPr/>
            <p:nvPr/>
          </p:nvGrpSpPr>
          <p:grpSpPr>
            <a:xfrm>
              <a:off x="3119042" y="4262482"/>
              <a:ext cx="5611576" cy="468000"/>
              <a:chOff x="3619500" y="5662296"/>
              <a:chExt cx="4619626" cy="680018"/>
            </a:xfrm>
          </p:grpSpPr>
          <p:grpSp>
            <p:nvGrpSpPr>
              <p:cNvPr id="31" name="그룹 78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33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4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2" name="Text Box 16"/>
              <p:cNvSpPr txBox="1">
                <a:spLocks noChangeArrowheads="1"/>
              </p:cNvSpPr>
              <p:nvPr/>
            </p:nvSpPr>
            <p:spPr bwMode="auto">
              <a:xfrm>
                <a:off x="5016005" y="5868142"/>
                <a:ext cx="1840902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시스템 성능 향상을 위한 기술 자문</a:t>
                </a:r>
              </a:p>
            </p:txBody>
          </p:sp>
        </p:grpSp>
        <p:grpSp>
          <p:nvGrpSpPr>
            <p:cNvPr id="11" name="그룹 82"/>
            <p:cNvGrpSpPr/>
            <p:nvPr/>
          </p:nvGrpSpPr>
          <p:grpSpPr>
            <a:xfrm>
              <a:off x="3119042" y="4752284"/>
              <a:ext cx="5611576" cy="468000"/>
              <a:chOff x="3619500" y="5662296"/>
              <a:chExt cx="4619626" cy="680018"/>
            </a:xfrm>
          </p:grpSpPr>
          <p:grpSp>
            <p:nvGrpSpPr>
              <p:cNvPr id="27" name="그룹 88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29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8" name="Text Box 16"/>
              <p:cNvSpPr txBox="1">
                <a:spLocks noChangeArrowheads="1"/>
              </p:cNvSpPr>
              <p:nvPr/>
            </p:nvSpPr>
            <p:spPr bwMode="auto">
              <a:xfrm>
                <a:off x="4915053" y="5868142"/>
                <a:ext cx="2042807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효율적인 시스템 사용을 위한 지원활동</a:t>
                </a:r>
              </a:p>
            </p:txBody>
          </p:sp>
        </p:grpSp>
        <p:grpSp>
          <p:nvGrpSpPr>
            <p:cNvPr id="12" name="그룹 112"/>
            <p:cNvGrpSpPr/>
            <p:nvPr/>
          </p:nvGrpSpPr>
          <p:grpSpPr>
            <a:xfrm>
              <a:off x="3119042" y="5242086"/>
              <a:ext cx="5611576" cy="468000"/>
              <a:chOff x="3619500" y="5662296"/>
              <a:chExt cx="4619626" cy="680018"/>
            </a:xfrm>
          </p:grpSpPr>
          <p:grpSp>
            <p:nvGrpSpPr>
              <p:cNvPr id="23" name="그룹 113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25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4" name="Text Box 16"/>
              <p:cNvSpPr txBox="1">
                <a:spLocks noChangeArrowheads="1"/>
              </p:cNvSpPr>
              <p:nvPr/>
            </p:nvSpPr>
            <p:spPr bwMode="auto">
              <a:xfrm>
                <a:off x="5544522" y="5868142"/>
                <a:ext cx="783868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세미나 및 토론</a:t>
                </a:r>
              </a:p>
            </p:txBody>
          </p:sp>
        </p:grpSp>
        <p:grpSp>
          <p:nvGrpSpPr>
            <p:cNvPr id="13" name="그룹 117"/>
            <p:cNvGrpSpPr/>
            <p:nvPr/>
          </p:nvGrpSpPr>
          <p:grpSpPr>
            <a:xfrm>
              <a:off x="3119042" y="5731888"/>
              <a:ext cx="5611576" cy="468000"/>
              <a:chOff x="3619500" y="5662296"/>
              <a:chExt cx="4619626" cy="680018"/>
            </a:xfrm>
          </p:grpSpPr>
          <p:grpSp>
            <p:nvGrpSpPr>
              <p:cNvPr id="19" name="그룹 118"/>
              <p:cNvGrpSpPr/>
              <p:nvPr/>
            </p:nvGrpSpPr>
            <p:grpSpPr>
              <a:xfrm>
                <a:off x="3619500" y="5662296"/>
                <a:ext cx="4619626" cy="680018"/>
                <a:chOff x="3619500" y="5647056"/>
                <a:chExt cx="4619626" cy="680018"/>
              </a:xfrm>
            </p:grpSpPr>
            <p:pic>
              <p:nvPicPr>
                <p:cNvPr id="21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>
                  <a:off x="3619500" y="564705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" name="Picture 287" descr="3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078"/>
                <a:stretch/>
              </p:blipFill>
              <p:spPr bwMode="auto">
                <a:xfrm flipH="1" flipV="1">
                  <a:off x="3619500" y="5997576"/>
                  <a:ext cx="4619626" cy="3294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0" name="Text Box 16"/>
              <p:cNvSpPr txBox="1">
                <a:spLocks noChangeArrowheads="1"/>
              </p:cNvSpPr>
              <p:nvPr/>
            </p:nvSpPr>
            <p:spPr bwMode="auto">
              <a:xfrm>
                <a:off x="5051635" y="5868142"/>
                <a:ext cx="1769641" cy="268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3366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999999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933450" eaLnBrk="0" hangingPunct="0"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algn="ctr" defTabSz="93345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lang="ko-KR" altLang="en-US" sz="1200" b="1" dirty="0">
                    <a:solidFill>
                      <a:schemeClr val="accent5">
                        <a:lumMod val="7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시스템 운영자와의 지속적인 연계</a:t>
                </a:r>
              </a:p>
            </p:txBody>
          </p:sp>
        </p:grp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702" b="21413"/>
            <a:stretch/>
          </p:blipFill>
          <p:spPr>
            <a:xfrm rot="5400000">
              <a:off x="5532120" y="3248529"/>
              <a:ext cx="547859" cy="25534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702" b="21413"/>
            <a:stretch/>
          </p:blipFill>
          <p:spPr>
            <a:xfrm rot="16200000" flipH="1">
              <a:off x="5779920" y="3248530"/>
              <a:ext cx="547859" cy="255340"/>
            </a:xfrm>
            <a:prstGeom prst="rect">
              <a:avLst/>
            </a:prstGeom>
          </p:spPr>
        </p:pic>
        <p:pic>
          <p:nvPicPr>
            <p:cNvPr id="16" name="Picture 100" descr="내부과제 BG_4 copy_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0" t="35640" r="27600" b="32793"/>
            <a:stretch>
              <a:fillRect/>
            </a:stretch>
          </p:blipFill>
          <p:spPr bwMode="auto">
            <a:xfrm>
              <a:off x="5423014" y="2880585"/>
              <a:ext cx="1027113" cy="1090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1790" y="3524104"/>
            <a:ext cx="1195314" cy="41513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133207" y="3560272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솔앤비즈</a:t>
            </a:r>
            <a:r>
              <a:rPr lang="ko-KR" altLang="en-US" sz="1600" b="1" dirty="0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 err="1" smtClean="0">
                <a:solidFill>
                  <a:srgbClr val="293B9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Sol&amp;Biz</a:t>
            </a:r>
            <a:endParaRPr lang="ko-KR" altLang="en-US" sz="1000" b="1">
              <a:solidFill>
                <a:srgbClr val="293B9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4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제안의 특징과 장점</a:t>
            </a:r>
            <a:endParaRPr lang="ko-KR" altLang="en-US" dirty="0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3.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분석자료 제공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33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>
              <a:buClr>
                <a:schemeClr val="bg1">
                  <a:lumMod val="75000"/>
                </a:schemeClr>
              </a:buClr>
              <a:buSzPct val="80000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실시간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대시보드를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 통해 전반적인 업무 현황을 파악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/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분석할 수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있으며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, </a:t>
            </a:r>
            <a:r>
              <a:rPr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별도의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보고서 작성 대신 축적된 데이터를 기반으로 자동화된 보고서를 지원합니다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Ebrima" pitchFamily="2" charset="0"/>
              </a:rPr>
              <a:t>.</a:t>
            </a:r>
          </a:p>
        </p:txBody>
      </p:sp>
      <p:sp>
        <p:nvSpPr>
          <p:cNvPr id="6" name="AutoShape 321"/>
          <p:cNvSpPr>
            <a:spLocks noChangeArrowheads="1"/>
          </p:cNvSpPr>
          <p:nvPr/>
        </p:nvSpPr>
        <p:spPr bwMode="auto">
          <a:xfrm>
            <a:off x="720304" y="1980109"/>
            <a:ext cx="7824788" cy="4456676"/>
          </a:xfrm>
          <a:prstGeom prst="roundRect">
            <a:avLst>
              <a:gd name="adj" fmla="val 1375"/>
            </a:avLst>
          </a:prstGeom>
          <a:solidFill>
            <a:schemeClr val="bg1"/>
          </a:solidFill>
          <a:ln w="19050">
            <a:solidFill>
              <a:schemeClr val="accent3">
                <a:lumMod val="40000"/>
                <a:lumOff val="6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54800"/>
          <a:lstStyle/>
          <a:p>
            <a:pPr latinLnBrk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None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5404" y="2215294"/>
            <a:ext cx="7524255" cy="4158916"/>
            <a:chOff x="2157850" y="2148747"/>
            <a:chExt cx="7926825" cy="4381430"/>
          </a:xfrm>
          <a:effectLst/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7850" y="2235015"/>
              <a:ext cx="3617044" cy="1958237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881" y="4412306"/>
              <a:ext cx="2886982" cy="2117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그림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1904" y="2148747"/>
              <a:ext cx="3832671" cy="196926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1" name="그림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4636" y="4324364"/>
              <a:ext cx="3909530" cy="197434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2" name="그림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9398" y="4755721"/>
              <a:ext cx="1427152" cy="125850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1384" y="4860836"/>
              <a:ext cx="1473291" cy="158307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4" name="모서리가 둥근 사각형 설명선 94"/>
          <p:cNvSpPr/>
          <p:nvPr/>
        </p:nvSpPr>
        <p:spPr>
          <a:xfrm>
            <a:off x="732749" y="2029675"/>
            <a:ext cx="4439478" cy="255389"/>
          </a:xfrm>
          <a:prstGeom prst="wedgeRoundRectCallout">
            <a:avLst>
              <a:gd name="adj1" fmla="val -39237"/>
              <a:gd name="adj2" fmla="val 106012"/>
              <a:gd name="adj3" fmla="val 16667"/>
            </a:avLst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buClr>
                <a:srgbClr val="197C93"/>
              </a:buClr>
              <a:buSzPct val="80000"/>
            </a:pPr>
            <a:r>
              <a: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[</a:t>
            </a: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사용자를 위한 다양한 </a:t>
            </a:r>
            <a:r>
              <a:rPr lang="ko-KR" altLang="en-US" sz="9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대시보드</a:t>
            </a: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 및 보고서 템플릿 </a:t>
            </a:r>
            <a:r>
              <a: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Ebrima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902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648296" y="1620069"/>
            <a:ext cx="7952860" cy="1648090"/>
            <a:chOff x="196851" y="3932543"/>
            <a:chExt cx="6442074" cy="1953972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" t="42855" b="11899"/>
            <a:stretch/>
          </p:blipFill>
          <p:spPr>
            <a:xfrm>
              <a:off x="196851" y="4909987"/>
              <a:ext cx="6442074" cy="97652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" r="462" b="11431"/>
            <a:stretch/>
          </p:blipFill>
          <p:spPr>
            <a:xfrm>
              <a:off x="319185" y="3932543"/>
              <a:ext cx="6194881" cy="1013160"/>
            </a:xfrm>
            <a:prstGeom prst="rect">
              <a:avLst/>
            </a:prstGeom>
          </p:spPr>
        </p:pic>
      </p:grpSp>
      <p:sp>
        <p:nvSpPr>
          <p:cNvPr id="54" name="양쪽 모서리가 둥근 사각형 53"/>
          <p:cNvSpPr/>
          <p:nvPr/>
        </p:nvSpPr>
        <p:spPr>
          <a:xfrm flipH="1">
            <a:off x="6660117" y="4631665"/>
            <a:ext cx="1838813" cy="1869035"/>
          </a:xfrm>
          <a:prstGeom prst="round2SameRect">
            <a:avLst>
              <a:gd name="adj1" fmla="val 5726"/>
              <a:gd name="adj2" fmla="val 0"/>
            </a:avLst>
          </a:prstGeom>
          <a:gradFill flip="none" rotWithShape="1">
            <a:gsLst>
              <a:gs pos="0">
                <a:srgbClr val="F7F7F7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dist="19050" dir="16200000">
              <a:srgbClr val="BFAC8F"/>
            </a:innerShdw>
          </a:effectLst>
        </p:spPr>
        <p:txBody>
          <a:bodyPr wrap="square" tIns="108000" bIns="0" anchor="t"/>
          <a:lstStyle/>
          <a:p>
            <a:pPr marL="101600" indent="-1016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솔루션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구축으로 안정성 및 가용성 확보</a:t>
            </a:r>
          </a:p>
          <a:p>
            <a:pPr marL="101600" indent="-1016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단순화된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아키텍처로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운영의 효율성 증대</a:t>
            </a:r>
          </a:p>
          <a:p>
            <a:pPr marL="101600" indent="-1016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요구사항에 대한 원활한 수용과 유지보수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용이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651600" y="4252322"/>
            <a:ext cx="1855855" cy="285978"/>
          </a:xfrm>
          <a:prstGeom prst="roundRect">
            <a:avLst>
              <a:gd name="adj" fmla="val 50000"/>
            </a:avLst>
          </a:prstGeom>
          <a:solidFill>
            <a:srgbClr val="092F19"/>
          </a:solidFill>
          <a:ln w="15875">
            <a:solidFill>
              <a:schemeClr val="bg1"/>
            </a:solidFill>
          </a:ln>
          <a:effectLst>
            <a:innerShdw>
              <a:schemeClr val="bg1"/>
            </a:innerShdw>
          </a:effectLst>
        </p:spPr>
        <p:txBody>
          <a:bodyPr wrap="none" lIns="0" tIns="0" rIns="0" bIns="0" anchor="ctr"/>
          <a:lstStyle/>
          <a:p>
            <a:pPr algn="ctr" latinLnBrk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 측면</a:t>
            </a:r>
          </a:p>
        </p:txBody>
      </p:sp>
      <p:sp>
        <p:nvSpPr>
          <p:cNvPr id="56" name="양쪽 모서리가 둥근 사각형 55"/>
          <p:cNvSpPr/>
          <p:nvPr/>
        </p:nvSpPr>
        <p:spPr>
          <a:xfrm flipH="1">
            <a:off x="4689873" y="4631665"/>
            <a:ext cx="1838813" cy="1869035"/>
          </a:xfrm>
          <a:prstGeom prst="round2SameRect">
            <a:avLst>
              <a:gd name="adj1" fmla="val 5726"/>
              <a:gd name="adj2" fmla="val 0"/>
            </a:avLst>
          </a:prstGeom>
          <a:gradFill flip="none" rotWithShape="1">
            <a:gsLst>
              <a:gs pos="0">
                <a:srgbClr val="F7F7F7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dist="19050" dir="16200000">
              <a:srgbClr val="BFAC8F"/>
            </a:innerShdw>
          </a:effectLst>
        </p:spPr>
        <p:txBody>
          <a:bodyPr wrap="square" tIns="108000" bIns="0" anchor="t"/>
          <a:lstStyle/>
          <a:p>
            <a:pPr marL="92075" indent="-92075" latinLnBrk="0">
              <a:lnSpc>
                <a:spcPct val="120000"/>
              </a:lnSpc>
              <a:spcBef>
                <a:spcPct val="2000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국내외에서 충분히 검증된 안정된 솔루션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 마련</a:t>
            </a:r>
          </a:p>
          <a:p>
            <a:pPr marL="92075" indent="-92075" latinLnBrk="0">
              <a:lnSpc>
                <a:spcPct val="120000"/>
              </a:lnSpc>
              <a:spcBef>
                <a:spcPct val="2000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분석 정보를 통한 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정보관리 기반 제공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2075" indent="-92075" latinLnBrk="0">
              <a:lnSpc>
                <a:spcPct val="120000"/>
              </a:lnSpc>
              <a:spcBef>
                <a:spcPct val="2000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커스터마이징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환경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확보로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구축비용 및 운영비용 절감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681354" y="4252322"/>
            <a:ext cx="1855855" cy="285978"/>
          </a:xfrm>
          <a:prstGeom prst="roundRect">
            <a:avLst>
              <a:gd name="adj" fmla="val 50000"/>
            </a:avLst>
          </a:prstGeom>
          <a:solidFill>
            <a:srgbClr val="092F19"/>
          </a:solidFill>
          <a:ln w="15875">
            <a:solidFill>
              <a:schemeClr val="bg1"/>
            </a:solidFill>
          </a:ln>
          <a:effectLst/>
        </p:spPr>
        <p:txBody>
          <a:bodyPr wrap="none" lIns="0" tIns="0" rIns="0" bIns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사업단 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측면</a:t>
            </a:r>
          </a:p>
        </p:txBody>
      </p:sp>
      <p:sp>
        <p:nvSpPr>
          <p:cNvPr id="58" name="양쪽 모서리가 둥근 사각형 57"/>
          <p:cNvSpPr/>
          <p:nvPr/>
        </p:nvSpPr>
        <p:spPr>
          <a:xfrm flipH="1">
            <a:off x="2719628" y="4631665"/>
            <a:ext cx="1838813" cy="1869035"/>
          </a:xfrm>
          <a:prstGeom prst="round2SameRect">
            <a:avLst>
              <a:gd name="adj1" fmla="val 5726"/>
              <a:gd name="adj2" fmla="val 0"/>
            </a:avLst>
          </a:prstGeom>
          <a:gradFill flip="none" rotWithShape="1">
            <a:gsLst>
              <a:gs pos="0">
                <a:srgbClr val="F7F7F7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dist="19050" dir="16200000">
              <a:srgbClr val="BFAC8F"/>
            </a:innerShdw>
          </a:effectLst>
        </p:spPr>
        <p:txBody>
          <a:bodyPr wrap="square" tIns="108000" bIns="0" anchor="t"/>
          <a:lstStyle/>
          <a:p>
            <a:pPr marL="88900" indent="-889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형태의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업무 및 정보 제공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맞춤형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및 관리 지원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솔루션에서 제공하는 기본 프로세스 활용</a:t>
            </a:r>
          </a:p>
          <a:p>
            <a:pPr marL="88900" indent="-8890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업무 진행관리를 통한 효율적 관리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711109" y="4252322"/>
            <a:ext cx="1855855" cy="285978"/>
          </a:xfrm>
          <a:prstGeom prst="roundRect">
            <a:avLst>
              <a:gd name="adj" fmla="val 50000"/>
            </a:avLst>
          </a:prstGeom>
          <a:solidFill>
            <a:srgbClr val="092F19"/>
          </a:solidFill>
          <a:ln w="15875" cmpd="sng">
            <a:solidFill>
              <a:schemeClr val="bg1"/>
            </a:solidFill>
          </a:ln>
          <a:effectLst/>
        </p:spPr>
        <p:txBody>
          <a:bodyPr wrap="none" lIns="0" tIns="0" rIns="0" bIns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 측면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양쪽 모서리가 둥근 사각형 59"/>
          <p:cNvSpPr/>
          <p:nvPr/>
        </p:nvSpPr>
        <p:spPr>
          <a:xfrm flipH="1">
            <a:off x="749383" y="4631665"/>
            <a:ext cx="1838813" cy="1869035"/>
          </a:xfrm>
          <a:prstGeom prst="round2SameRect">
            <a:avLst>
              <a:gd name="adj1" fmla="val 5726"/>
              <a:gd name="adj2" fmla="val 0"/>
            </a:avLst>
          </a:prstGeom>
          <a:gradFill flip="none" rotWithShape="1">
            <a:gsLst>
              <a:gs pos="0">
                <a:srgbClr val="F7F7F7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dist="19050" dir="16200000">
              <a:srgbClr val="BFAC8F"/>
            </a:innerShdw>
          </a:effectLst>
        </p:spPr>
        <p:txBody>
          <a:bodyPr wrap="square" tIns="108000" bIns="0" anchor="t"/>
          <a:lstStyle/>
          <a:p>
            <a:pPr marL="95250" indent="-9525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직관적인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및 다양한  정보 제공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5250" indent="-9525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 정보에 대한 실시간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노출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95250" indent="-95250" latinLnBrk="0">
              <a:lnSpc>
                <a:spcPct val="120000"/>
              </a:lnSpc>
              <a:spcBef>
                <a:spcPts val="240"/>
              </a:spcBef>
              <a:buClr>
                <a:srgbClr val="BFAC8F"/>
              </a:buClr>
              <a:buSzPct val="70000"/>
              <a:buFont typeface="Wingdings" pitchFamily="2" charset="2"/>
              <a:buChar char="u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최신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트렌트를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반영한 디자인으로 사이트의 신뢰도 향상 및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접근성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제고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40864" y="4252322"/>
            <a:ext cx="1855855" cy="285978"/>
          </a:xfrm>
          <a:prstGeom prst="roundRect">
            <a:avLst>
              <a:gd name="adj" fmla="val 50000"/>
            </a:avLst>
          </a:prstGeom>
          <a:solidFill>
            <a:srgbClr val="092F19"/>
          </a:solidFill>
          <a:ln w="15875">
            <a:solidFill>
              <a:schemeClr val="bg1"/>
            </a:solidFill>
          </a:ln>
          <a:effectLst/>
        </p:spPr>
        <p:txBody>
          <a:bodyPr wrap="none" lIns="0" tIns="0" rIns="0" bIns="0" anchor="ctr"/>
          <a:lstStyle/>
          <a:p>
            <a:pPr algn="ctr" latinLnBrk="0"/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측면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976993" y="3619199"/>
            <a:ext cx="1656548" cy="381178"/>
          </a:xfrm>
          <a:prstGeom prst="roundRect">
            <a:avLst>
              <a:gd name="adj" fmla="val 16667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976993" y="3445811"/>
            <a:ext cx="1656548" cy="454007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014411" y="3475747"/>
            <a:ext cx="1581710" cy="486958"/>
          </a:xfrm>
          <a:prstGeom prst="roundRect">
            <a:avLst>
              <a:gd name="adj" fmla="val 43853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ctr"/>
          <a:lstStyle/>
          <a:p>
            <a:pPr algn="ctr" latinLnBrk="0"/>
            <a:r>
              <a:rPr lang="ko-KR" altLang="en-US" sz="1100" b="1" dirty="0">
                <a:solidFill>
                  <a:srgbClr val="1F3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고객만족도</a:t>
            </a:r>
            <a:r>
              <a:rPr lang="en-US" altLang="ko-KR" sz="1100" b="1" dirty="0">
                <a:solidFill>
                  <a:srgbClr val="1F3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>
                <a:solidFill>
                  <a:srgbClr val="1F38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증가</a:t>
            </a:r>
            <a:endParaRPr lang="ko-KR" altLang="en-US" sz="1100" b="1" dirty="0">
              <a:solidFill>
                <a:srgbClr val="1D41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849147" y="3009599"/>
            <a:ext cx="1656548" cy="381178"/>
          </a:xfrm>
          <a:prstGeom prst="roundRect">
            <a:avLst>
              <a:gd name="adj" fmla="val 16667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849147" y="2836211"/>
            <a:ext cx="1656548" cy="454007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2886565" y="2866147"/>
            <a:ext cx="1581710" cy="486958"/>
          </a:xfrm>
          <a:prstGeom prst="roundRect">
            <a:avLst>
              <a:gd name="adj" fmla="val 43853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ctr"/>
          <a:lstStyle/>
          <a:p>
            <a:pPr algn="ctr" latinLnBrk="0"/>
            <a:r>
              <a:rPr lang="ko-KR" altLang="en-US" sz="1100" b="1" dirty="0">
                <a:solidFill>
                  <a:srgbClr val="1D41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업무생산성</a:t>
            </a:r>
            <a:r>
              <a:rPr lang="en-US" altLang="ko-KR" sz="1100" b="1" dirty="0">
                <a:solidFill>
                  <a:srgbClr val="1D41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smtClean="0">
                <a:solidFill>
                  <a:srgbClr val="1D41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향상</a:t>
            </a:r>
            <a:endParaRPr lang="ko-KR" altLang="en-US" sz="1100" b="1">
              <a:solidFill>
                <a:srgbClr val="1D41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726858" y="3619199"/>
            <a:ext cx="1656548" cy="381178"/>
          </a:xfrm>
          <a:prstGeom prst="roundRect">
            <a:avLst>
              <a:gd name="adj" fmla="val 16667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726858" y="3445811"/>
            <a:ext cx="1656548" cy="454007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764276" y="3475747"/>
            <a:ext cx="1581710" cy="486958"/>
          </a:xfrm>
          <a:prstGeom prst="roundRect">
            <a:avLst>
              <a:gd name="adj" fmla="val 43853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ctr"/>
          <a:lstStyle/>
          <a:p>
            <a:pPr algn="ctr" latinLnBrk="0"/>
            <a:r>
              <a:rPr lang="ko-KR" altLang="en-US" sz="1100" b="1" dirty="0">
                <a:solidFill>
                  <a:srgbClr val="1F21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비용절감 및</a:t>
            </a:r>
            <a:r>
              <a:rPr lang="en-US" altLang="ko-KR" sz="1100" b="1" dirty="0">
                <a:solidFill>
                  <a:srgbClr val="1F21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1F21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수익증대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599010" y="3009599"/>
            <a:ext cx="1656548" cy="381178"/>
          </a:xfrm>
          <a:prstGeom prst="roundRect">
            <a:avLst>
              <a:gd name="adj" fmla="val 16667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599010" y="2836211"/>
            <a:ext cx="1656548" cy="454007"/>
          </a:xfrm>
          <a:prstGeom prst="roundRect">
            <a:avLst>
              <a:gd name="adj" fmla="val 50000"/>
            </a:avLst>
          </a:prstGeom>
          <a:solidFill>
            <a:srgbClr val="7CA228"/>
          </a:solidFill>
          <a:ln>
            <a:noFill/>
          </a:ln>
          <a:effectLst/>
        </p:spPr>
        <p:txBody>
          <a:bodyPr wrap="square" lIns="0" tIns="0" rIns="0" bIns="0" anchor="ctr"/>
          <a:lstStyle/>
          <a:p>
            <a:pPr algn="ctr" latinLnBrk="0"/>
            <a:endParaRPr lang="ko-KR" altLang="en-US" sz="11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6636428" y="2866147"/>
            <a:ext cx="1581710" cy="486958"/>
          </a:xfrm>
          <a:prstGeom prst="roundRect">
            <a:avLst>
              <a:gd name="adj" fmla="val 43853"/>
            </a:avLst>
          </a:prstGeom>
          <a:solidFill>
            <a:schemeClr val="bg1"/>
          </a:solidFill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ctr"/>
          <a:lstStyle/>
          <a:p>
            <a:pPr algn="ctr" latinLnBrk="0"/>
            <a:r>
              <a:rPr lang="ko-KR" altLang="en-US" sz="1100" b="1" dirty="0" err="1" smtClean="0">
                <a:solidFill>
                  <a:srgbClr val="3D1A7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대ㆍ내외</a:t>
            </a:r>
            <a:r>
              <a:rPr lang="ko-KR" altLang="en-US" sz="1100" b="1" dirty="0" smtClean="0">
                <a:solidFill>
                  <a:srgbClr val="3D1A7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3D1A7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경쟁력</a:t>
            </a:r>
            <a:r>
              <a:rPr lang="en-US" altLang="ko-KR" sz="1100" b="1" dirty="0">
                <a:solidFill>
                  <a:srgbClr val="3D1A7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srgbClr val="3D1A7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제고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2548066" y="3302997"/>
            <a:ext cx="386556" cy="228600"/>
            <a:chOff x="4712098" y="3430759"/>
            <a:chExt cx="386556" cy="228600"/>
          </a:xfrm>
        </p:grpSpPr>
        <p:sp>
          <p:nvSpPr>
            <p:cNvPr id="75" name="Line 199"/>
            <p:cNvSpPr>
              <a:spLocks noChangeShapeType="1"/>
            </p:cNvSpPr>
            <p:nvPr/>
          </p:nvSpPr>
          <p:spPr bwMode="gray">
            <a:xfrm flipV="1">
              <a:off x="4790679" y="3481559"/>
              <a:ext cx="273050" cy="117475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Oval 195"/>
            <p:cNvSpPr>
              <a:spLocks noChangeArrowheads="1"/>
            </p:cNvSpPr>
            <p:nvPr/>
          </p:nvSpPr>
          <p:spPr bwMode="gray">
            <a:xfrm>
              <a:off x="4712098" y="35831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Oval 196"/>
            <p:cNvSpPr>
              <a:spLocks noChangeArrowheads="1"/>
            </p:cNvSpPr>
            <p:nvPr/>
          </p:nvSpPr>
          <p:spPr bwMode="gray">
            <a:xfrm>
              <a:off x="5022454" y="34307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420220" y="3302997"/>
            <a:ext cx="392113" cy="228600"/>
            <a:chOff x="6760766" y="3430759"/>
            <a:chExt cx="392113" cy="228600"/>
          </a:xfrm>
        </p:grpSpPr>
        <p:sp>
          <p:nvSpPr>
            <p:cNvPr id="79" name="Line 200"/>
            <p:cNvSpPr>
              <a:spLocks noChangeShapeType="1"/>
            </p:cNvSpPr>
            <p:nvPr/>
          </p:nvSpPr>
          <p:spPr bwMode="gray">
            <a:xfrm flipH="1" flipV="1">
              <a:off x="6800454" y="3481559"/>
              <a:ext cx="273050" cy="117475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Oval 197"/>
            <p:cNvSpPr>
              <a:spLocks noChangeArrowheads="1"/>
            </p:cNvSpPr>
            <p:nvPr/>
          </p:nvSpPr>
          <p:spPr bwMode="gray">
            <a:xfrm>
              <a:off x="6760766" y="34307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Oval 198"/>
            <p:cNvSpPr>
              <a:spLocks noChangeArrowheads="1"/>
            </p:cNvSpPr>
            <p:nvPr/>
          </p:nvSpPr>
          <p:spPr bwMode="gray">
            <a:xfrm>
              <a:off x="7076679" y="35831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6297931" y="3302997"/>
            <a:ext cx="386556" cy="228600"/>
            <a:chOff x="4712098" y="3430759"/>
            <a:chExt cx="386556" cy="228600"/>
          </a:xfrm>
        </p:grpSpPr>
        <p:sp>
          <p:nvSpPr>
            <p:cNvPr id="83" name="Line 199"/>
            <p:cNvSpPr>
              <a:spLocks noChangeShapeType="1"/>
            </p:cNvSpPr>
            <p:nvPr/>
          </p:nvSpPr>
          <p:spPr bwMode="gray">
            <a:xfrm flipV="1">
              <a:off x="4790679" y="3481559"/>
              <a:ext cx="273050" cy="117475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Oval 195"/>
            <p:cNvSpPr>
              <a:spLocks noChangeArrowheads="1"/>
            </p:cNvSpPr>
            <p:nvPr/>
          </p:nvSpPr>
          <p:spPr bwMode="gray">
            <a:xfrm>
              <a:off x="4712098" y="35831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Oval 196"/>
            <p:cNvSpPr>
              <a:spLocks noChangeArrowheads="1"/>
            </p:cNvSpPr>
            <p:nvPr/>
          </p:nvSpPr>
          <p:spPr bwMode="gray">
            <a:xfrm>
              <a:off x="5022454" y="3430759"/>
              <a:ext cx="76200" cy="76200"/>
            </a:xfrm>
            <a:prstGeom prst="ellipse">
              <a:avLst/>
            </a:prstGeom>
            <a:solidFill>
              <a:srgbClr val="C0C0C0"/>
            </a:solidFill>
            <a:ln w="19050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 sz="11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6" name="타원 85"/>
          <p:cNvSpPr/>
          <p:nvPr/>
        </p:nvSpPr>
        <p:spPr>
          <a:xfrm>
            <a:off x="1442992" y="2781823"/>
            <a:ext cx="724550" cy="724550"/>
          </a:xfrm>
          <a:prstGeom prst="ellipse">
            <a:avLst/>
          </a:prstGeom>
          <a:solidFill>
            <a:schemeClr val="bg1"/>
          </a:solidFill>
          <a:ln w="17145">
            <a:solidFill>
              <a:srgbClr val="7CA228"/>
            </a:solidFill>
            <a:prstDash val="sysDot"/>
          </a:ln>
          <a:effectLst>
            <a:outerShdw blurRad="19050" dist="25400" dir="5400000" algn="t" rotWithShape="0">
              <a:schemeClr val="bg1">
                <a:lumMod val="75000"/>
                <a:alpha val="55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508611" y="2847443"/>
            <a:ext cx="593312" cy="593310"/>
          </a:xfrm>
          <a:prstGeom prst="ellipse">
            <a:avLst/>
          </a:prstGeom>
          <a:solidFill>
            <a:schemeClr val="bg1"/>
          </a:solidFill>
          <a:ln w="31750">
            <a:solidFill>
              <a:srgbClr val="7CA228"/>
            </a:solidFill>
          </a:ln>
          <a:effectLst/>
        </p:spPr>
        <p:txBody>
          <a:bodyPr wrap="none" lIns="0" tIns="0" rIns="0" bIns="0" anchor="ctr">
            <a:noAutofit/>
          </a:bodyPr>
          <a:lstStyle/>
          <a:p>
            <a:pPr lvl="0" algn="ctr" fontAlgn="auto" latinLnBrk="0">
              <a:spcAft>
                <a:spcPts val="0"/>
              </a:spcAft>
              <a:defRPr/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192857" y="2781823"/>
            <a:ext cx="724550" cy="724550"/>
          </a:xfrm>
          <a:prstGeom prst="ellipse">
            <a:avLst/>
          </a:prstGeom>
          <a:solidFill>
            <a:schemeClr val="bg1"/>
          </a:solidFill>
          <a:ln w="17145" cap="flat" cmpd="sng" algn="ctr">
            <a:solidFill>
              <a:srgbClr val="7CA228"/>
            </a:solidFill>
            <a:prstDash val="sysDot"/>
          </a:ln>
          <a:effectLst>
            <a:outerShdw blurRad="19050" dist="25400" dir="5400000" algn="t" rotWithShape="0">
              <a:schemeClr val="bg1">
                <a:lumMod val="75000"/>
                <a:alpha val="55000"/>
              </a:schemeClr>
            </a:outerShdw>
          </a:effectLst>
        </p:spPr>
        <p:txBody>
          <a:bodyPr wrap="none" lIns="0" tIns="0" rIns="0" bIns="0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258476" y="2847443"/>
            <a:ext cx="593312" cy="593310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rgbClr val="7CA228"/>
            </a:solidFill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fontAlgn="auto" latinLnBrk="0"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315146" y="2172223"/>
            <a:ext cx="724550" cy="724550"/>
          </a:xfrm>
          <a:prstGeom prst="ellipse">
            <a:avLst/>
          </a:prstGeom>
          <a:solidFill>
            <a:schemeClr val="bg1"/>
          </a:solidFill>
          <a:ln w="17145">
            <a:solidFill>
              <a:srgbClr val="7CA228"/>
            </a:solidFill>
            <a:prstDash val="sysDot"/>
          </a:ln>
          <a:effectLst>
            <a:outerShdw blurRad="19050" dist="25400" dir="5400000" algn="t" rotWithShape="0">
              <a:schemeClr val="bg1">
                <a:lumMod val="75000"/>
                <a:alpha val="55000"/>
              </a:schemeClr>
            </a:outerShdw>
          </a:effectLst>
        </p:spPr>
        <p:txBody>
          <a:bodyPr wrap="none" lIns="0" tIns="0" rIns="0" bIns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3380765" y="2237843"/>
            <a:ext cx="593312" cy="593310"/>
          </a:xfrm>
          <a:prstGeom prst="ellipse">
            <a:avLst/>
          </a:prstGeom>
          <a:solidFill>
            <a:schemeClr val="bg1"/>
          </a:solidFill>
          <a:ln w="31750">
            <a:solidFill>
              <a:srgbClr val="7CA228"/>
            </a:solidFill>
          </a:ln>
          <a:effectLst/>
        </p:spPr>
        <p:txBody>
          <a:bodyPr wrap="none" lIns="0" tIns="0" rIns="0" bIns="0" anchor="ctr">
            <a:noAutofit/>
          </a:bodyPr>
          <a:lstStyle/>
          <a:p>
            <a:pPr algn="ctr" fontAlgn="auto" latinLnBrk="0"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065009" y="2172223"/>
            <a:ext cx="724550" cy="724550"/>
          </a:xfrm>
          <a:prstGeom prst="ellipse">
            <a:avLst/>
          </a:prstGeom>
          <a:solidFill>
            <a:schemeClr val="bg1"/>
          </a:solidFill>
          <a:ln w="17145" cap="flat" cmpd="sng" algn="ctr">
            <a:solidFill>
              <a:srgbClr val="7CA228"/>
            </a:solidFill>
            <a:prstDash val="sysDot"/>
          </a:ln>
          <a:effectLst>
            <a:outerShdw blurRad="19050" dist="25400" dir="5400000" algn="t" rotWithShape="0">
              <a:schemeClr val="bg1">
                <a:lumMod val="75000"/>
                <a:alpha val="55000"/>
              </a:schemeClr>
            </a:outerShdw>
          </a:effectLst>
        </p:spPr>
        <p:txBody>
          <a:bodyPr wrap="none" rtlCol="0" anchor="ctr">
            <a:no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7130628" y="2237843"/>
            <a:ext cx="593312" cy="593310"/>
          </a:xfrm>
          <a:prstGeom prst="ellipse">
            <a:avLst/>
          </a:prstGeom>
          <a:solidFill>
            <a:schemeClr val="bg1"/>
          </a:solidFill>
          <a:ln w="31750" cap="flat" cmpd="sng" algn="ctr">
            <a:solidFill>
              <a:srgbClr val="7CA228"/>
            </a:solidFill>
            <a:prstDash val="solid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fontAlgn="auto" latinLnBrk="0">
              <a:spcAft>
                <a:spcPts val="0"/>
              </a:spcAft>
            </a:pPr>
            <a:endParaRPr kumimoji="0" lang="ko-KR" altLang="en-US" sz="1000" b="1" kern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79" y="3000166"/>
            <a:ext cx="306906" cy="28786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12" y="2375974"/>
            <a:ext cx="241144" cy="317048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06" y="2363037"/>
            <a:ext cx="258030" cy="342922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18" y="2957952"/>
            <a:ext cx="253298" cy="3722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6410" y="752497"/>
            <a:ext cx="8741607" cy="200055"/>
          </a:xfrm>
        </p:spPr>
        <p:txBody>
          <a:bodyPr/>
          <a:lstStyle/>
          <a:p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610356" y="1080082"/>
            <a:ext cx="4636927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88826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6"/>
              </a:buClr>
              <a:buSzPct val="80000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1.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대상에 따른 기대효과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34" name="텍스트 개체 틀 2"/>
          <p:cNvSpPr txBox="1">
            <a:spLocks/>
          </p:cNvSpPr>
          <p:nvPr/>
        </p:nvSpPr>
        <p:spPr>
          <a:xfrm>
            <a:off x="583204" y="1332037"/>
            <a:ext cx="8468232" cy="703431"/>
          </a:xfrm>
          <a:prstGeom prst="rect">
            <a:avLst/>
          </a:prstGeom>
        </p:spPr>
        <p:txBody>
          <a:bodyPr lIns="91434" tIns="45716" rIns="91434" bIns="45716"/>
          <a:lstStyle/>
          <a:p>
            <a:pPr algn="just" defTabSz="914400" fontAlgn="base" latinLnBrk="0">
              <a:lnSpc>
                <a:spcPct val="120000"/>
              </a:lnSpc>
              <a:spcAft>
                <a:spcPct val="0"/>
              </a:spcAft>
              <a:defRPr/>
            </a:pP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최적화된 </a:t>
            </a:r>
            <a:r>
              <a:rPr kumimoji="1"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솔루션 아키텍처 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구조를 접목한 사용자 중심의 시스템은 사용자 측면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측면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1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사업단 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측면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IT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환경 측면 총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1"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가지 측면에서 기대효과를 얻을 수 있습니다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Black"/>
        <a:ea typeface="나눔고딕 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1. 제안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나눔고딕 Extra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간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Black"/>
        <a:ea typeface="나눔고딕 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chemeClr val="tx1">
              <a:alpha val="50000"/>
            </a:schemeClr>
          </a:solidFill>
          <a:round/>
          <a:headEnd/>
          <a:tailEnd/>
        </a:ln>
      </a:spPr>
      <a:bodyPr wrap="none" lIns="0" tIns="0" rIns="0" bIns="0" rtlCol="0" anchor="ctr"/>
      <a:lstStyle>
        <a:defPPr algn="ctr" latinLnBrk="0">
          <a:defRPr sz="1000" dirty="0">
            <a:latin typeface="산돌고딕B" pitchFamily="18" charset="-127"/>
            <a:ea typeface="산돌고딕B" pitchFamily="18" charset="-127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triangle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rgbClr val="336699">
                    <a:gamma/>
                    <a:shade val="60000"/>
                    <a:invGamma/>
                  </a:srgbClr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marL="171450" indent="-171450">
          <a:buFont typeface="Arial" pitchFamily="34" charset="0"/>
          <a:buNone/>
          <a:defRPr sz="1000" dirty="0" smtClean="0">
            <a:solidFill>
              <a:schemeClr val="bg1">
                <a:lumMod val="65000"/>
              </a:schemeClr>
            </a:solidFill>
            <a:latin typeface="+mj-ea"/>
            <a:ea typeface="+mj-ea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뒷표지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Arial Black"/>
        <a:ea typeface="나눔고딕 Bold"/>
        <a:cs typeface=""/>
      </a:majorFont>
      <a:minorFont>
        <a:latin typeface="Arial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mpd="sng">
          <a:solidFill>
            <a:schemeClr val="tx1">
              <a:alpha val="50000"/>
            </a:schemeClr>
          </a:solidFill>
          <a:round/>
          <a:headEnd/>
          <a:tailEnd/>
        </a:ln>
      </a:spPr>
      <a:bodyPr wrap="none" lIns="0" tIns="0" rIns="0" bIns="0" rtlCol="0" anchor="ctr"/>
      <a:lstStyle>
        <a:defPPr algn="ctr" latinLnBrk="0">
          <a:defRPr sz="1000" dirty="0">
            <a:latin typeface="산돌고딕B" pitchFamily="18" charset="-127"/>
            <a:ea typeface="산돌고딕B" pitchFamily="18" charset="-127"/>
          </a:defRPr>
        </a:defPPr>
      </a:lstStyle>
    </a:spDef>
    <a:ln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triangle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rgbClr val="336699">
                    <a:gamma/>
                    <a:shade val="60000"/>
                    <a:invGamma/>
                  </a:srgbClr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 marL="171450" indent="-171450">
          <a:buFont typeface="Arial" pitchFamily="34" charset="0"/>
          <a:buChar char="•"/>
          <a:defRPr sz="1000">
            <a:latin typeface="산돌고딕 L" pitchFamily="18" charset="-127"/>
            <a:ea typeface="산돌고딕 L" pitchFamily="18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8120</TotalTime>
  <Words>8693</Words>
  <Application>Microsoft Office PowerPoint</Application>
  <PresentationFormat>사용자 지정</PresentationFormat>
  <Paragraphs>2150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76</vt:i4>
      </vt:variant>
    </vt:vector>
  </HeadingPairs>
  <TitlesOfParts>
    <vt:vector size="102" baseType="lpstr">
      <vt:lpstr>산돌고딕B</vt:lpstr>
      <vt:lpstr>맑은 고딕</vt:lpstr>
      <vt:lpstr>Ebrima</vt:lpstr>
      <vt:lpstr>Arial</vt:lpstr>
      <vt:lpstr>굴림</vt:lpstr>
      <vt:lpstr>나눔고딕</vt:lpstr>
      <vt:lpstr>산돌고딕 L</vt:lpstr>
      <vt:lpstr>Calibri</vt:lpstr>
      <vt:lpstr>Times New Roman</vt:lpstr>
      <vt:lpstr>나눔바른고딕</vt:lpstr>
      <vt:lpstr>Wingdings</vt:lpstr>
      <vt:lpstr>나눔고딕 Bold</vt:lpstr>
      <vt:lpstr>Segoe UI</vt:lpstr>
      <vt:lpstr>나눔고딕 ExtraBold</vt:lpstr>
      <vt:lpstr>나눔고딕OTF ExtraBold</vt:lpstr>
      <vt:lpstr>Symbol</vt:lpstr>
      <vt:lpstr>Monotype Sorts</vt:lpstr>
      <vt:lpstr>디자인 사용자 지정</vt:lpstr>
      <vt:lpstr>목차</vt:lpstr>
      <vt:lpstr>1. 제안개요</vt:lpstr>
      <vt:lpstr>1_1. 제안개요</vt:lpstr>
      <vt:lpstr>2_1. 제안개요</vt:lpstr>
      <vt:lpstr>3_1. 제안개요</vt:lpstr>
      <vt:lpstr>4_1. 제안개요</vt:lpstr>
      <vt:lpstr>간지</vt:lpstr>
      <vt:lpstr>뒷표지 마스터</vt:lpstr>
      <vt:lpstr>PowerPoint 프레젠테이션</vt:lpstr>
      <vt:lpstr>PowerPoint 프레젠테이션</vt:lpstr>
      <vt:lpstr>PowerPoint 프레젠테이션</vt:lpstr>
      <vt:lpstr>제안 개요</vt:lpstr>
      <vt:lpstr>제안 배경</vt:lpstr>
      <vt:lpstr>제안의 특징과 장점</vt:lpstr>
      <vt:lpstr>제안의 특징과 장점</vt:lpstr>
      <vt:lpstr>제안의 특징과 장점</vt:lpstr>
      <vt:lpstr>기대효과</vt:lpstr>
      <vt:lpstr>기대효과</vt:lpstr>
      <vt:lpstr>PowerPoint 프레젠테이션</vt:lpstr>
      <vt:lpstr>일반 현황</vt:lpstr>
      <vt:lpstr>조직 및 인원</vt:lpstr>
      <vt:lpstr>주요 사업 내용</vt:lpstr>
      <vt:lpstr>주요 사업 실적</vt:lpstr>
      <vt:lpstr>PowerPoint 프레젠테이션</vt:lpstr>
      <vt:lpstr>사업 추진 전략</vt:lpstr>
      <vt:lpstr>사업 추진 전략</vt:lpstr>
      <vt:lpstr>사업 추진 전략</vt:lpstr>
      <vt:lpstr>사업 추진 전략</vt:lpstr>
      <vt:lpstr>사업 추진 전략</vt:lpstr>
      <vt:lpstr>목표시스템 구성도</vt:lpstr>
      <vt:lpstr>시스템 구성도</vt:lpstr>
      <vt:lpstr>시스템 구성도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업무 개발 방안</vt:lpstr>
      <vt:lpstr>시스템 운영 방안</vt:lpstr>
      <vt:lpstr>시스템 운영 방안</vt:lpstr>
      <vt:lpstr>PowerPoint 프레젠테이션</vt:lpstr>
      <vt:lpstr>프로젝트 관리 계획</vt:lpstr>
      <vt:lpstr>프로젝트 관리 계획</vt:lpstr>
      <vt:lpstr>프로젝트 관리 계획</vt:lpstr>
      <vt:lpstr>프로젝트 관리 계획</vt:lpstr>
      <vt:lpstr>프로젝트 관리 계획</vt:lpstr>
      <vt:lpstr>추진 일정 계획</vt:lpstr>
      <vt:lpstr>업무보고 및 검토계획</vt:lpstr>
      <vt:lpstr>수행조직 및 업무분장</vt:lpstr>
      <vt:lpstr>수행조직 및 업무분장</vt:lpstr>
      <vt:lpstr>투입인력 및 이력사항</vt:lpstr>
      <vt:lpstr>투입인력 및 이력사항</vt:lpstr>
      <vt:lpstr>투입인력 및 이력사항</vt:lpstr>
      <vt:lpstr>투입인력 및 이력사항</vt:lpstr>
      <vt:lpstr>투입인력 및 이력사항</vt:lpstr>
      <vt:lpstr>투입인력 및 이력사항</vt:lpstr>
      <vt:lpstr>PowerPoint 프레젠테이션</vt:lpstr>
      <vt:lpstr>시험 운영 계획</vt:lpstr>
      <vt:lpstr>하자 보수 계획</vt:lpstr>
      <vt:lpstr>하자 보수 계획</vt:lpstr>
      <vt:lpstr>교육 훈련 계획</vt:lpstr>
      <vt:lpstr>교육 훈련 계획</vt:lpstr>
      <vt:lpstr>기술 이전 계획</vt:lpstr>
      <vt:lpstr>기술 이전 계획</vt:lpstr>
      <vt:lpstr>지속적인 기술 지원</vt:lpstr>
      <vt:lpstr>PowerPoint 프레젠테이션</vt:lpstr>
    </vt:vector>
  </TitlesOfParts>
  <Company>품질혁신팀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최희수</dc:creator>
  <cp:lastModifiedBy>choiwj</cp:lastModifiedBy>
  <cp:revision>568</cp:revision>
  <cp:lastPrinted>2014-06-10T09:06:56Z</cp:lastPrinted>
  <dcterms:created xsi:type="dcterms:W3CDTF">2011-05-23T10:10:05Z</dcterms:created>
  <dcterms:modified xsi:type="dcterms:W3CDTF">2017-12-15T08:34:04Z</dcterms:modified>
</cp:coreProperties>
</file>